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2.xml" ContentType="application/vnd.openxmlformats-officedocument.drawingml.chartshapes+xml"/>
  <Override PartName="/ppt/notesSlides/notesSlide30.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3.xml" ContentType="application/vnd.openxmlformats-officedocument.drawingml.chartshape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4.xml" ContentType="application/vnd.openxmlformats-officedocument.drawingml.chartshape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5.xml" ContentType="application/vnd.openxmlformats-officedocument.drawingml.chartshape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6.xml" ContentType="application/vnd.openxmlformats-officedocument.drawingml.chartshapes+xml"/>
  <Override PartName="/ppt/notesSlides/notesSlide31.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7.xml" ContentType="application/vnd.openxmlformats-officedocument.drawingml.chartshapes+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2.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8.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9.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10.xml" ContentType="application/vnd.openxmlformats-officedocument.drawingml.chartshape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11.xml" ContentType="application/vnd.openxmlformats-officedocument.drawingml.chartshapes+xml"/>
  <Override PartName="/ppt/notesSlides/notesSlide33.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12.xml" ContentType="application/vnd.openxmlformats-officedocument.drawingml.chartshapes+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13.xml" ContentType="application/vnd.openxmlformats-officedocument.drawingml.chartshapes+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drawings/drawing14.xml" ContentType="application/vnd.openxmlformats-officedocument.drawingml.chartshapes+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drawings/drawing15.xml" ContentType="application/vnd.openxmlformats-officedocument.drawingml.chartshape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drawings/drawing16.xml" ContentType="application/vnd.openxmlformats-officedocument.drawingml.chartshapes+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drawings/drawing17.xml" ContentType="application/vnd.openxmlformats-officedocument.drawingml.chartshape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57"/>
  </p:notesMasterIdLst>
  <p:sldIdLst>
    <p:sldId id="256" r:id="rId3"/>
    <p:sldId id="257" r:id="rId4"/>
    <p:sldId id="356" r:id="rId5"/>
    <p:sldId id="260" r:id="rId6"/>
    <p:sldId id="274" r:id="rId7"/>
    <p:sldId id="275" r:id="rId8"/>
    <p:sldId id="276" r:id="rId9"/>
    <p:sldId id="277" r:id="rId10"/>
    <p:sldId id="279" r:id="rId11"/>
    <p:sldId id="280" r:id="rId12"/>
    <p:sldId id="281" r:id="rId13"/>
    <p:sldId id="261" r:id="rId14"/>
    <p:sldId id="262" r:id="rId15"/>
    <p:sldId id="263" r:id="rId16"/>
    <p:sldId id="264" r:id="rId17"/>
    <p:sldId id="265" r:id="rId18"/>
    <p:sldId id="266" r:id="rId19"/>
    <p:sldId id="267" r:id="rId20"/>
    <p:sldId id="270" r:id="rId21"/>
    <p:sldId id="271" r:id="rId22"/>
    <p:sldId id="272" r:id="rId23"/>
    <p:sldId id="273" r:id="rId24"/>
    <p:sldId id="278" r:id="rId25"/>
    <p:sldId id="359" r:id="rId26"/>
    <p:sldId id="360" r:id="rId27"/>
    <p:sldId id="361" r:id="rId28"/>
    <p:sldId id="362" r:id="rId29"/>
    <p:sldId id="363" r:id="rId30"/>
    <p:sldId id="364" r:id="rId31"/>
    <p:sldId id="298" r:id="rId32"/>
    <p:sldId id="300" r:id="rId33"/>
    <p:sldId id="302" r:id="rId34"/>
    <p:sldId id="305" r:id="rId35"/>
    <p:sldId id="303" r:id="rId36"/>
    <p:sldId id="304" r:id="rId37"/>
    <p:sldId id="306" r:id="rId38"/>
    <p:sldId id="307"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355" r:id="rId53"/>
    <p:sldId id="357" r:id="rId54"/>
    <p:sldId id="358" r:id="rId55"/>
    <p:sldId id="295" r:id="rId56"/>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ambria" panose="02040503050406030204" pitchFamily="18" charset="0"/>
      <p:regular r:id="rId62"/>
      <p:bold r:id="rId63"/>
      <p:italic r:id="rId64"/>
      <p:boldItalic r:id="rId65"/>
    </p:embeddedFont>
    <p:embeddedFont>
      <p:font typeface="Open Sans" panose="020B0604020202020204"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hKjm1Asaj0SXIoS/xx7EBApPP0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1"/>
  </p:normalViewPr>
  <p:slideViewPr>
    <p:cSldViewPr snapToGrid="0" snapToObjects="1">
      <p:cViewPr varScale="1">
        <p:scale>
          <a:sx n="76" d="100"/>
          <a:sy n="76" d="100"/>
        </p:scale>
        <p:origin x="91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4.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oleObject" Target="file:///D:\L&amp;T\Strategy\Perspective%20plan%202026\IC%20PPT\backup.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1.xml"/></Relationships>
</file>

<file path=ppt/charts/_rels/chart13.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2.xml"/></Relationships>
</file>

<file path=ppt/charts/_rels/chart14.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3.xml"/></Relationships>
</file>

<file path=ppt/charts/_rels/chart15.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4.xml"/></Relationships>
</file>

<file path=ppt/charts/_rels/chart16.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5.xml"/></Relationships>
</file>

<file path=ppt/charts/_rels/chart17.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6.xml"/></Relationships>
</file>

<file path=ppt/charts/_rels/chart18.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chartUserShapes" Target="../drawings/drawing7.xml"/></Relationships>
</file>

<file path=ppt/charts/_rels/chart19.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chartUserShapes" Target="../drawings/drawing8.xml"/></Relationships>
</file>

<file path=ppt/charts/_rels/chart21.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9.xml"/></Relationships>
</file>

<file path=ppt/charts/_rels/chart22.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chartUserShapes" Target="../drawings/drawing10.xml"/></Relationships>
</file>

<file path=ppt/charts/_rels/chart23.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chartUserShapes" Target="../drawings/drawing11.xml"/></Relationships>
</file>

<file path=ppt/charts/_rels/chart24.xml.rels><?xml version="1.0" encoding="UTF-8" standalone="yes"?>
<Relationships xmlns="http://schemas.openxmlformats.org/package/2006/relationships"><Relationship Id="rId3" Type="http://schemas.openxmlformats.org/officeDocument/2006/relationships/oleObject" Target="file:///C:\My_Data\Personal\MPE22\S5\INDUSTRY_ANALYSIS\Trim5\Deliverables\Swelect_Graphs.xlsx" TargetMode="Externa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12.xml"/></Relationships>
</file>

<file path=ppt/charts/_rels/chart25.xml.rels><?xml version="1.0" encoding="UTF-8" standalone="yes"?>
<Relationships xmlns="http://schemas.openxmlformats.org/package/2006/relationships"><Relationship Id="rId3" Type="http://schemas.openxmlformats.org/officeDocument/2006/relationships/oleObject" Target="file:///C:\My_Data\Personal\MPE22\S5\INDUSTRY_ANALYSIS\Trim5\Deliverables\Adani_Graphs.xlsx" TargetMode="Externa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13.xml"/></Relationships>
</file>

<file path=ppt/charts/_rels/chart26.xml.rels><?xml version="1.0" encoding="UTF-8" standalone="yes"?>
<Relationships xmlns="http://schemas.openxmlformats.org/package/2006/relationships"><Relationship Id="rId3" Type="http://schemas.openxmlformats.org/officeDocument/2006/relationships/oleObject" Target="file:///C:\My_Data\Personal\MPE22\S5\INDUSTRY_ANALYSIS\Trim5\Deliverables\Swelect_Graphs.xlsx" TargetMode="Externa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chartUserShapes" Target="../drawings/drawing14.xml"/></Relationships>
</file>

<file path=ppt/charts/_rels/chart27.xml.rels><?xml version="1.0" encoding="UTF-8" standalone="yes"?>
<Relationships xmlns="http://schemas.openxmlformats.org/package/2006/relationships"><Relationship Id="rId3" Type="http://schemas.openxmlformats.org/officeDocument/2006/relationships/oleObject" Target="file:///C:\My_Data\Personal\MPE22\S5\INDUSTRY_ANALYSIS\Trim5\Deliverables\Adani_Graphs.xlsx" TargetMode="Externa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chartUserShapes" Target="../drawings/drawing15.xml"/></Relationships>
</file>

<file path=ppt/charts/_rels/chart28.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chartUserShapes" Target="../drawings/drawing16.xml"/></Relationships>
</file>

<file path=ppt/charts/_rels/chart29.xml.rels><?xml version="1.0" encoding="UTF-8" standalone="yes"?>
<Relationships xmlns="http://schemas.openxmlformats.org/package/2006/relationships"><Relationship Id="rId3" Type="http://schemas.openxmlformats.org/officeDocument/2006/relationships/oleObject" Target="file:///C:\My_Data\Personal\MPE22\S5\INDUSTRY_ANALYSIS\Trim5\Deliverables\Graphs.xlsx" TargetMode="Externa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chartUserShapes" Target="../drawings/drawing1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L&amp;T\Strategy\Perspective%20plan%202026\IC%20PPT\backup.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rgbClr val="002060"/>
                </a:solidFill>
                <a:latin typeface="+mn-lt"/>
                <a:ea typeface="+mn-ea"/>
                <a:cs typeface="+mn-cs"/>
              </a:defRPr>
            </a:pPr>
            <a:r>
              <a:rPr lang="en-IN" sz="2000">
                <a:solidFill>
                  <a:srgbClr val="002060"/>
                </a:solidFill>
              </a:rPr>
              <a:t>Electricity Demand Trend for the Decade (FY16-26)</a:t>
            </a:r>
          </a:p>
        </c:rich>
      </c:tx>
      <c:overlay val="0"/>
      <c:spPr>
        <a:noFill/>
        <a:ln>
          <a:noFill/>
        </a:ln>
        <a:effectLst/>
      </c:spPr>
      <c:txPr>
        <a:bodyPr rot="0" spcFirstLastPara="1" vertOverflow="ellipsis" vert="horz" wrap="square" anchor="ctr" anchorCtr="1"/>
        <a:lstStyle/>
        <a:p>
          <a:pPr>
            <a:defRPr sz="2000" b="1" i="0" u="none" strike="noStrike" kern="1200" baseline="0">
              <a:solidFill>
                <a:srgbClr val="002060"/>
              </a:solidFill>
              <a:latin typeface="+mn-lt"/>
              <a:ea typeface="+mn-ea"/>
              <a:cs typeface="+mn-cs"/>
            </a:defRPr>
          </a:pPr>
          <a:endParaRPr lang="en-US"/>
        </a:p>
      </c:txPr>
    </c:title>
    <c:autoTitleDeleted val="0"/>
    <c:plotArea>
      <c:layout/>
      <c:lineChart>
        <c:grouping val="standard"/>
        <c:varyColors val="0"/>
        <c:ser>
          <c:idx val="0"/>
          <c:order val="0"/>
          <c:spPr>
            <a:ln w="57150" cap="rnd">
              <a:solidFill>
                <a:schemeClr val="accent1"/>
              </a:solidFill>
              <a:round/>
            </a:ln>
            <a:effectLst>
              <a:outerShdw blurRad="40000" dist="23000" dir="5400000" rotWithShape="0">
                <a:srgbClr val="000000">
                  <a:alpha val="35000"/>
                </a:srgbClr>
              </a:outerShdw>
            </a:effectLst>
          </c:spPr>
          <c:marker>
            <c:symbol val="none"/>
          </c:marker>
          <c:dPt>
            <c:idx val="4"/>
            <c:marker>
              <c:symbol val="none"/>
            </c:marker>
            <c:bubble3D val="0"/>
            <c:spPr>
              <a:ln w="57150" cap="rnd">
                <a:solidFill>
                  <a:schemeClr val="accent1"/>
                </a:solidFill>
                <a:prstDash val="sysDot"/>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6549-431E-8C3F-AEA80161226D}"/>
              </c:ext>
            </c:extLst>
          </c:dPt>
          <c:dPt>
            <c:idx val="5"/>
            <c:marker>
              <c:symbol val="none"/>
            </c:marker>
            <c:bubble3D val="0"/>
            <c:spPr>
              <a:ln w="57150" cap="rnd">
                <a:solidFill>
                  <a:schemeClr val="accent1"/>
                </a:solidFill>
                <a:prstDash val="sysDot"/>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6549-431E-8C3F-AEA80161226D}"/>
              </c:ext>
            </c:extLst>
          </c:dPt>
          <c:dPt>
            <c:idx val="6"/>
            <c:marker>
              <c:symbol val="none"/>
            </c:marker>
            <c:bubble3D val="0"/>
            <c:spPr>
              <a:ln w="57150" cap="rnd">
                <a:solidFill>
                  <a:schemeClr val="accent1"/>
                </a:solidFill>
                <a:prstDash val="sysDot"/>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6549-431E-8C3F-AEA80161226D}"/>
              </c:ext>
            </c:extLst>
          </c:dPt>
          <c:dPt>
            <c:idx val="7"/>
            <c:marker>
              <c:symbol val="none"/>
            </c:marker>
            <c:bubble3D val="0"/>
            <c:spPr>
              <a:ln w="57150" cap="rnd">
                <a:solidFill>
                  <a:schemeClr val="accent1"/>
                </a:solidFill>
                <a:prstDash val="sysDot"/>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6549-431E-8C3F-AEA80161226D}"/>
              </c:ext>
            </c:extLst>
          </c:dPt>
          <c:dPt>
            <c:idx val="8"/>
            <c:marker>
              <c:symbol val="none"/>
            </c:marker>
            <c:bubble3D val="0"/>
            <c:spPr>
              <a:ln w="57150" cap="rnd">
                <a:solidFill>
                  <a:schemeClr val="accent1"/>
                </a:solidFill>
                <a:prstDash val="sysDot"/>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6549-431E-8C3F-AEA80161226D}"/>
              </c:ext>
            </c:extLst>
          </c:dPt>
          <c:dPt>
            <c:idx val="9"/>
            <c:marker>
              <c:symbol val="none"/>
            </c:marker>
            <c:bubble3D val="0"/>
            <c:spPr>
              <a:ln w="57150" cap="rnd">
                <a:solidFill>
                  <a:schemeClr val="accent1"/>
                </a:solidFill>
                <a:prstDash val="sysDot"/>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6549-431E-8C3F-AEA80161226D}"/>
              </c:ext>
            </c:extLst>
          </c:dPt>
          <c:dPt>
            <c:idx val="10"/>
            <c:marker>
              <c:symbol val="none"/>
            </c:marker>
            <c:bubble3D val="0"/>
            <c:spPr>
              <a:ln w="57150" cap="rnd">
                <a:solidFill>
                  <a:schemeClr val="accent1"/>
                </a:solidFill>
                <a:prstDash val="sysDot"/>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6549-431E-8C3F-AEA80161226D}"/>
              </c:ext>
            </c:extLst>
          </c:dPt>
          <c:cat>
            <c:strRef>
              <c:f>'Electricity demand '!$D$2:$N$2</c:f>
              <c:strCache>
                <c:ptCount val="11"/>
                <c:pt idx="0">
                  <c:v>FY16</c:v>
                </c:pt>
                <c:pt idx="1">
                  <c:v>FY17</c:v>
                </c:pt>
                <c:pt idx="2">
                  <c:v>FY18</c:v>
                </c:pt>
                <c:pt idx="3">
                  <c:v>FY19</c:v>
                </c:pt>
                <c:pt idx="4">
                  <c:v>FY20</c:v>
                </c:pt>
                <c:pt idx="5">
                  <c:v>FY21</c:v>
                </c:pt>
                <c:pt idx="6">
                  <c:v>FY22</c:v>
                </c:pt>
                <c:pt idx="7">
                  <c:v>FY23</c:v>
                </c:pt>
                <c:pt idx="8">
                  <c:v>FY24</c:v>
                </c:pt>
                <c:pt idx="9">
                  <c:v>FY25</c:v>
                </c:pt>
                <c:pt idx="10">
                  <c:v>FY26</c:v>
                </c:pt>
              </c:strCache>
            </c:strRef>
          </c:cat>
          <c:val>
            <c:numRef>
              <c:f>'Electricity demand '!$D$8:$N$8</c:f>
              <c:numCache>
                <c:formatCode>General</c:formatCode>
                <c:ptCount val="11"/>
                <c:pt idx="0">
                  <c:v>1174</c:v>
                </c:pt>
                <c:pt idx="1">
                  <c:v>1242</c:v>
                </c:pt>
                <c:pt idx="2">
                  <c:v>1290</c:v>
                </c:pt>
                <c:pt idx="3">
                  <c:v>1359</c:v>
                </c:pt>
                <c:pt idx="4">
                  <c:v>1431</c:v>
                </c:pt>
                <c:pt idx="5">
                  <c:v>1508</c:v>
                </c:pt>
                <c:pt idx="6">
                  <c:v>1589</c:v>
                </c:pt>
                <c:pt idx="7">
                  <c:v>1675</c:v>
                </c:pt>
                <c:pt idx="8">
                  <c:v>1766</c:v>
                </c:pt>
                <c:pt idx="9">
                  <c:v>1862</c:v>
                </c:pt>
                <c:pt idx="10">
                  <c:v>1963</c:v>
                </c:pt>
              </c:numCache>
            </c:numRef>
          </c:val>
          <c:smooth val="0"/>
          <c:extLst>
            <c:ext xmlns:c16="http://schemas.microsoft.com/office/drawing/2014/chart" uri="{C3380CC4-5D6E-409C-BE32-E72D297353CC}">
              <c16:uniqueId val="{0000000E-6549-431E-8C3F-AEA80161226D}"/>
            </c:ext>
          </c:extLst>
        </c:ser>
        <c:dLbls>
          <c:showLegendKey val="0"/>
          <c:showVal val="0"/>
          <c:showCatName val="0"/>
          <c:showSerName val="0"/>
          <c:showPercent val="0"/>
          <c:showBubbleSize val="0"/>
        </c:dLbls>
        <c:smooth val="0"/>
        <c:axId val="652491072"/>
        <c:axId val="652486480"/>
      </c:lineChart>
      <c:catAx>
        <c:axId val="65249107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rgbClr val="002060"/>
                </a:solidFill>
                <a:latin typeface="+mn-lt"/>
                <a:ea typeface="+mn-ea"/>
                <a:cs typeface="+mn-cs"/>
              </a:defRPr>
            </a:pPr>
            <a:endParaRPr lang="en-US"/>
          </a:p>
        </c:txPr>
        <c:crossAx val="652486480"/>
        <c:crosses val="autoZero"/>
        <c:auto val="1"/>
        <c:lblAlgn val="ctr"/>
        <c:lblOffset val="100"/>
        <c:noMultiLvlLbl val="0"/>
      </c:catAx>
      <c:valAx>
        <c:axId val="652486480"/>
        <c:scaling>
          <c:orientation val="minMax"/>
        </c:scaling>
        <c:delete val="0"/>
        <c:axPos val="l"/>
        <c:title>
          <c:tx>
            <c:rich>
              <a:bodyPr rot="-5400000" spcFirstLastPara="1" vertOverflow="ellipsis" vert="horz" wrap="square" anchor="ctr" anchorCtr="1"/>
              <a:lstStyle/>
              <a:p>
                <a:pPr>
                  <a:defRPr sz="1197" b="0" i="0" u="none" strike="noStrike" kern="1200" baseline="0">
                    <a:solidFill>
                      <a:schemeClr val="tx1"/>
                    </a:solidFill>
                    <a:effectLst/>
                    <a:latin typeface="+mn-lt"/>
                    <a:ea typeface="+mn-ea"/>
                    <a:cs typeface="+mn-cs"/>
                  </a:defRPr>
                </a:pPr>
                <a:r>
                  <a:rPr lang="en-IN">
                    <a:solidFill>
                      <a:schemeClr val="tx1"/>
                    </a:solidFill>
                    <a:effectLst/>
                  </a:rPr>
                  <a:t>Electricity Demand (TWh)</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solidFill>
                  <a:effectLst/>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rgbClr val="002060"/>
                </a:solidFill>
                <a:latin typeface="+mn-lt"/>
                <a:ea typeface="+mn-ea"/>
                <a:cs typeface="+mn-cs"/>
              </a:defRPr>
            </a:pPr>
            <a:endParaRPr lang="en-US"/>
          </a:p>
        </c:txPr>
        <c:crossAx val="652491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2.2278988153480218E-2"/>
          <c:y val="7.2638550332496691E-3"/>
          <c:w val="0.562519125892881"/>
          <c:h val="0.98071134827340845"/>
        </c:manualLayout>
      </c:layout>
      <c:doughnutChart>
        <c:varyColors val="1"/>
        <c:ser>
          <c:idx val="0"/>
          <c:order val="0"/>
          <c:tx>
            <c:strRef>
              <c:f>Sheet1!$B$1</c:f>
              <c:strCache>
                <c:ptCount val="1"/>
                <c:pt idx="0">
                  <c:v>Capacity (GW)</c:v>
                </c:pt>
              </c:strCache>
            </c:strRef>
          </c:tx>
          <c:dPt>
            <c:idx val="0"/>
            <c:bubble3D val="0"/>
            <c:spPr>
              <a:solidFill>
                <a:schemeClr val="accent6">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97A-4FB9-B1EB-FDBE04AFFE48}"/>
              </c:ext>
            </c:extLst>
          </c:dPt>
          <c:dPt>
            <c:idx val="1"/>
            <c:bubble3D val="0"/>
            <c:spPr>
              <a:solidFill>
                <a:schemeClr val="accent6">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97A-4FB9-B1EB-FDBE04AFFE48}"/>
              </c:ext>
            </c:extLst>
          </c:dPt>
          <c:dPt>
            <c:idx val="2"/>
            <c:bubble3D val="0"/>
            <c:spPr>
              <a:solidFill>
                <a:schemeClr val="accent6">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97A-4FB9-B1EB-FDBE04AFFE48}"/>
              </c:ext>
            </c:extLst>
          </c:dPt>
          <c:dPt>
            <c:idx val="3"/>
            <c:bubble3D val="0"/>
            <c:spPr>
              <a:solidFill>
                <a:schemeClr val="accent6">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C97A-4FB9-B1EB-FDBE04AFFE48}"/>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Others</c:v>
                </c:pt>
                <c:pt idx="1">
                  <c:v>Utility Scale </c:v>
                </c:pt>
              </c:strCache>
            </c:strRef>
          </c:cat>
          <c:val>
            <c:numRef>
              <c:f>Sheet1!$B$2:$B$3</c:f>
              <c:numCache>
                <c:formatCode>General</c:formatCode>
                <c:ptCount val="2"/>
                <c:pt idx="0">
                  <c:v>30.1</c:v>
                </c:pt>
                <c:pt idx="1">
                  <c:v>94.9</c:v>
                </c:pt>
              </c:numCache>
            </c:numRef>
          </c:val>
          <c:extLst>
            <c:ext xmlns:c16="http://schemas.microsoft.com/office/drawing/2014/chart" uri="{C3380CC4-5D6E-409C-BE32-E72D297353CC}">
              <c16:uniqueId val="{00000008-C97A-4FB9-B1EB-FDBE04AFFE48}"/>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001450476585151E-2"/>
          <c:y val="0"/>
          <c:w val="0.92763157894736847"/>
          <c:h val="0.46005914313022395"/>
        </c:manualLayout>
      </c:layout>
      <c:lineChart>
        <c:grouping val="standard"/>
        <c:varyColors val="0"/>
        <c:ser>
          <c:idx val="0"/>
          <c:order val="0"/>
          <c:tx>
            <c:strRef>
              <c:f>Sheet1!$B$1</c:f>
              <c:strCache>
                <c:ptCount val="1"/>
                <c:pt idx="0">
                  <c:v>Solar</c:v>
                </c:pt>
              </c:strCache>
            </c:strRef>
          </c:tx>
          <c:spPr>
            <a:ln w="19050" cap="rnd" cmpd="sng" algn="ctr">
              <a:solidFill>
                <a:schemeClr val="accent2"/>
              </a:solidFill>
              <a:round/>
            </a:ln>
            <a:effectLst/>
          </c:spPr>
          <c:marker>
            <c:symbol val="circle"/>
            <c:size val="17"/>
            <c:spPr>
              <a:solidFill>
                <a:schemeClr val="lt1"/>
              </a:solidFill>
              <a:ln>
                <a:solidFill>
                  <a:schemeClr val="accent2"/>
                </a:solidFill>
              </a:ln>
              <a:effectLst/>
            </c:spPr>
          </c:marker>
          <c:dPt>
            <c:idx val="4"/>
            <c:marker>
              <c:symbol val="circle"/>
              <c:size val="17"/>
              <c:spPr>
                <a:solidFill>
                  <a:schemeClr val="lt1"/>
                </a:solidFill>
                <a:ln>
                  <a:solidFill>
                    <a:schemeClr val="accent2"/>
                  </a:solidFill>
                  <a:prstDash val="dash"/>
                </a:ln>
                <a:effectLst/>
              </c:spPr>
            </c:marker>
            <c:bubble3D val="0"/>
            <c:spPr>
              <a:ln w="19050" cap="rnd" cmpd="sng" algn="ctr">
                <a:solidFill>
                  <a:schemeClr val="accent2"/>
                </a:solidFill>
                <a:prstDash val="dash"/>
                <a:round/>
              </a:ln>
              <a:effectLst/>
            </c:spPr>
            <c:extLst>
              <c:ext xmlns:c16="http://schemas.microsoft.com/office/drawing/2014/chart" uri="{C3380CC4-5D6E-409C-BE32-E72D297353CC}">
                <c16:uniqueId val="{00000001-3D37-4BC9-A091-26B3F532DE77}"/>
              </c:ext>
            </c:extLst>
          </c:dPt>
          <c:dPt>
            <c:idx val="5"/>
            <c:marker>
              <c:symbol val="circle"/>
              <c:size val="17"/>
              <c:spPr>
                <a:solidFill>
                  <a:schemeClr val="lt1"/>
                </a:solidFill>
                <a:ln>
                  <a:solidFill>
                    <a:schemeClr val="accent2"/>
                  </a:solidFill>
                  <a:prstDash val="dash"/>
                </a:ln>
                <a:effectLst/>
              </c:spPr>
            </c:marker>
            <c:bubble3D val="0"/>
            <c:spPr>
              <a:ln w="19050" cap="rnd" cmpd="sng" algn="ctr">
                <a:solidFill>
                  <a:schemeClr val="accent2"/>
                </a:solidFill>
                <a:prstDash val="dash"/>
                <a:round/>
              </a:ln>
              <a:effectLst/>
            </c:spPr>
            <c:extLst>
              <c:ext xmlns:c16="http://schemas.microsoft.com/office/drawing/2014/chart" uri="{C3380CC4-5D6E-409C-BE32-E72D297353CC}">
                <c16:uniqueId val="{00000003-3D37-4BC9-A091-26B3F532DE77}"/>
              </c:ext>
            </c:extLst>
          </c:dPt>
          <c:dPt>
            <c:idx val="6"/>
            <c:marker>
              <c:symbol val="circle"/>
              <c:size val="17"/>
              <c:spPr>
                <a:solidFill>
                  <a:schemeClr val="lt1"/>
                </a:solidFill>
                <a:ln>
                  <a:solidFill>
                    <a:schemeClr val="accent2"/>
                  </a:solidFill>
                  <a:prstDash val="dash"/>
                </a:ln>
                <a:effectLst/>
              </c:spPr>
            </c:marker>
            <c:bubble3D val="0"/>
            <c:spPr>
              <a:ln w="19050" cap="rnd" cmpd="sng" algn="ctr">
                <a:solidFill>
                  <a:schemeClr val="accent2"/>
                </a:solidFill>
                <a:prstDash val="dash"/>
                <a:round/>
              </a:ln>
              <a:effectLst/>
            </c:spPr>
            <c:extLst>
              <c:ext xmlns:c16="http://schemas.microsoft.com/office/drawing/2014/chart" uri="{C3380CC4-5D6E-409C-BE32-E72D297353CC}">
                <c16:uniqueId val="{00000005-3D37-4BC9-A091-26B3F532DE77}"/>
              </c:ext>
            </c:extLst>
          </c:dPt>
          <c:dPt>
            <c:idx val="7"/>
            <c:marker>
              <c:symbol val="circle"/>
              <c:size val="17"/>
              <c:spPr>
                <a:solidFill>
                  <a:schemeClr val="lt1"/>
                </a:solidFill>
                <a:ln>
                  <a:solidFill>
                    <a:schemeClr val="accent2"/>
                  </a:solidFill>
                  <a:prstDash val="dash"/>
                </a:ln>
                <a:effectLst/>
              </c:spPr>
            </c:marker>
            <c:bubble3D val="0"/>
            <c:spPr>
              <a:ln w="19050" cap="rnd" cmpd="sng" algn="ctr">
                <a:solidFill>
                  <a:schemeClr val="accent2"/>
                </a:solidFill>
                <a:prstDash val="dash"/>
                <a:round/>
              </a:ln>
              <a:effectLst/>
            </c:spPr>
            <c:extLst>
              <c:ext xmlns:c16="http://schemas.microsoft.com/office/drawing/2014/chart" uri="{C3380CC4-5D6E-409C-BE32-E72D297353CC}">
                <c16:uniqueId val="{00000007-3D37-4BC9-A091-26B3F532DE7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Sheet1!$A$2:$A$9</c:f>
              <c:strCache>
                <c:ptCount val="8"/>
                <c:pt idx="0">
                  <c:v>FY19</c:v>
                </c:pt>
                <c:pt idx="1">
                  <c:v>FY20</c:v>
                </c:pt>
                <c:pt idx="2">
                  <c:v>FY21</c:v>
                </c:pt>
                <c:pt idx="3">
                  <c:v>FY22</c:v>
                </c:pt>
                <c:pt idx="4">
                  <c:v>FY23</c:v>
                </c:pt>
                <c:pt idx="5">
                  <c:v>FY24</c:v>
                </c:pt>
                <c:pt idx="6">
                  <c:v>FY25</c:v>
                </c:pt>
                <c:pt idx="7">
                  <c:v>FY26</c:v>
                </c:pt>
              </c:strCache>
            </c:strRef>
          </c:cat>
          <c:val>
            <c:numRef>
              <c:f>Sheet1!$B$2:$B$9</c:f>
              <c:numCache>
                <c:formatCode>General</c:formatCode>
                <c:ptCount val="8"/>
                <c:pt idx="0">
                  <c:v>6.75</c:v>
                </c:pt>
                <c:pt idx="1">
                  <c:v>7.25</c:v>
                </c:pt>
                <c:pt idx="2">
                  <c:v>8.75</c:v>
                </c:pt>
                <c:pt idx="3">
                  <c:v>10.5</c:v>
                </c:pt>
                <c:pt idx="4">
                  <c:v>12</c:v>
                </c:pt>
                <c:pt idx="5">
                  <c:v>13.5</c:v>
                </c:pt>
                <c:pt idx="6">
                  <c:v>15</c:v>
                </c:pt>
                <c:pt idx="7">
                  <c:v>16.5</c:v>
                </c:pt>
              </c:numCache>
            </c:numRef>
          </c:val>
          <c:smooth val="0"/>
          <c:extLst>
            <c:ext xmlns:c16="http://schemas.microsoft.com/office/drawing/2014/chart" uri="{C3380CC4-5D6E-409C-BE32-E72D297353CC}">
              <c16:uniqueId val="{00000008-3D37-4BC9-A091-26B3F532DE77}"/>
            </c:ext>
          </c:extLst>
        </c:ser>
        <c:ser>
          <c:idx val="1"/>
          <c:order val="1"/>
          <c:tx>
            <c:strRef>
              <c:f>Sheet1!$C$1</c:f>
              <c:strCache>
                <c:ptCount val="1"/>
                <c:pt idx="0">
                  <c:v>Renewable</c:v>
                </c:pt>
              </c:strCache>
            </c:strRef>
          </c:tx>
          <c:spPr>
            <a:ln w="19050" cap="rnd" cmpd="sng" algn="ctr">
              <a:solidFill>
                <a:srgbClr val="0070C0"/>
              </a:solidFill>
              <a:round/>
            </a:ln>
            <a:effectLst/>
          </c:spPr>
          <c:marker>
            <c:symbol val="circle"/>
            <c:size val="17"/>
            <c:spPr>
              <a:solidFill>
                <a:schemeClr val="lt1"/>
              </a:solidFill>
              <a:ln>
                <a:solidFill>
                  <a:srgbClr val="0070C0"/>
                </a:solidFill>
              </a:ln>
              <a:effectLst/>
            </c:spPr>
          </c:marker>
          <c:dPt>
            <c:idx val="4"/>
            <c:marker>
              <c:symbol val="circle"/>
              <c:size val="17"/>
              <c:spPr>
                <a:solidFill>
                  <a:schemeClr val="lt1"/>
                </a:solidFill>
                <a:ln>
                  <a:solidFill>
                    <a:srgbClr val="0070C0"/>
                  </a:solidFill>
                  <a:prstDash val="dash"/>
                </a:ln>
                <a:effectLst/>
              </c:spPr>
            </c:marker>
            <c:bubble3D val="0"/>
            <c:spPr>
              <a:ln w="19050" cap="rnd" cmpd="sng" algn="ctr">
                <a:solidFill>
                  <a:srgbClr val="0070C0"/>
                </a:solidFill>
                <a:prstDash val="dash"/>
                <a:round/>
              </a:ln>
              <a:effectLst/>
            </c:spPr>
            <c:extLst>
              <c:ext xmlns:c16="http://schemas.microsoft.com/office/drawing/2014/chart" uri="{C3380CC4-5D6E-409C-BE32-E72D297353CC}">
                <c16:uniqueId val="{0000000A-3D37-4BC9-A091-26B3F532DE77}"/>
              </c:ext>
            </c:extLst>
          </c:dPt>
          <c:dPt>
            <c:idx val="5"/>
            <c:marker>
              <c:symbol val="circle"/>
              <c:size val="17"/>
              <c:spPr>
                <a:solidFill>
                  <a:schemeClr val="lt1"/>
                </a:solidFill>
                <a:ln>
                  <a:solidFill>
                    <a:srgbClr val="0070C0"/>
                  </a:solidFill>
                  <a:prstDash val="dash"/>
                </a:ln>
                <a:effectLst/>
              </c:spPr>
            </c:marker>
            <c:bubble3D val="0"/>
            <c:spPr>
              <a:ln w="19050" cap="rnd" cmpd="sng" algn="ctr">
                <a:solidFill>
                  <a:srgbClr val="0070C0"/>
                </a:solidFill>
                <a:prstDash val="dash"/>
                <a:round/>
              </a:ln>
              <a:effectLst/>
            </c:spPr>
            <c:extLst>
              <c:ext xmlns:c16="http://schemas.microsoft.com/office/drawing/2014/chart" uri="{C3380CC4-5D6E-409C-BE32-E72D297353CC}">
                <c16:uniqueId val="{0000000C-3D37-4BC9-A091-26B3F532DE77}"/>
              </c:ext>
            </c:extLst>
          </c:dPt>
          <c:dPt>
            <c:idx val="6"/>
            <c:marker>
              <c:symbol val="circle"/>
              <c:size val="17"/>
              <c:spPr>
                <a:solidFill>
                  <a:schemeClr val="lt1"/>
                </a:solidFill>
                <a:ln>
                  <a:solidFill>
                    <a:srgbClr val="0070C0"/>
                  </a:solidFill>
                  <a:prstDash val="dash"/>
                </a:ln>
                <a:effectLst/>
              </c:spPr>
            </c:marker>
            <c:bubble3D val="0"/>
            <c:spPr>
              <a:ln w="19050" cap="rnd" cmpd="sng" algn="ctr">
                <a:solidFill>
                  <a:srgbClr val="0070C0"/>
                </a:solidFill>
                <a:prstDash val="dash"/>
                <a:round/>
              </a:ln>
              <a:effectLst/>
            </c:spPr>
            <c:extLst>
              <c:ext xmlns:c16="http://schemas.microsoft.com/office/drawing/2014/chart" uri="{C3380CC4-5D6E-409C-BE32-E72D297353CC}">
                <c16:uniqueId val="{0000000E-3D37-4BC9-A091-26B3F532DE77}"/>
              </c:ext>
            </c:extLst>
          </c:dPt>
          <c:dPt>
            <c:idx val="7"/>
            <c:marker>
              <c:symbol val="circle"/>
              <c:size val="17"/>
              <c:spPr>
                <a:solidFill>
                  <a:schemeClr val="lt1"/>
                </a:solidFill>
                <a:ln>
                  <a:solidFill>
                    <a:srgbClr val="0070C0"/>
                  </a:solidFill>
                  <a:prstDash val="dash"/>
                </a:ln>
                <a:effectLst/>
              </c:spPr>
            </c:marker>
            <c:bubble3D val="0"/>
            <c:spPr>
              <a:ln w="19050" cap="rnd" cmpd="sng" algn="ctr">
                <a:solidFill>
                  <a:srgbClr val="0070C0"/>
                </a:solidFill>
                <a:prstDash val="dash"/>
                <a:round/>
              </a:ln>
              <a:effectLst/>
            </c:spPr>
            <c:extLst>
              <c:ext xmlns:c16="http://schemas.microsoft.com/office/drawing/2014/chart" uri="{C3380CC4-5D6E-409C-BE32-E72D297353CC}">
                <c16:uniqueId val="{00000010-3D37-4BC9-A091-26B3F532DE7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Sheet1!$A$2:$A$9</c:f>
              <c:strCache>
                <c:ptCount val="8"/>
                <c:pt idx="0">
                  <c:v>FY19</c:v>
                </c:pt>
                <c:pt idx="1">
                  <c:v>FY20</c:v>
                </c:pt>
                <c:pt idx="2">
                  <c:v>FY21</c:v>
                </c:pt>
                <c:pt idx="3">
                  <c:v>FY22</c:v>
                </c:pt>
                <c:pt idx="4">
                  <c:v>FY23</c:v>
                </c:pt>
                <c:pt idx="5">
                  <c:v>FY24</c:v>
                </c:pt>
                <c:pt idx="6">
                  <c:v>FY25</c:v>
                </c:pt>
                <c:pt idx="7">
                  <c:v>FY26</c:v>
                </c:pt>
              </c:strCache>
            </c:strRef>
          </c:cat>
          <c:val>
            <c:numRef>
              <c:f>Sheet1!$C$2:$C$9</c:f>
              <c:numCache>
                <c:formatCode>General</c:formatCode>
                <c:ptCount val="8"/>
                <c:pt idx="0">
                  <c:v>17</c:v>
                </c:pt>
                <c:pt idx="1">
                  <c:v>17.5</c:v>
                </c:pt>
                <c:pt idx="2">
                  <c:v>19</c:v>
                </c:pt>
                <c:pt idx="3">
                  <c:v>21</c:v>
                </c:pt>
                <c:pt idx="4">
                  <c:v>22.5</c:v>
                </c:pt>
                <c:pt idx="5">
                  <c:v>24</c:v>
                </c:pt>
                <c:pt idx="6">
                  <c:v>25.5</c:v>
                </c:pt>
                <c:pt idx="7">
                  <c:v>27</c:v>
                </c:pt>
              </c:numCache>
            </c:numRef>
          </c:val>
          <c:smooth val="0"/>
          <c:extLst>
            <c:ext xmlns:c16="http://schemas.microsoft.com/office/drawing/2014/chart" uri="{C3380CC4-5D6E-409C-BE32-E72D297353CC}">
              <c16:uniqueId val="{00000011-3D37-4BC9-A091-26B3F532DE77}"/>
            </c:ext>
          </c:extLst>
        </c:ser>
        <c:dLbls>
          <c:dLblPos val="ctr"/>
          <c:showLegendKey val="0"/>
          <c:showVal val="1"/>
          <c:showCatName val="0"/>
          <c:showSerName val="0"/>
          <c:showPercent val="0"/>
          <c:showBubbleSize val="0"/>
        </c:dLbls>
        <c:marker val="1"/>
        <c:smooth val="0"/>
        <c:axId val="2081911728"/>
        <c:axId val="2081906832"/>
      </c:lineChart>
      <c:catAx>
        <c:axId val="2081911728"/>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dk1">
                    <a:lumMod val="65000"/>
                    <a:lumOff val="35000"/>
                  </a:schemeClr>
                </a:solidFill>
                <a:latin typeface="+mn-lt"/>
                <a:ea typeface="+mn-ea"/>
                <a:cs typeface="+mn-cs"/>
              </a:defRPr>
            </a:pPr>
            <a:endParaRPr lang="en-US"/>
          </a:p>
        </c:txPr>
        <c:crossAx val="2081906832"/>
        <c:crosses val="autoZero"/>
        <c:auto val="1"/>
        <c:lblAlgn val="ctr"/>
        <c:lblOffset val="100"/>
        <c:noMultiLvlLbl val="0"/>
      </c:catAx>
      <c:valAx>
        <c:axId val="2081906832"/>
        <c:scaling>
          <c:orientation val="minMax"/>
        </c:scaling>
        <c:delete val="1"/>
        <c:axPos val="l"/>
        <c:numFmt formatCode="General" sourceLinked="1"/>
        <c:majorTickMark val="none"/>
        <c:minorTickMark val="none"/>
        <c:tickLblPos val="nextTo"/>
        <c:crossAx val="2081911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51275321354061"/>
          <c:y val="0.13032150306724855"/>
          <c:w val="0.57412494111313006"/>
          <c:h val="0.75742528151722965"/>
        </c:manualLayout>
      </c:layout>
      <c:barChart>
        <c:barDir val="col"/>
        <c:grouping val="stacked"/>
        <c:varyColors val="0"/>
        <c:ser>
          <c:idx val="0"/>
          <c:order val="0"/>
          <c:tx>
            <c:strRef>
              <c:f>CAGR!$A$3</c:f>
              <c:strCache>
                <c:ptCount val="1"/>
                <c:pt idx="0">
                  <c:v>Total income</c:v>
                </c:pt>
              </c:strCache>
            </c:strRef>
          </c:tx>
          <c:spPr>
            <a:solidFill>
              <a:srgbClr val="0782BE"/>
            </a:solidFill>
            <a:ln>
              <a:noFill/>
            </a:ln>
            <a:effectLst/>
          </c:spPr>
          <c:invertIfNegative val="0"/>
          <c:cat>
            <c:strRef>
              <c:f>CAGR!$B$2:$I$2</c:f>
              <c:strCache>
                <c:ptCount val="8"/>
                <c:pt idx="0">
                  <c:v>Swelectes</c:v>
                </c:pt>
                <c:pt idx="1">
                  <c:v>Websol</c:v>
                </c:pt>
                <c:pt idx="2">
                  <c:v>IndoSolar</c:v>
                </c:pt>
                <c:pt idx="3">
                  <c:v>UJAAS</c:v>
                </c:pt>
                <c:pt idx="4">
                  <c:v>Bright Solar</c:v>
                </c:pt>
                <c:pt idx="5">
                  <c:v>Surana Solar</c:v>
                </c:pt>
                <c:pt idx="6">
                  <c:v>Waa Solar</c:v>
                </c:pt>
                <c:pt idx="7">
                  <c:v>Genus Power</c:v>
                </c:pt>
              </c:strCache>
            </c:strRef>
          </c:cat>
          <c:val>
            <c:numRef>
              <c:f>CAGR!$B$3:$I$3</c:f>
              <c:numCache>
                <c:formatCode>0.00%</c:formatCode>
                <c:ptCount val="8"/>
                <c:pt idx="0">
                  <c:v>0.114155689036189</c:v>
                </c:pt>
                <c:pt idx="1">
                  <c:v>-0.10824011634052455</c:v>
                </c:pt>
                <c:pt idx="2">
                  <c:v>1.0481880152174732</c:v>
                </c:pt>
                <c:pt idx="3">
                  <c:v>-0.10810094514686452</c:v>
                </c:pt>
                <c:pt idx="4">
                  <c:v>8.7936617057782218E-2</c:v>
                </c:pt>
                <c:pt idx="5">
                  <c:v>-0.25348837121855972</c:v>
                </c:pt>
                <c:pt idx="6">
                  <c:v>0.16787165425661899</c:v>
                </c:pt>
                <c:pt idx="7">
                  <c:v>3.0805958637136754E-2</c:v>
                </c:pt>
              </c:numCache>
            </c:numRef>
          </c:val>
          <c:extLst>
            <c:ext xmlns:c16="http://schemas.microsoft.com/office/drawing/2014/chart" uri="{C3380CC4-5D6E-409C-BE32-E72D297353CC}">
              <c16:uniqueId val="{00000000-B060-447B-B8D2-222C5F24CD99}"/>
            </c:ext>
          </c:extLst>
        </c:ser>
        <c:ser>
          <c:idx val="2"/>
          <c:order val="2"/>
          <c:tx>
            <c:strRef>
              <c:f>CAGR!$A$5</c:f>
              <c:strCache>
                <c:ptCount val="1"/>
                <c:pt idx="0">
                  <c:v>Cost of raw materials consumed</c:v>
                </c:pt>
              </c:strCache>
            </c:strRef>
          </c:tx>
          <c:spPr>
            <a:solidFill>
              <a:srgbClr val="3DC7FF"/>
            </a:solidFill>
            <a:ln>
              <a:noFill/>
            </a:ln>
            <a:effectLst/>
          </c:spPr>
          <c:invertIfNegative val="0"/>
          <c:cat>
            <c:strRef>
              <c:f>CAGR!$B$2:$I$2</c:f>
              <c:strCache>
                <c:ptCount val="8"/>
                <c:pt idx="0">
                  <c:v>Swelectes</c:v>
                </c:pt>
                <c:pt idx="1">
                  <c:v>Websol</c:v>
                </c:pt>
                <c:pt idx="2">
                  <c:v>IndoSolar</c:v>
                </c:pt>
                <c:pt idx="3">
                  <c:v>UJAAS</c:v>
                </c:pt>
                <c:pt idx="4">
                  <c:v>Bright Solar</c:v>
                </c:pt>
                <c:pt idx="5">
                  <c:v>Surana Solar</c:v>
                </c:pt>
                <c:pt idx="6">
                  <c:v>Waa Solar</c:v>
                </c:pt>
                <c:pt idx="7">
                  <c:v>Genus Power</c:v>
                </c:pt>
              </c:strCache>
            </c:strRef>
          </c:cat>
          <c:val>
            <c:numRef>
              <c:f>CAGR!$B$5:$I$5</c:f>
              <c:numCache>
                <c:formatCode>0.00%</c:formatCode>
                <c:ptCount val="8"/>
                <c:pt idx="0">
                  <c:v>0.23746599665736445</c:v>
                </c:pt>
                <c:pt idx="1">
                  <c:v>-0.13963365350285672</c:v>
                </c:pt>
                <c:pt idx="2">
                  <c:v>2.8180662256386886</c:v>
                </c:pt>
                <c:pt idx="3">
                  <c:v>-0.11702490510207841</c:v>
                </c:pt>
                <c:pt idx="4">
                  <c:v>5.2880979752744528E-2</c:v>
                </c:pt>
                <c:pt idx="5">
                  <c:v>-0.25783353342817839</c:v>
                </c:pt>
                <c:pt idx="6">
                  <c:v>0</c:v>
                </c:pt>
                <c:pt idx="7">
                  <c:v>3.7783038936334501E-2</c:v>
                </c:pt>
              </c:numCache>
            </c:numRef>
          </c:val>
          <c:extLst>
            <c:ext xmlns:c16="http://schemas.microsoft.com/office/drawing/2014/chart" uri="{C3380CC4-5D6E-409C-BE32-E72D297353CC}">
              <c16:uniqueId val="{00000001-B060-447B-B8D2-222C5F24CD99}"/>
            </c:ext>
          </c:extLst>
        </c:ser>
        <c:ser>
          <c:idx val="3"/>
          <c:order val="3"/>
          <c:tx>
            <c:strRef>
              <c:f>CAGR!$A$6</c:f>
              <c:strCache>
                <c:ptCount val="1"/>
                <c:pt idx="0">
                  <c:v>Finance costs</c:v>
                </c:pt>
              </c:strCache>
            </c:strRef>
          </c:tx>
          <c:spPr>
            <a:solidFill>
              <a:srgbClr val="04DAAB"/>
            </a:solidFill>
            <a:ln>
              <a:noFill/>
            </a:ln>
            <a:effectLst/>
          </c:spPr>
          <c:invertIfNegative val="0"/>
          <c:cat>
            <c:strRef>
              <c:f>CAGR!$B$2:$I$2</c:f>
              <c:strCache>
                <c:ptCount val="8"/>
                <c:pt idx="0">
                  <c:v>Swelectes</c:v>
                </c:pt>
                <c:pt idx="1">
                  <c:v>Websol</c:v>
                </c:pt>
                <c:pt idx="2">
                  <c:v>IndoSolar</c:v>
                </c:pt>
                <c:pt idx="3">
                  <c:v>UJAAS</c:v>
                </c:pt>
                <c:pt idx="4">
                  <c:v>Bright Solar</c:v>
                </c:pt>
                <c:pt idx="5">
                  <c:v>Surana Solar</c:v>
                </c:pt>
                <c:pt idx="6">
                  <c:v>Waa Solar</c:v>
                </c:pt>
                <c:pt idx="7">
                  <c:v>Genus Power</c:v>
                </c:pt>
              </c:strCache>
            </c:strRef>
          </c:cat>
          <c:val>
            <c:numRef>
              <c:f>CAGR!$B$6:$I$6</c:f>
              <c:numCache>
                <c:formatCode>0.00%</c:formatCode>
                <c:ptCount val="8"/>
                <c:pt idx="0">
                  <c:v>0.22741991946748286</c:v>
                </c:pt>
                <c:pt idx="1">
                  <c:v>-0.27530102915247245</c:v>
                </c:pt>
                <c:pt idx="2">
                  <c:v>-9.7730813736776612E-2</c:v>
                </c:pt>
                <c:pt idx="3">
                  <c:v>0.16737136654306961</c:v>
                </c:pt>
                <c:pt idx="4">
                  <c:v>1.0113998039669143</c:v>
                </c:pt>
                <c:pt idx="5">
                  <c:v>-7.2075518514262527E-2</c:v>
                </c:pt>
                <c:pt idx="6">
                  <c:v>0.13729556574652602</c:v>
                </c:pt>
                <c:pt idx="7">
                  <c:v>-0.12219853641510792</c:v>
                </c:pt>
              </c:numCache>
            </c:numRef>
          </c:val>
          <c:extLst>
            <c:ext xmlns:c16="http://schemas.microsoft.com/office/drawing/2014/chart" uri="{C3380CC4-5D6E-409C-BE32-E72D297353CC}">
              <c16:uniqueId val="{00000002-B060-447B-B8D2-222C5F24CD99}"/>
            </c:ext>
          </c:extLst>
        </c:ser>
        <c:ser>
          <c:idx val="4"/>
          <c:order val="4"/>
          <c:tx>
            <c:strRef>
              <c:f>CAGR!$A$8</c:f>
              <c:strCache>
                <c:ptCount val="1"/>
                <c:pt idx="0">
                  <c:v> Profit before tax </c:v>
                </c:pt>
              </c:strCache>
            </c:strRef>
          </c:tx>
          <c:spPr>
            <a:solidFill>
              <a:srgbClr val="FEC008"/>
            </a:solidFill>
            <a:ln>
              <a:noFill/>
            </a:ln>
            <a:effectLst/>
          </c:spPr>
          <c:invertIfNegative val="0"/>
          <c:cat>
            <c:strRef>
              <c:f>CAGR!$B$2:$I$2</c:f>
              <c:strCache>
                <c:ptCount val="8"/>
                <c:pt idx="0">
                  <c:v>Swelectes</c:v>
                </c:pt>
                <c:pt idx="1">
                  <c:v>Websol</c:v>
                </c:pt>
                <c:pt idx="2">
                  <c:v>IndoSolar</c:v>
                </c:pt>
                <c:pt idx="3">
                  <c:v>UJAAS</c:v>
                </c:pt>
                <c:pt idx="4">
                  <c:v>Bright Solar</c:v>
                </c:pt>
                <c:pt idx="5">
                  <c:v>Surana Solar</c:v>
                </c:pt>
                <c:pt idx="6">
                  <c:v>Waa Solar</c:v>
                </c:pt>
                <c:pt idx="7">
                  <c:v>Genus Power</c:v>
                </c:pt>
              </c:strCache>
            </c:strRef>
          </c:cat>
          <c:val>
            <c:numRef>
              <c:f>CAGR!$B$8:$I$8</c:f>
              <c:numCache>
                <c:formatCode>0.00%</c:formatCode>
                <c:ptCount val="8"/>
                <c:pt idx="0">
                  <c:v>0.10327306947403203</c:v>
                </c:pt>
                <c:pt idx="1">
                  <c:v>0</c:v>
                </c:pt>
                <c:pt idx="2">
                  <c:v>4.4187088753932846E-2</c:v>
                </c:pt>
                <c:pt idx="3">
                  <c:v>-0.31785206918602094</c:v>
                </c:pt>
                <c:pt idx="4">
                  <c:v>0.89383224644226411</c:v>
                </c:pt>
                <c:pt idx="5">
                  <c:v>-0.30094997031864446</c:v>
                </c:pt>
                <c:pt idx="6">
                  <c:v>-2.458286688967104E-2</c:v>
                </c:pt>
                <c:pt idx="7">
                  <c:v>0.15247686270038319</c:v>
                </c:pt>
              </c:numCache>
            </c:numRef>
          </c:val>
          <c:extLst>
            <c:ext xmlns:c16="http://schemas.microsoft.com/office/drawing/2014/chart" uri="{C3380CC4-5D6E-409C-BE32-E72D297353CC}">
              <c16:uniqueId val="{00000003-B060-447B-B8D2-222C5F24CD99}"/>
            </c:ext>
          </c:extLst>
        </c:ser>
        <c:ser>
          <c:idx val="5"/>
          <c:order val="5"/>
          <c:tx>
            <c:strRef>
              <c:f>CAGR!$A$7</c:f>
              <c:strCache>
                <c:ptCount val="1"/>
                <c:pt idx="0">
                  <c:v>Depreciation and amortisation expense</c:v>
                </c:pt>
              </c:strCache>
            </c:strRef>
          </c:tx>
          <c:spPr>
            <a:solidFill>
              <a:srgbClr val="FD8124"/>
            </a:solidFill>
            <a:ln>
              <a:noFill/>
            </a:ln>
            <a:effectLst/>
          </c:spPr>
          <c:invertIfNegative val="0"/>
          <c:cat>
            <c:strRef>
              <c:f>CAGR!$B$2:$I$2</c:f>
              <c:strCache>
                <c:ptCount val="8"/>
                <c:pt idx="0">
                  <c:v>Swelectes</c:v>
                </c:pt>
                <c:pt idx="1">
                  <c:v>Websol</c:v>
                </c:pt>
                <c:pt idx="2">
                  <c:v>IndoSolar</c:v>
                </c:pt>
                <c:pt idx="3">
                  <c:v>UJAAS</c:v>
                </c:pt>
                <c:pt idx="4">
                  <c:v>Bright Solar</c:v>
                </c:pt>
                <c:pt idx="5">
                  <c:v>Surana Solar</c:v>
                </c:pt>
                <c:pt idx="6">
                  <c:v>Waa Solar</c:v>
                </c:pt>
                <c:pt idx="7">
                  <c:v>Genus Power</c:v>
                </c:pt>
              </c:strCache>
            </c:strRef>
          </c:cat>
          <c:val>
            <c:numRef>
              <c:f>CAGR!$B$7:$I$7</c:f>
              <c:numCache>
                <c:formatCode>0.00%</c:formatCode>
                <c:ptCount val="8"/>
                <c:pt idx="0">
                  <c:v>0.23516896440685753</c:v>
                </c:pt>
                <c:pt idx="1">
                  <c:v>-1.988490916373542E-2</c:v>
                </c:pt>
                <c:pt idx="2">
                  <c:v>-1.7700327643272673E-2</c:v>
                </c:pt>
                <c:pt idx="3">
                  <c:v>0.15010473179107375</c:v>
                </c:pt>
                <c:pt idx="4">
                  <c:v>7.9902948865804291E-2</c:v>
                </c:pt>
                <c:pt idx="5">
                  <c:v>-6.1685309617279027E-2</c:v>
                </c:pt>
                <c:pt idx="6">
                  <c:v>0.17673666227613594</c:v>
                </c:pt>
                <c:pt idx="7">
                  <c:v>0.12852000407971853</c:v>
                </c:pt>
              </c:numCache>
            </c:numRef>
          </c:val>
          <c:extLst>
            <c:ext xmlns:c16="http://schemas.microsoft.com/office/drawing/2014/chart" uri="{C3380CC4-5D6E-409C-BE32-E72D297353CC}">
              <c16:uniqueId val="{00000004-B060-447B-B8D2-222C5F24CD99}"/>
            </c:ext>
          </c:extLst>
        </c:ser>
        <c:dLbls>
          <c:showLegendKey val="0"/>
          <c:showVal val="0"/>
          <c:showCatName val="0"/>
          <c:showSerName val="0"/>
          <c:showPercent val="0"/>
          <c:showBubbleSize val="0"/>
        </c:dLbls>
        <c:gapWidth val="150"/>
        <c:overlap val="100"/>
        <c:axId val="957518304"/>
        <c:axId val="1379831616"/>
        <c:extLst>
          <c:ext xmlns:c15="http://schemas.microsoft.com/office/drawing/2012/chart" uri="{02D57815-91ED-43cb-92C2-25804820EDAC}">
            <c15:filteredBarSeries>
              <c15:ser>
                <c:idx val="1"/>
                <c:order val="1"/>
                <c:tx>
                  <c:strRef>
                    <c:extLst>
                      <c:ext uri="{02D57815-91ED-43cb-92C2-25804820EDAC}">
                        <c15:formulaRef>
                          <c15:sqref>CAGR!$A$4</c15:sqref>
                        </c15:formulaRef>
                      </c:ext>
                    </c:extLst>
                    <c:strCache>
                      <c:ptCount val="1"/>
                      <c:pt idx="0">
                        <c:v>Expenses</c:v>
                      </c:pt>
                    </c:strCache>
                  </c:strRef>
                </c:tx>
                <c:spPr>
                  <a:solidFill>
                    <a:schemeClr val="accent2"/>
                  </a:solidFill>
                  <a:ln>
                    <a:noFill/>
                  </a:ln>
                  <a:effectLst/>
                </c:spPr>
                <c:invertIfNegative val="0"/>
                <c:cat>
                  <c:strRef>
                    <c:extLst>
                      <c:ext uri="{02D57815-91ED-43cb-92C2-25804820EDAC}">
                        <c15:formulaRef>
                          <c15:sqref>CAGR!$B$2:$I$2</c15:sqref>
                        </c15:formulaRef>
                      </c:ext>
                    </c:extLst>
                    <c:strCache>
                      <c:ptCount val="8"/>
                      <c:pt idx="0">
                        <c:v>Swelectes</c:v>
                      </c:pt>
                      <c:pt idx="1">
                        <c:v>Websol</c:v>
                      </c:pt>
                      <c:pt idx="2">
                        <c:v>IndoSolar</c:v>
                      </c:pt>
                      <c:pt idx="3">
                        <c:v>UJAAS</c:v>
                      </c:pt>
                      <c:pt idx="4">
                        <c:v>Bright Solar</c:v>
                      </c:pt>
                      <c:pt idx="5">
                        <c:v>Surana Solar</c:v>
                      </c:pt>
                      <c:pt idx="6">
                        <c:v>Waa Solar</c:v>
                      </c:pt>
                      <c:pt idx="7">
                        <c:v>Genus Power</c:v>
                      </c:pt>
                    </c:strCache>
                  </c:strRef>
                </c:cat>
                <c:val>
                  <c:numRef>
                    <c:extLst>
                      <c:ext uri="{02D57815-91ED-43cb-92C2-25804820EDAC}">
                        <c15:formulaRef>
                          <c15:sqref>CAGR!$B$4:$I$4</c15:sqref>
                        </c15:formulaRef>
                      </c:ext>
                    </c:extLst>
                    <c:numCache>
                      <c:formatCode>General</c:formatCode>
                      <c:ptCount val="8"/>
                    </c:numCache>
                  </c:numRef>
                </c:val>
                <c:extLst>
                  <c:ext xmlns:c16="http://schemas.microsoft.com/office/drawing/2014/chart" uri="{C3380CC4-5D6E-409C-BE32-E72D297353CC}">
                    <c16:uniqueId val="{00000005-B060-447B-B8D2-222C5F24CD99}"/>
                  </c:ext>
                </c:extLst>
              </c15:ser>
            </c15:filteredBarSeries>
          </c:ext>
        </c:extLst>
      </c:barChart>
      <c:catAx>
        <c:axId val="95751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1379831616"/>
        <c:crosses val="autoZero"/>
        <c:auto val="1"/>
        <c:lblAlgn val="ctr"/>
        <c:lblOffset val="100"/>
        <c:noMultiLvlLbl val="0"/>
      </c:catAx>
      <c:valAx>
        <c:axId val="137983161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957518304"/>
        <c:crosses val="autoZero"/>
        <c:crossBetween val="between"/>
      </c:valAx>
      <c:spPr>
        <a:solidFill>
          <a:srgbClr val="FFFFFF"/>
        </a:solidFill>
        <a:ln w="25400">
          <a:noFill/>
        </a:ln>
        <a:effectLst/>
      </c:spPr>
    </c:plotArea>
    <c:legend>
      <c:legendPos val="r"/>
      <c:layout>
        <c:manualLayout>
          <c:xMode val="edge"/>
          <c:yMode val="edge"/>
          <c:x val="0.68650094218991853"/>
          <c:y val="0.16314337174128893"/>
          <c:w val="0.30067854498956859"/>
          <c:h val="0.79646477474773136"/>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595959"/>
              </a:solidFill>
              <a:latin typeface="Calibri"/>
              <a:ea typeface="Calibri"/>
              <a:cs typeface="Calibri"/>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spc="0" baseline="0">
                <a:solidFill>
                  <a:srgbClr val="595959"/>
                </a:solidFill>
                <a:latin typeface="Calibri" panose="020F0502020204030204" pitchFamily="34" charset="0"/>
                <a:ea typeface="Calibri"/>
                <a:cs typeface="Calibri"/>
              </a:defRPr>
            </a:pPr>
            <a:r>
              <a:rPr lang="en-US" sz="1320" b="1" i="0" u="none">
                <a:solidFill>
                  <a:srgbClr val="595959"/>
                </a:solidFill>
                <a:latin typeface="Calibri" panose="020F0502020204030204" pitchFamily="34" charset="0"/>
              </a:rPr>
              <a:t>Balance Sheet - CAGR comparison</a:t>
            </a:r>
          </a:p>
        </c:rich>
      </c:tx>
      <c:overlay val="0"/>
      <c:spPr>
        <a:solidFill>
          <a:srgbClr val="FFFFFF"/>
        </a:solidFill>
        <a:ln>
          <a:noFill/>
        </a:ln>
        <a:effectLst/>
      </c:spPr>
      <c:txPr>
        <a:bodyPr rot="0" spcFirstLastPara="1" vertOverflow="ellipsis" vert="horz" wrap="square" anchor="ctr" anchorCtr="1"/>
        <a:lstStyle/>
        <a:p>
          <a:pPr>
            <a:defRPr sz="1320" b="1" i="0" u="none" strike="noStrike" kern="1200" spc="0" baseline="0">
              <a:solidFill>
                <a:srgbClr val="595959"/>
              </a:solidFill>
              <a:latin typeface="Calibri" panose="020F0502020204030204" pitchFamily="34" charset="0"/>
              <a:ea typeface="Calibri"/>
              <a:cs typeface="Calibri"/>
            </a:defRPr>
          </a:pPr>
          <a:endParaRPr lang="en-US"/>
        </a:p>
      </c:txPr>
    </c:title>
    <c:autoTitleDeleted val="0"/>
    <c:plotArea>
      <c:layout/>
      <c:lineChart>
        <c:grouping val="standard"/>
        <c:varyColors val="0"/>
        <c:ser>
          <c:idx val="0"/>
          <c:order val="0"/>
          <c:tx>
            <c:strRef>
              <c:f>CAGR!$A$15</c:f>
              <c:strCache>
                <c:ptCount val="1"/>
                <c:pt idx="0">
                  <c:v>Current assets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CAGR!$B$10:$I$14</c:f>
              <c:multiLvlStrCache>
                <c:ptCount val="16"/>
                <c:lvl>
                  <c:pt idx="0">
                    <c:v>Swelectes (5 yrs)</c:v>
                  </c:pt>
                  <c:pt idx="1">
                    <c:v>Websol (5 yrs)</c:v>
                  </c:pt>
                  <c:pt idx="2">
                    <c:v>IndoSolar (5 yrs)</c:v>
                  </c:pt>
                  <c:pt idx="3">
                    <c:v>UJAAS (5 yrs)</c:v>
                  </c:pt>
                  <c:pt idx="4">
                    <c:v>Bright Solar (5 yrs)</c:v>
                  </c:pt>
                  <c:pt idx="5">
                    <c:v>Surana Solar (5 yrs)</c:v>
                  </c:pt>
                  <c:pt idx="6">
                    <c:v>Waa Solar (5 yrs)</c:v>
                  </c:pt>
                  <c:pt idx="7">
                    <c:v>Genus Power (5 yrs)</c:v>
                  </c:pt>
                  <c:pt idx="8">
                    <c:v>-25.98%</c:v>
                  </c:pt>
                  <c:pt idx="9">
                    <c:v>-73.34%</c:v>
                  </c:pt>
                  <c:pt idx="10">
                    <c:v>-17.38%</c:v>
                  </c:pt>
                  <c:pt idx="11">
                    <c:v>7.92%</c:v>
                  </c:pt>
                  <c:pt idx="12">
                    <c:v>NA</c:v>
                  </c:pt>
                  <c:pt idx="13">
                    <c:v>NA</c:v>
                  </c:pt>
                  <c:pt idx="14">
                    <c:v>NA</c:v>
                  </c:pt>
                  <c:pt idx="15">
                    <c:v>NA</c:v>
                  </c:pt>
                </c:lvl>
                <c:lvl>
                  <c:pt idx="8">
                    <c:v>-4.63%</c:v>
                  </c:pt>
                  <c:pt idx="9">
                    <c:v>-2.28%</c:v>
                  </c:pt>
                  <c:pt idx="10">
                    <c:v>-3.50%</c:v>
                  </c:pt>
                  <c:pt idx="11">
                    <c:v>-2.24%</c:v>
                  </c:pt>
                  <c:pt idx="12">
                    <c:v>-0.13%</c:v>
                  </c:pt>
                  <c:pt idx="13">
                    <c:v>-4.18%</c:v>
                  </c:pt>
                  <c:pt idx="14">
                    <c:v>13.47%</c:v>
                  </c:pt>
                  <c:pt idx="15">
                    <c:v>14.18%</c:v>
                  </c:pt>
                </c:lvl>
              </c:multiLvlStrCache>
            </c:multiLvlStrRef>
          </c:cat>
          <c:val>
            <c:numRef>
              <c:f>CAGR!$B$15:$I$15</c:f>
            </c:numRef>
          </c:val>
          <c:smooth val="0"/>
          <c:extLst>
            <c:ext xmlns:c16="http://schemas.microsoft.com/office/drawing/2014/chart" uri="{C3380CC4-5D6E-409C-BE32-E72D297353CC}">
              <c16:uniqueId val="{00000000-037E-48B9-9985-5C862D0AAEEB}"/>
            </c:ext>
          </c:extLst>
        </c:ser>
        <c:ser>
          <c:idx val="1"/>
          <c:order val="1"/>
          <c:tx>
            <c:strRef>
              <c:f>CAGR!$A$16</c:f>
              <c:strCache>
                <c:ptCount val="1"/>
                <c:pt idx="0">
                  <c:v> Inventories</c:v>
                </c:pt>
              </c:strCache>
            </c:strRef>
          </c:tx>
          <c:spPr>
            <a:ln w="28575" cap="rnd">
              <a:solidFill>
                <a:srgbClr val="0782BE"/>
              </a:solidFill>
              <a:prstDash val="solid"/>
              <a:round/>
            </a:ln>
            <a:effectLst/>
          </c:spPr>
          <c:marker>
            <c:symbol val="none"/>
          </c:marker>
          <c:cat>
            <c:multiLvlStrRef>
              <c:f>CAGR!$B$10:$I$14</c:f>
              <c:multiLvlStrCache>
                <c:ptCount val="16"/>
                <c:lvl>
                  <c:pt idx="0">
                    <c:v>Swelectes (5 yrs)</c:v>
                  </c:pt>
                  <c:pt idx="1">
                    <c:v>Websol (5 yrs)</c:v>
                  </c:pt>
                  <c:pt idx="2">
                    <c:v>IndoSolar (5 yrs)</c:v>
                  </c:pt>
                  <c:pt idx="3">
                    <c:v>UJAAS (5 yrs)</c:v>
                  </c:pt>
                  <c:pt idx="4">
                    <c:v>Bright Solar (5 yrs)</c:v>
                  </c:pt>
                  <c:pt idx="5">
                    <c:v>Surana Solar (5 yrs)</c:v>
                  </c:pt>
                  <c:pt idx="6">
                    <c:v>Waa Solar (5 yrs)</c:v>
                  </c:pt>
                  <c:pt idx="7">
                    <c:v>Genus Power (5 yrs)</c:v>
                  </c:pt>
                  <c:pt idx="8">
                    <c:v>-25.98%</c:v>
                  </c:pt>
                  <c:pt idx="9">
                    <c:v>-73.34%</c:v>
                  </c:pt>
                  <c:pt idx="10">
                    <c:v>-17.38%</c:v>
                  </c:pt>
                  <c:pt idx="11">
                    <c:v>7.92%</c:v>
                  </c:pt>
                  <c:pt idx="12">
                    <c:v>NA</c:v>
                  </c:pt>
                  <c:pt idx="13">
                    <c:v>NA</c:v>
                  </c:pt>
                  <c:pt idx="14">
                    <c:v>NA</c:v>
                  </c:pt>
                  <c:pt idx="15">
                    <c:v>NA</c:v>
                  </c:pt>
                </c:lvl>
                <c:lvl>
                  <c:pt idx="8">
                    <c:v>-4.63%</c:v>
                  </c:pt>
                  <c:pt idx="9">
                    <c:v>-2.28%</c:v>
                  </c:pt>
                  <c:pt idx="10">
                    <c:v>-3.50%</c:v>
                  </c:pt>
                  <c:pt idx="11">
                    <c:v>-2.24%</c:v>
                  </c:pt>
                  <c:pt idx="12">
                    <c:v>-0.13%</c:v>
                  </c:pt>
                  <c:pt idx="13">
                    <c:v>-4.18%</c:v>
                  </c:pt>
                  <c:pt idx="14">
                    <c:v>13.47%</c:v>
                  </c:pt>
                  <c:pt idx="15">
                    <c:v>14.18%</c:v>
                  </c:pt>
                </c:lvl>
              </c:multiLvlStrCache>
            </c:multiLvlStrRef>
          </c:cat>
          <c:val>
            <c:numRef>
              <c:f>CAGR!$B$16:$I$16</c:f>
              <c:numCache>
                <c:formatCode>0.00%</c:formatCode>
                <c:ptCount val="8"/>
                <c:pt idx="0">
                  <c:v>0.16976182388915695</c:v>
                </c:pt>
                <c:pt idx="1">
                  <c:v>-0.17048134977694451</c:v>
                </c:pt>
                <c:pt idx="2">
                  <c:v>-7.6979467612984909E-2</c:v>
                </c:pt>
                <c:pt idx="3">
                  <c:v>0.30002206863156067</c:v>
                </c:pt>
                <c:pt idx="4">
                  <c:v>0.56075878745311569</c:v>
                </c:pt>
                <c:pt idx="5">
                  <c:v>-6.1231309849068216E-2</c:v>
                </c:pt>
                <c:pt idx="6">
                  <c:v>0.45585334149289625</c:v>
                </c:pt>
                <c:pt idx="7">
                  <c:v>0.22601632634678603</c:v>
                </c:pt>
              </c:numCache>
            </c:numRef>
          </c:val>
          <c:smooth val="0"/>
          <c:extLst>
            <c:ext xmlns:c16="http://schemas.microsoft.com/office/drawing/2014/chart" uri="{C3380CC4-5D6E-409C-BE32-E72D297353CC}">
              <c16:uniqueId val="{00000001-037E-48B9-9985-5C862D0AAEEB}"/>
            </c:ext>
          </c:extLst>
        </c:ser>
        <c:ser>
          <c:idx val="2"/>
          <c:order val="2"/>
          <c:tx>
            <c:strRef>
              <c:f>CAGR!$A$17</c:f>
              <c:strCache>
                <c:ptCount val="1"/>
                <c:pt idx="0">
                  <c:v>Trade receivables</c:v>
                </c:pt>
              </c:strCache>
            </c:strRef>
          </c:tx>
          <c:spPr>
            <a:ln w="28575" cap="rnd">
              <a:solidFill>
                <a:srgbClr val="3DC7FF"/>
              </a:solidFill>
              <a:prstDash val="solid"/>
              <a:round/>
            </a:ln>
            <a:effectLst/>
          </c:spPr>
          <c:marker>
            <c:symbol val="none"/>
          </c:marker>
          <c:cat>
            <c:multiLvlStrRef>
              <c:f>CAGR!$B$10:$I$14</c:f>
              <c:multiLvlStrCache>
                <c:ptCount val="16"/>
                <c:lvl>
                  <c:pt idx="0">
                    <c:v>Swelectes (5 yrs)</c:v>
                  </c:pt>
                  <c:pt idx="1">
                    <c:v>Websol (5 yrs)</c:v>
                  </c:pt>
                  <c:pt idx="2">
                    <c:v>IndoSolar (5 yrs)</c:v>
                  </c:pt>
                  <c:pt idx="3">
                    <c:v>UJAAS (5 yrs)</c:v>
                  </c:pt>
                  <c:pt idx="4">
                    <c:v>Bright Solar (5 yrs)</c:v>
                  </c:pt>
                  <c:pt idx="5">
                    <c:v>Surana Solar (5 yrs)</c:v>
                  </c:pt>
                  <c:pt idx="6">
                    <c:v>Waa Solar (5 yrs)</c:v>
                  </c:pt>
                  <c:pt idx="7">
                    <c:v>Genus Power (5 yrs)</c:v>
                  </c:pt>
                  <c:pt idx="8">
                    <c:v>-25.98%</c:v>
                  </c:pt>
                  <c:pt idx="9">
                    <c:v>-73.34%</c:v>
                  </c:pt>
                  <c:pt idx="10">
                    <c:v>-17.38%</c:v>
                  </c:pt>
                  <c:pt idx="11">
                    <c:v>7.92%</c:v>
                  </c:pt>
                  <c:pt idx="12">
                    <c:v>NA</c:v>
                  </c:pt>
                  <c:pt idx="13">
                    <c:v>NA</c:v>
                  </c:pt>
                  <c:pt idx="14">
                    <c:v>NA</c:v>
                  </c:pt>
                  <c:pt idx="15">
                    <c:v>NA</c:v>
                  </c:pt>
                </c:lvl>
                <c:lvl>
                  <c:pt idx="8">
                    <c:v>-4.63%</c:v>
                  </c:pt>
                  <c:pt idx="9">
                    <c:v>-2.28%</c:v>
                  </c:pt>
                  <c:pt idx="10">
                    <c:v>-3.50%</c:v>
                  </c:pt>
                  <c:pt idx="11">
                    <c:v>-2.24%</c:v>
                  </c:pt>
                  <c:pt idx="12">
                    <c:v>-0.13%</c:v>
                  </c:pt>
                  <c:pt idx="13">
                    <c:v>-4.18%</c:v>
                  </c:pt>
                  <c:pt idx="14">
                    <c:v>13.47%</c:v>
                  </c:pt>
                  <c:pt idx="15">
                    <c:v>14.18%</c:v>
                  </c:pt>
                </c:lvl>
              </c:multiLvlStrCache>
            </c:multiLvlStrRef>
          </c:cat>
          <c:val>
            <c:numRef>
              <c:f>CAGR!$B$17:$I$17</c:f>
              <c:numCache>
                <c:formatCode>0.00%</c:formatCode>
                <c:ptCount val="8"/>
                <c:pt idx="0">
                  <c:v>7.7536822398644789E-2</c:v>
                </c:pt>
                <c:pt idx="1">
                  <c:v>-0.40932526884962883</c:v>
                </c:pt>
                <c:pt idx="2">
                  <c:v>-3.1787269565058618E-2</c:v>
                </c:pt>
                <c:pt idx="3">
                  <c:v>1.0277669472771089E-2</c:v>
                </c:pt>
                <c:pt idx="4">
                  <c:v>0.22586522946688437</c:v>
                </c:pt>
                <c:pt idx="5">
                  <c:v>-0.2861173675914146</c:v>
                </c:pt>
                <c:pt idx="6">
                  <c:v>0.25812447585903797</c:v>
                </c:pt>
                <c:pt idx="7">
                  <c:v>0</c:v>
                </c:pt>
              </c:numCache>
            </c:numRef>
          </c:val>
          <c:smooth val="0"/>
          <c:extLst>
            <c:ext xmlns:c16="http://schemas.microsoft.com/office/drawing/2014/chart" uri="{C3380CC4-5D6E-409C-BE32-E72D297353CC}">
              <c16:uniqueId val="{00000002-037E-48B9-9985-5C862D0AAEEB}"/>
            </c:ext>
          </c:extLst>
        </c:ser>
        <c:ser>
          <c:idx val="3"/>
          <c:order val="3"/>
          <c:tx>
            <c:strRef>
              <c:f>CAGR!$A$18</c:f>
              <c:strCache>
                <c:ptCount val="1"/>
                <c:pt idx="0">
                  <c:v>Short-term loans and advances</c:v>
                </c:pt>
              </c:strCache>
            </c:strRef>
          </c:tx>
          <c:spPr>
            <a:ln w="28575" cap="rnd">
              <a:solidFill>
                <a:srgbClr val="04DAAB"/>
              </a:solidFill>
              <a:prstDash val="solid"/>
              <a:round/>
            </a:ln>
            <a:effectLst/>
          </c:spPr>
          <c:marker>
            <c:symbol val="none"/>
          </c:marker>
          <c:cat>
            <c:multiLvlStrRef>
              <c:f>CAGR!$B$10:$I$14</c:f>
              <c:multiLvlStrCache>
                <c:ptCount val="16"/>
                <c:lvl>
                  <c:pt idx="0">
                    <c:v>Swelectes (5 yrs)</c:v>
                  </c:pt>
                  <c:pt idx="1">
                    <c:v>Websol (5 yrs)</c:v>
                  </c:pt>
                  <c:pt idx="2">
                    <c:v>IndoSolar (5 yrs)</c:v>
                  </c:pt>
                  <c:pt idx="3">
                    <c:v>UJAAS (5 yrs)</c:v>
                  </c:pt>
                  <c:pt idx="4">
                    <c:v>Bright Solar (5 yrs)</c:v>
                  </c:pt>
                  <c:pt idx="5">
                    <c:v>Surana Solar (5 yrs)</c:v>
                  </c:pt>
                  <c:pt idx="6">
                    <c:v>Waa Solar (5 yrs)</c:v>
                  </c:pt>
                  <c:pt idx="7">
                    <c:v>Genus Power (5 yrs)</c:v>
                  </c:pt>
                  <c:pt idx="8">
                    <c:v>-25.98%</c:v>
                  </c:pt>
                  <c:pt idx="9">
                    <c:v>-73.34%</c:v>
                  </c:pt>
                  <c:pt idx="10">
                    <c:v>-17.38%</c:v>
                  </c:pt>
                  <c:pt idx="11">
                    <c:v>7.92%</c:v>
                  </c:pt>
                  <c:pt idx="12">
                    <c:v>NA</c:v>
                  </c:pt>
                  <c:pt idx="13">
                    <c:v>NA</c:v>
                  </c:pt>
                  <c:pt idx="14">
                    <c:v>NA</c:v>
                  </c:pt>
                  <c:pt idx="15">
                    <c:v>NA</c:v>
                  </c:pt>
                </c:lvl>
                <c:lvl>
                  <c:pt idx="8">
                    <c:v>-4.63%</c:v>
                  </c:pt>
                  <c:pt idx="9">
                    <c:v>-2.28%</c:v>
                  </c:pt>
                  <c:pt idx="10">
                    <c:v>-3.50%</c:v>
                  </c:pt>
                  <c:pt idx="11">
                    <c:v>-2.24%</c:v>
                  </c:pt>
                  <c:pt idx="12">
                    <c:v>-0.13%</c:v>
                  </c:pt>
                  <c:pt idx="13">
                    <c:v>-4.18%</c:v>
                  </c:pt>
                  <c:pt idx="14">
                    <c:v>13.47%</c:v>
                  </c:pt>
                  <c:pt idx="15">
                    <c:v>14.18%</c:v>
                  </c:pt>
                </c:lvl>
              </c:multiLvlStrCache>
            </c:multiLvlStrRef>
          </c:cat>
          <c:val>
            <c:numRef>
              <c:f>CAGR!$B$18:$I$18</c:f>
              <c:numCache>
                <c:formatCode>0.00%</c:formatCode>
                <c:ptCount val="8"/>
                <c:pt idx="0">
                  <c:v>-0.23153044905673348</c:v>
                </c:pt>
                <c:pt idx="1">
                  <c:v>-0.28524267151172267</c:v>
                </c:pt>
                <c:pt idx="2">
                  <c:v>-0.75442122283274871</c:v>
                </c:pt>
                <c:pt idx="3">
                  <c:v>-0.44669371099827537</c:v>
                </c:pt>
                <c:pt idx="4">
                  <c:v>0.26265868218124755</c:v>
                </c:pt>
                <c:pt idx="5">
                  <c:v>-0.76189374229312956</c:v>
                </c:pt>
                <c:pt idx="6">
                  <c:v>1.1307460870649102</c:v>
                </c:pt>
                <c:pt idx="7">
                  <c:v>0</c:v>
                </c:pt>
              </c:numCache>
            </c:numRef>
          </c:val>
          <c:smooth val="0"/>
          <c:extLst>
            <c:ext xmlns:c16="http://schemas.microsoft.com/office/drawing/2014/chart" uri="{C3380CC4-5D6E-409C-BE32-E72D297353CC}">
              <c16:uniqueId val="{00000003-037E-48B9-9985-5C862D0AAEEB}"/>
            </c:ext>
          </c:extLst>
        </c:ser>
        <c:ser>
          <c:idx val="4"/>
          <c:order val="4"/>
          <c:tx>
            <c:strRef>
              <c:f>CAGR!$A$19</c:f>
              <c:strCache>
                <c:ptCount val="1"/>
                <c:pt idx="0">
                  <c:v>Total Assets</c:v>
                </c:pt>
              </c:strCache>
            </c:strRef>
          </c:tx>
          <c:spPr>
            <a:ln w="28575" cap="rnd">
              <a:solidFill>
                <a:srgbClr val="FEC008"/>
              </a:solidFill>
              <a:prstDash val="solid"/>
              <a:round/>
            </a:ln>
            <a:effectLst/>
          </c:spPr>
          <c:marker>
            <c:symbol val="none"/>
          </c:marker>
          <c:cat>
            <c:multiLvlStrRef>
              <c:f>CAGR!$B$10:$I$14</c:f>
              <c:multiLvlStrCache>
                <c:ptCount val="16"/>
                <c:lvl>
                  <c:pt idx="0">
                    <c:v>Swelectes (5 yrs)</c:v>
                  </c:pt>
                  <c:pt idx="1">
                    <c:v>Websol (5 yrs)</c:v>
                  </c:pt>
                  <c:pt idx="2">
                    <c:v>IndoSolar (5 yrs)</c:v>
                  </c:pt>
                  <c:pt idx="3">
                    <c:v>UJAAS (5 yrs)</c:v>
                  </c:pt>
                  <c:pt idx="4">
                    <c:v>Bright Solar (5 yrs)</c:v>
                  </c:pt>
                  <c:pt idx="5">
                    <c:v>Surana Solar (5 yrs)</c:v>
                  </c:pt>
                  <c:pt idx="6">
                    <c:v>Waa Solar (5 yrs)</c:v>
                  </c:pt>
                  <c:pt idx="7">
                    <c:v>Genus Power (5 yrs)</c:v>
                  </c:pt>
                  <c:pt idx="8">
                    <c:v>-25.98%</c:v>
                  </c:pt>
                  <c:pt idx="9">
                    <c:v>-73.34%</c:v>
                  </c:pt>
                  <c:pt idx="10">
                    <c:v>-17.38%</c:v>
                  </c:pt>
                  <c:pt idx="11">
                    <c:v>7.92%</c:v>
                  </c:pt>
                  <c:pt idx="12">
                    <c:v>NA</c:v>
                  </c:pt>
                  <c:pt idx="13">
                    <c:v>NA</c:v>
                  </c:pt>
                  <c:pt idx="14">
                    <c:v>NA</c:v>
                  </c:pt>
                  <c:pt idx="15">
                    <c:v>NA</c:v>
                  </c:pt>
                </c:lvl>
                <c:lvl>
                  <c:pt idx="8">
                    <c:v>-4.63%</c:v>
                  </c:pt>
                  <c:pt idx="9">
                    <c:v>-2.28%</c:v>
                  </c:pt>
                  <c:pt idx="10">
                    <c:v>-3.50%</c:v>
                  </c:pt>
                  <c:pt idx="11">
                    <c:v>-2.24%</c:v>
                  </c:pt>
                  <c:pt idx="12">
                    <c:v>-0.13%</c:v>
                  </c:pt>
                  <c:pt idx="13">
                    <c:v>-4.18%</c:v>
                  </c:pt>
                  <c:pt idx="14">
                    <c:v>13.47%</c:v>
                  </c:pt>
                  <c:pt idx="15">
                    <c:v>14.18%</c:v>
                  </c:pt>
                </c:lvl>
              </c:multiLvlStrCache>
            </c:multiLvlStrRef>
          </c:cat>
          <c:val>
            <c:numRef>
              <c:f>CAGR!$B$19:$I$19</c:f>
              <c:numCache>
                <c:formatCode>0.00%</c:formatCode>
                <c:ptCount val="8"/>
                <c:pt idx="0">
                  <c:v>3.1205912675744241E-2</c:v>
                </c:pt>
                <c:pt idx="1">
                  <c:v>-0.13162451036945022</c:v>
                </c:pt>
                <c:pt idx="2">
                  <c:v>-0.10528542348148739</c:v>
                </c:pt>
                <c:pt idx="3">
                  <c:v>2.616164977269464E-2</c:v>
                </c:pt>
                <c:pt idx="4">
                  <c:v>0.37612220390585294</c:v>
                </c:pt>
                <c:pt idx="5">
                  <c:v>-5.7946814231460309E-2</c:v>
                </c:pt>
                <c:pt idx="6">
                  <c:v>0.15296486180652247</c:v>
                </c:pt>
                <c:pt idx="7">
                  <c:v>0.10621692617309564</c:v>
                </c:pt>
              </c:numCache>
            </c:numRef>
          </c:val>
          <c:smooth val="0"/>
          <c:extLst>
            <c:ext xmlns:c16="http://schemas.microsoft.com/office/drawing/2014/chart" uri="{C3380CC4-5D6E-409C-BE32-E72D297353CC}">
              <c16:uniqueId val="{00000004-037E-48B9-9985-5C862D0AAEEB}"/>
            </c:ext>
          </c:extLst>
        </c:ser>
        <c:ser>
          <c:idx val="5"/>
          <c:order val="5"/>
          <c:tx>
            <c:strRef>
              <c:f>CAGR!$A$20</c:f>
              <c:strCache>
                <c:ptCount val="1"/>
                <c:pt idx="0">
                  <c:v>(B) EQUITY AND LIABILITIES</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multiLvlStrRef>
              <c:f>CAGR!$B$10:$I$14</c:f>
              <c:multiLvlStrCache>
                <c:ptCount val="16"/>
                <c:lvl>
                  <c:pt idx="0">
                    <c:v>Swelectes (5 yrs)</c:v>
                  </c:pt>
                  <c:pt idx="1">
                    <c:v>Websol (5 yrs)</c:v>
                  </c:pt>
                  <c:pt idx="2">
                    <c:v>IndoSolar (5 yrs)</c:v>
                  </c:pt>
                  <c:pt idx="3">
                    <c:v>UJAAS (5 yrs)</c:v>
                  </c:pt>
                  <c:pt idx="4">
                    <c:v>Bright Solar (5 yrs)</c:v>
                  </c:pt>
                  <c:pt idx="5">
                    <c:v>Surana Solar (5 yrs)</c:v>
                  </c:pt>
                  <c:pt idx="6">
                    <c:v>Waa Solar (5 yrs)</c:v>
                  </c:pt>
                  <c:pt idx="7">
                    <c:v>Genus Power (5 yrs)</c:v>
                  </c:pt>
                  <c:pt idx="8">
                    <c:v>-25.98%</c:v>
                  </c:pt>
                  <c:pt idx="9">
                    <c:v>-73.34%</c:v>
                  </c:pt>
                  <c:pt idx="10">
                    <c:v>-17.38%</c:v>
                  </c:pt>
                  <c:pt idx="11">
                    <c:v>7.92%</c:v>
                  </c:pt>
                  <c:pt idx="12">
                    <c:v>NA</c:v>
                  </c:pt>
                  <c:pt idx="13">
                    <c:v>NA</c:v>
                  </c:pt>
                  <c:pt idx="14">
                    <c:v>NA</c:v>
                  </c:pt>
                  <c:pt idx="15">
                    <c:v>NA</c:v>
                  </c:pt>
                </c:lvl>
                <c:lvl>
                  <c:pt idx="8">
                    <c:v>-4.63%</c:v>
                  </c:pt>
                  <c:pt idx="9">
                    <c:v>-2.28%</c:v>
                  </c:pt>
                  <c:pt idx="10">
                    <c:v>-3.50%</c:v>
                  </c:pt>
                  <c:pt idx="11">
                    <c:v>-2.24%</c:v>
                  </c:pt>
                  <c:pt idx="12">
                    <c:v>-0.13%</c:v>
                  </c:pt>
                  <c:pt idx="13">
                    <c:v>-4.18%</c:v>
                  </c:pt>
                  <c:pt idx="14">
                    <c:v>13.47%</c:v>
                  </c:pt>
                  <c:pt idx="15">
                    <c:v>14.18%</c:v>
                  </c:pt>
                </c:lvl>
              </c:multiLvlStrCache>
            </c:multiLvlStrRef>
          </c:cat>
          <c:val>
            <c:numRef>
              <c:f>CAGR!$B$20:$I$20</c:f>
            </c:numRef>
          </c:val>
          <c:smooth val="0"/>
          <c:extLst>
            <c:ext xmlns:c16="http://schemas.microsoft.com/office/drawing/2014/chart" uri="{C3380CC4-5D6E-409C-BE32-E72D297353CC}">
              <c16:uniqueId val="{00000005-037E-48B9-9985-5C862D0AAEEB}"/>
            </c:ext>
          </c:extLst>
        </c:ser>
        <c:ser>
          <c:idx val="6"/>
          <c:order val="6"/>
          <c:tx>
            <c:strRef>
              <c:f>CAGR!$A$21</c:f>
              <c:strCache>
                <c:ptCount val="1"/>
                <c:pt idx="0">
                  <c:v>Equity share capital</c:v>
                </c:pt>
              </c:strCache>
            </c:strRef>
          </c:tx>
          <c:spPr>
            <a:ln w="28575" cap="rnd">
              <a:solidFill>
                <a:srgbClr val="FD8124"/>
              </a:solidFill>
              <a:prstDash val="solid"/>
              <a:round/>
            </a:ln>
            <a:effectLst/>
          </c:spPr>
          <c:marker>
            <c:symbol val="none"/>
          </c:marker>
          <c:cat>
            <c:multiLvlStrRef>
              <c:f>CAGR!$B$10:$I$14</c:f>
              <c:multiLvlStrCache>
                <c:ptCount val="16"/>
                <c:lvl>
                  <c:pt idx="0">
                    <c:v>Swelectes (5 yrs)</c:v>
                  </c:pt>
                  <c:pt idx="1">
                    <c:v>Websol (5 yrs)</c:v>
                  </c:pt>
                  <c:pt idx="2">
                    <c:v>IndoSolar (5 yrs)</c:v>
                  </c:pt>
                  <c:pt idx="3">
                    <c:v>UJAAS (5 yrs)</c:v>
                  </c:pt>
                  <c:pt idx="4">
                    <c:v>Bright Solar (5 yrs)</c:v>
                  </c:pt>
                  <c:pt idx="5">
                    <c:v>Surana Solar (5 yrs)</c:v>
                  </c:pt>
                  <c:pt idx="6">
                    <c:v>Waa Solar (5 yrs)</c:v>
                  </c:pt>
                  <c:pt idx="7">
                    <c:v>Genus Power (5 yrs)</c:v>
                  </c:pt>
                  <c:pt idx="8">
                    <c:v>-25.98%</c:v>
                  </c:pt>
                  <c:pt idx="9">
                    <c:v>-73.34%</c:v>
                  </c:pt>
                  <c:pt idx="10">
                    <c:v>-17.38%</c:v>
                  </c:pt>
                  <c:pt idx="11">
                    <c:v>7.92%</c:v>
                  </c:pt>
                  <c:pt idx="12">
                    <c:v>NA</c:v>
                  </c:pt>
                  <c:pt idx="13">
                    <c:v>NA</c:v>
                  </c:pt>
                  <c:pt idx="14">
                    <c:v>NA</c:v>
                  </c:pt>
                  <c:pt idx="15">
                    <c:v>NA</c:v>
                  </c:pt>
                </c:lvl>
                <c:lvl>
                  <c:pt idx="8">
                    <c:v>-4.63%</c:v>
                  </c:pt>
                  <c:pt idx="9">
                    <c:v>-2.28%</c:v>
                  </c:pt>
                  <c:pt idx="10">
                    <c:v>-3.50%</c:v>
                  </c:pt>
                  <c:pt idx="11">
                    <c:v>-2.24%</c:v>
                  </c:pt>
                  <c:pt idx="12">
                    <c:v>-0.13%</c:v>
                  </c:pt>
                  <c:pt idx="13">
                    <c:v>-4.18%</c:v>
                  </c:pt>
                  <c:pt idx="14">
                    <c:v>13.47%</c:v>
                  </c:pt>
                  <c:pt idx="15">
                    <c:v>14.18%</c:v>
                  </c:pt>
                </c:lvl>
              </c:multiLvlStrCache>
            </c:multiLvlStrRef>
          </c:cat>
          <c:val>
            <c:numRef>
              <c:f>CAGR!$B$21:$I$21</c:f>
              <c:numCache>
                <c:formatCode>0.00%</c:formatCode>
                <c:ptCount val="8"/>
                <c:pt idx="0">
                  <c:v>0</c:v>
                </c:pt>
                <c:pt idx="1">
                  <c:v>4.9678067917986679E-2</c:v>
                </c:pt>
                <c:pt idx="2">
                  <c:v>1.9324908267720042E-2</c:v>
                </c:pt>
                <c:pt idx="3">
                  <c:v>0</c:v>
                </c:pt>
                <c:pt idx="4">
                  <c:v>1.7831576837137404</c:v>
                </c:pt>
                <c:pt idx="5">
                  <c:v>0</c:v>
                </c:pt>
                <c:pt idx="6">
                  <c:v>1.2516048448684156</c:v>
                </c:pt>
                <c:pt idx="7">
                  <c:v>5.8691383180731194E-4</c:v>
                </c:pt>
              </c:numCache>
            </c:numRef>
          </c:val>
          <c:smooth val="0"/>
          <c:extLst>
            <c:ext xmlns:c16="http://schemas.microsoft.com/office/drawing/2014/chart" uri="{C3380CC4-5D6E-409C-BE32-E72D297353CC}">
              <c16:uniqueId val="{00000006-037E-48B9-9985-5C862D0AAEEB}"/>
            </c:ext>
          </c:extLst>
        </c:ser>
        <c:ser>
          <c:idx val="7"/>
          <c:order val="7"/>
          <c:tx>
            <c:strRef>
              <c:f>CAGR!$A$22</c:f>
              <c:strCache>
                <c:ptCount val="1"/>
                <c:pt idx="0">
                  <c:v>Current liabilities</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multiLvlStrRef>
              <c:f>CAGR!$B$10:$I$14</c:f>
              <c:multiLvlStrCache>
                <c:ptCount val="16"/>
                <c:lvl>
                  <c:pt idx="0">
                    <c:v>Swelectes (5 yrs)</c:v>
                  </c:pt>
                  <c:pt idx="1">
                    <c:v>Websol (5 yrs)</c:v>
                  </c:pt>
                  <c:pt idx="2">
                    <c:v>IndoSolar (5 yrs)</c:v>
                  </c:pt>
                  <c:pt idx="3">
                    <c:v>UJAAS (5 yrs)</c:v>
                  </c:pt>
                  <c:pt idx="4">
                    <c:v>Bright Solar (5 yrs)</c:v>
                  </c:pt>
                  <c:pt idx="5">
                    <c:v>Surana Solar (5 yrs)</c:v>
                  </c:pt>
                  <c:pt idx="6">
                    <c:v>Waa Solar (5 yrs)</c:v>
                  </c:pt>
                  <c:pt idx="7">
                    <c:v>Genus Power (5 yrs)</c:v>
                  </c:pt>
                  <c:pt idx="8">
                    <c:v>-25.98%</c:v>
                  </c:pt>
                  <c:pt idx="9">
                    <c:v>-73.34%</c:v>
                  </c:pt>
                  <c:pt idx="10">
                    <c:v>-17.38%</c:v>
                  </c:pt>
                  <c:pt idx="11">
                    <c:v>7.92%</c:v>
                  </c:pt>
                  <c:pt idx="12">
                    <c:v>NA</c:v>
                  </c:pt>
                  <c:pt idx="13">
                    <c:v>NA</c:v>
                  </c:pt>
                  <c:pt idx="14">
                    <c:v>NA</c:v>
                  </c:pt>
                  <c:pt idx="15">
                    <c:v>NA</c:v>
                  </c:pt>
                </c:lvl>
                <c:lvl>
                  <c:pt idx="8">
                    <c:v>-4.63%</c:v>
                  </c:pt>
                  <c:pt idx="9">
                    <c:v>-2.28%</c:v>
                  </c:pt>
                  <c:pt idx="10">
                    <c:v>-3.50%</c:v>
                  </c:pt>
                  <c:pt idx="11">
                    <c:v>-2.24%</c:v>
                  </c:pt>
                  <c:pt idx="12">
                    <c:v>-0.13%</c:v>
                  </c:pt>
                  <c:pt idx="13">
                    <c:v>-4.18%</c:v>
                  </c:pt>
                  <c:pt idx="14">
                    <c:v>13.47%</c:v>
                  </c:pt>
                  <c:pt idx="15">
                    <c:v>14.18%</c:v>
                  </c:pt>
                </c:lvl>
              </c:multiLvlStrCache>
            </c:multiLvlStrRef>
          </c:cat>
          <c:val>
            <c:numRef>
              <c:f>CAGR!$B$22:$I$22</c:f>
            </c:numRef>
          </c:val>
          <c:smooth val="0"/>
          <c:extLst>
            <c:ext xmlns:c16="http://schemas.microsoft.com/office/drawing/2014/chart" uri="{C3380CC4-5D6E-409C-BE32-E72D297353CC}">
              <c16:uniqueId val="{00000007-037E-48B9-9985-5C862D0AAEEB}"/>
            </c:ext>
          </c:extLst>
        </c:ser>
        <c:ser>
          <c:idx val="8"/>
          <c:order val="8"/>
          <c:tx>
            <c:strRef>
              <c:f>CAGR!$A$23</c:f>
              <c:strCache>
                <c:ptCount val="1"/>
                <c:pt idx="0">
                  <c:v>Trade payables</c:v>
                </c:pt>
              </c:strCache>
            </c:strRef>
          </c:tx>
          <c:spPr>
            <a:ln w="28575" cap="rnd">
              <a:solidFill>
                <a:srgbClr val="EB5D16"/>
              </a:solidFill>
              <a:prstDash val="solid"/>
              <a:round/>
            </a:ln>
            <a:effectLst/>
          </c:spPr>
          <c:marker>
            <c:symbol val="none"/>
          </c:marker>
          <c:cat>
            <c:multiLvlStrRef>
              <c:f>CAGR!$B$10:$I$14</c:f>
              <c:multiLvlStrCache>
                <c:ptCount val="16"/>
                <c:lvl>
                  <c:pt idx="0">
                    <c:v>Swelectes (5 yrs)</c:v>
                  </c:pt>
                  <c:pt idx="1">
                    <c:v>Websol (5 yrs)</c:v>
                  </c:pt>
                  <c:pt idx="2">
                    <c:v>IndoSolar (5 yrs)</c:v>
                  </c:pt>
                  <c:pt idx="3">
                    <c:v>UJAAS (5 yrs)</c:v>
                  </c:pt>
                  <c:pt idx="4">
                    <c:v>Bright Solar (5 yrs)</c:v>
                  </c:pt>
                  <c:pt idx="5">
                    <c:v>Surana Solar (5 yrs)</c:v>
                  </c:pt>
                  <c:pt idx="6">
                    <c:v>Waa Solar (5 yrs)</c:v>
                  </c:pt>
                  <c:pt idx="7">
                    <c:v>Genus Power (5 yrs)</c:v>
                  </c:pt>
                  <c:pt idx="8">
                    <c:v>-25.98%</c:v>
                  </c:pt>
                  <c:pt idx="9">
                    <c:v>-73.34%</c:v>
                  </c:pt>
                  <c:pt idx="10">
                    <c:v>-17.38%</c:v>
                  </c:pt>
                  <c:pt idx="11">
                    <c:v>7.92%</c:v>
                  </c:pt>
                  <c:pt idx="12">
                    <c:v>NA</c:v>
                  </c:pt>
                  <c:pt idx="13">
                    <c:v>NA</c:v>
                  </c:pt>
                  <c:pt idx="14">
                    <c:v>NA</c:v>
                  </c:pt>
                  <c:pt idx="15">
                    <c:v>NA</c:v>
                  </c:pt>
                </c:lvl>
                <c:lvl>
                  <c:pt idx="8">
                    <c:v>-4.63%</c:v>
                  </c:pt>
                  <c:pt idx="9">
                    <c:v>-2.28%</c:v>
                  </c:pt>
                  <c:pt idx="10">
                    <c:v>-3.50%</c:v>
                  </c:pt>
                  <c:pt idx="11">
                    <c:v>-2.24%</c:v>
                  </c:pt>
                  <c:pt idx="12">
                    <c:v>-0.13%</c:v>
                  </c:pt>
                  <c:pt idx="13">
                    <c:v>-4.18%</c:v>
                  </c:pt>
                  <c:pt idx="14">
                    <c:v>13.47%</c:v>
                  </c:pt>
                  <c:pt idx="15">
                    <c:v>14.18%</c:v>
                  </c:pt>
                </c:lvl>
              </c:multiLvlStrCache>
            </c:multiLvlStrRef>
          </c:cat>
          <c:val>
            <c:numRef>
              <c:f>CAGR!$B$23:$I$23</c:f>
              <c:numCache>
                <c:formatCode>0.00%</c:formatCode>
                <c:ptCount val="8"/>
                <c:pt idx="0">
                  <c:v>5.5232677297130106E-2</c:v>
                </c:pt>
                <c:pt idx="1">
                  <c:v>-0.27923351520449791</c:v>
                </c:pt>
                <c:pt idx="2">
                  <c:v>0.45020251028944669</c:v>
                </c:pt>
                <c:pt idx="3">
                  <c:v>-2.7841292155076802E-2</c:v>
                </c:pt>
                <c:pt idx="4">
                  <c:v>0.47595308835784378</c:v>
                </c:pt>
                <c:pt idx="5">
                  <c:v>-0.52422357837229083</c:v>
                </c:pt>
                <c:pt idx="6">
                  <c:v>0.28801004965900767</c:v>
                </c:pt>
                <c:pt idx="7">
                  <c:v>0.37053899942880486</c:v>
                </c:pt>
              </c:numCache>
            </c:numRef>
          </c:val>
          <c:smooth val="0"/>
          <c:extLst>
            <c:ext xmlns:c16="http://schemas.microsoft.com/office/drawing/2014/chart" uri="{C3380CC4-5D6E-409C-BE32-E72D297353CC}">
              <c16:uniqueId val="{00000008-037E-48B9-9985-5C862D0AAEEB}"/>
            </c:ext>
          </c:extLst>
        </c:ser>
        <c:ser>
          <c:idx val="9"/>
          <c:order val="9"/>
          <c:tx>
            <c:strRef>
              <c:f>CAGR!$A$13</c:f>
              <c:strCache>
                <c:ptCount val="1"/>
                <c:pt idx="0">
                  <c:v>Property, Plant and Equipment</c:v>
                </c:pt>
              </c:strCache>
            </c:strRef>
          </c:tx>
          <c:spPr>
            <a:ln w="28575" cap="rnd">
              <a:solidFill>
                <a:srgbClr val="595959"/>
              </a:solidFill>
              <a:prstDash val="solid"/>
              <a:round/>
            </a:ln>
            <a:effectLst/>
          </c:spPr>
          <c:marker>
            <c:symbol val="none"/>
          </c:marker>
          <c:val>
            <c:numRef>
              <c:f>CAGR!$B$13:$I$13</c:f>
              <c:numCache>
                <c:formatCode>0.00%</c:formatCode>
                <c:ptCount val="8"/>
                <c:pt idx="0">
                  <c:v>-4.6256407340690586E-2</c:v>
                </c:pt>
                <c:pt idx="1">
                  <c:v>-2.2765740027001047E-2</c:v>
                </c:pt>
                <c:pt idx="2">
                  <c:v>-3.4966045769988741E-2</c:v>
                </c:pt>
                <c:pt idx="3">
                  <c:v>-2.2404694775953971E-2</c:v>
                </c:pt>
                <c:pt idx="4">
                  <c:v>-1.2773049440382156E-3</c:v>
                </c:pt>
                <c:pt idx="5">
                  <c:v>-4.1827728495136163E-2</c:v>
                </c:pt>
                <c:pt idx="6">
                  <c:v>0.1347483136984946</c:v>
                </c:pt>
                <c:pt idx="7">
                  <c:v>0.1417658553475929</c:v>
                </c:pt>
              </c:numCache>
            </c:numRef>
          </c:val>
          <c:smooth val="0"/>
          <c:extLst>
            <c:ext xmlns:c16="http://schemas.microsoft.com/office/drawing/2014/chart" uri="{C3380CC4-5D6E-409C-BE32-E72D297353CC}">
              <c16:uniqueId val="{00000009-037E-48B9-9985-5C862D0AAEEB}"/>
            </c:ext>
          </c:extLst>
        </c:ser>
        <c:dLbls>
          <c:showLegendKey val="0"/>
          <c:showVal val="0"/>
          <c:showCatName val="0"/>
          <c:showSerName val="0"/>
          <c:showPercent val="0"/>
          <c:showBubbleSize val="0"/>
        </c:dLbls>
        <c:smooth val="0"/>
        <c:axId val="1249748608"/>
        <c:axId val="849614352"/>
      </c:lineChart>
      <c:catAx>
        <c:axId val="1249748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849614352"/>
        <c:crosses val="autoZero"/>
        <c:auto val="1"/>
        <c:lblAlgn val="ctr"/>
        <c:lblOffset val="100"/>
        <c:noMultiLvlLbl val="0"/>
      </c:catAx>
      <c:valAx>
        <c:axId val="84961435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1249748608"/>
        <c:crosses val="autoZero"/>
        <c:crossBetween val="between"/>
      </c:valAx>
      <c:spPr>
        <a:solidFill>
          <a:srgbClr val="FFFFFF"/>
        </a:solidFill>
        <a:ln w="25400">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rgbClr val="595959"/>
              </a:solidFill>
              <a:latin typeface="Calibri"/>
              <a:ea typeface="Calibri"/>
              <a:cs typeface="Calibri"/>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NPM_ROIC_ROCE!$H$44</c:f>
              <c:strCache>
                <c:ptCount val="1"/>
                <c:pt idx="0">
                  <c:v>Industry Average</c:v>
                </c:pt>
              </c:strCache>
            </c:strRef>
          </c:tx>
          <c:spPr>
            <a:ln w="28575" cap="rnd">
              <a:solidFill>
                <a:schemeClr val="accent2"/>
              </a:solidFill>
              <a:round/>
            </a:ln>
            <a:effectLst/>
          </c:spPr>
          <c:marker>
            <c:symbol val="none"/>
          </c:marker>
          <c:cat>
            <c:strRef>
              <c:f>NPM_ROIC_ROCE!$I$43:$M$43</c:f>
              <c:strCache>
                <c:ptCount val="5"/>
                <c:pt idx="0">
                  <c:v>2013-2014</c:v>
                </c:pt>
                <c:pt idx="1">
                  <c:v>2014-2015</c:v>
                </c:pt>
                <c:pt idx="2">
                  <c:v>2015-2016</c:v>
                </c:pt>
                <c:pt idx="3">
                  <c:v>2016-2017</c:v>
                </c:pt>
                <c:pt idx="4">
                  <c:v>2017-2018</c:v>
                </c:pt>
              </c:strCache>
            </c:strRef>
          </c:cat>
          <c:val>
            <c:numRef>
              <c:f>NPM_ROIC_ROCE!$I$44:$M$44</c:f>
              <c:numCache>
                <c:formatCode>0.00</c:formatCode>
                <c:ptCount val="5"/>
                <c:pt idx="0">
                  <c:v>-0.92166017604587536</c:v>
                </c:pt>
                <c:pt idx="1">
                  <c:v>8.552075844327954E-3</c:v>
                </c:pt>
                <c:pt idx="2">
                  <c:v>-1.5916103621621727E-2</c:v>
                </c:pt>
                <c:pt idx="3">
                  <c:v>4.9759957081043041E-2</c:v>
                </c:pt>
                <c:pt idx="4">
                  <c:v>-6.7079603720338818E-3</c:v>
                </c:pt>
              </c:numCache>
            </c:numRef>
          </c:val>
          <c:smooth val="0"/>
          <c:extLst>
            <c:ext xmlns:c16="http://schemas.microsoft.com/office/drawing/2014/chart" uri="{C3380CC4-5D6E-409C-BE32-E72D297353CC}">
              <c16:uniqueId val="{00000000-AE17-4FCC-A730-DB4F46FDEC4D}"/>
            </c:ext>
          </c:extLst>
        </c:ser>
        <c:ser>
          <c:idx val="1"/>
          <c:order val="1"/>
          <c:tx>
            <c:strRef>
              <c:f>NPM_ROIC_ROCE!$H$45</c:f>
              <c:strCache>
                <c:ptCount val="1"/>
                <c:pt idx="0">
                  <c:v>Solar equipment Mfg.</c:v>
                </c:pt>
              </c:strCache>
            </c:strRef>
          </c:tx>
          <c:spPr>
            <a:ln w="28575" cap="rnd">
              <a:solidFill>
                <a:schemeClr val="accent4"/>
              </a:solidFill>
              <a:round/>
            </a:ln>
            <a:effectLst/>
          </c:spPr>
          <c:marker>
            <c:symbol val="none"/>
          </c:marker>
          <c:cat>
            <c:strRef>
              <c:f>NPM_ROIC_ROCE!$I$43:$M$43</c:f>
              <c:strCache>
                <c:ptCount val="5"/>
                <c:pt idx="0">
                  <c:v>2013-2014</c:v>
                </c:pt>
                <c:pt idx="1">
                  <c:v>2014-2015</c:v>
                </c:pt>
                <c:pt idx="2">
                  <c:v>2015-2016</c:v>
                </c:pt>
                <c:pt idx="3">
                  <c:v>2016-2017</c:v>
                </c:pt>
                <c:pt idx="4">
                  <c:v>2017-2018</c:v>
                </c:pt>
              </c:strCache>
            </c:strRef>
          </c:cat>
          <c:val>
            <c:numRef>
              <c:f>NPM_ROIC_ROCE!$I$45:$M$45</c:f>
              <c:numCache>
                <c:formatCode>0.00</c:formatCode>
                <c:ptCount val="5"/>
                <c:pt idx="0">
                  <c:v>-3.1492178070612206E-2</c:v>
                </c:pt>
                <c:pt idx="1">
                  <c:v>-9.5853289937505096E-3</c:v>
                </c:pt>
                <c:pt idx="2">
                  <c:v>2.6081619494212543E-2</c:v>
                </c:pt>
                <c:pt idx="3">
                  <c:v>9.7483542896410758E-2</c:v>
                </c:pt>
                <c:pt idx="4">
                  <c:v>6.0364965580591227E-2</c:v>
                </c:pt>
              </c:numCache>
            </c:numRef>
          </c:val>
          <c:smooth val="0"/>
          <c:extLst>
            <c:ext xmlns:c16="http://schemas.microsoft.com/office/drawing/2014/chart" uri="{C3380CC4-5D6E-409C-BE32-E72D297353CC}">
              <c16:uniqueId val="{00000001-AE17-4FCC-A730-DB4F46FDEC4D}"/>
            </c:ext>
          </c:extLst>
        </c:ser>
        <c:ser>
          <c:idx val="2"/>
          <c:order val="2"/>
          <c:tx>
            <c:strRef>
              <c:f>NPM_ROIC_ROCE!$H$46</c:f>
              <c:strCache>
                <c:ptCount val="1"/>
                <c:pt idx="0">
                  <c:v>Turnkey Project Developers</c:v>
                </c:pt>
              </c:strCache>
            </c:strRef>
          </c:tx>
          <c:spPr>
            <a:ln w="28575" cap="rnd">
              <a:solidFill>
                <a:schemeClr val="accent6"/>
              </a:solidFill>
              <a:round/>
            </a:ln>
            <a:effectLst/>
          </c:spPr>
          <c:marker>
            <c:symbol val="none"/>
          </c:marker>
          <c:cat>
            <c:strRef>
              <c:f>NPM_ROIC_ROCE!$I$43:$M$43</c:f>
              <c:strCache>
                <c:ptCount val="5"/>
                <c:pt idx="0">
                  <c:v>2013-2014</c:v>
                </c:pt>
                <c:pt idx="1">
                  <c:v>2014-2015</c:v>
                </c:pt>
                <c:pt idx="2">
                  <c:v>2015-2016</c:v>
                </c:pt>
                <c:pt idx="3">
                  <c:v>2016-2017</c:v>
                </c:pt>
                <c:pt idx="4">
                  <c:v>2017-2018</c:v>
                </c:pt>
              </c:strCache>
            </c:strRef>
          </c:cat>
          <c:val>
            <c:numRef>
              <c:f>NPM_ROIC_ROCE!$I$46:$M$46</c:f>
              <c:numCache>
                <c:formatCode>0.00</c:formatCode>
                <c:ptCount val="5"/>
                <c:pt idx="0">
                  <c:v>-1.8118281740211384</c:v>
                </c:pt>
                <c:pt idx="1">
                  <c:v>2.6689480682406425E-2</c:v>
                </c:pt>
                <c:pt idx="2">
                  <c:v>-5.7913826737456001E-2</c:v>
                </c:pt>
                <c:pt idx="3">
                  <c:v>2.0363712656753415E-3</c:v>
                </c:pt>
                <c:pt idx="4">
                  <c:v>-7.3780886324658984E-2</c:v>
                </c:pt>
              </c:numCache>
            </c:numRef>
          </c:val>
          <c:smooth val="0"/>
          <c:extLst>
            <c:ext xmlns:c16="http://schemas.microsoft.com/office/drawing/2014/chart" uri="{C3380CC4-5D6E-409C-BE32-E72D297353CC}">
              <c16:uniqueId val="{00000002-AE17-4FCC-A730-DB4F46FDEC4D}"/>
            </c:ext>
          </c:extLst>
        </c:ser>
        <c:dLbls>
          <c:showLegendKey val="0"/>
          <c:showVal val="0"/>
          <c:showCatName val="0"/>
          <c:showSerName val="0"/>
          <c:showPercent val="0"/>
          <c:showBubbleSize val="0"/>
        </c:dLbls>
        <c:smooth val="0"/>
        <c:axId val="1531721904"/>
        <c:axId val="1454931744"/>
      </c:lineChart>
      <c:catAx>
        <c:axId val="1531721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4931744"/>
        <c:crosses val="autoZero"/>
        <c:auto val="1"/>
        <c:lblAlgn val="ctr"/>
        <c:lblOffset val="100"/>
        <c:noMultiLvlLbl val="0"/>
      </c:catAx>
      <c:valAx>
        <c:axId val="145493174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1721904"/>
        <c:crosses val="autoZero"/>
        <c:crossBetween val="between"/>
      </c:valAx>
      <c:spPr>
        <a:noFill/>
        <a:ln w="158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NPM_ROIC_ROCE!$H$56</c:f>
              <c:strCache>
                <c:ptCount val="1"/>
                <c:pt idx="0">
                  <c:v>Industry Average</c:v>
                </c:pt>
              </c:strCache>
            </c:strRef>
          </c:tx>
          <c:spPr>
            <a:ln w="28575" cap="rnd">
              <a:solidFill>
                <a:schemeClr val="accent2"/>
              </a:solidFill>
              <a:round/>
            </a:ln>
            <a:effectLst/>
          </c:spPr>
          <c:marker>
            <c:symbol val="none"/>
          </c:marker>
          <c:cat>
            <c:strRef>
              <c:f>NPM_ROIC_ROCE!$I$55:$M$55</c:f>
              <c:strCache>
                <c:ptCount val="5"/>
                <c:pt idx="0">
                  <c:v>2013-2014</c:v>
                </c:pt>
                <c:pt idx="1">
                  <c:v>2014-2015</c:v>
                </c:pt>
                <c:pt idx="2">
                  <c:v>2015-2016</c:v>
                </c:pt>
                <c:pt idx="3">
                  <c:v>2016-2017</c:v>
                </c:pt>
                <c:pt idx="4">
                  <c:v>2017-2018</c:v>
                </c:pt>
              </c:strCache>
            </c:strRef>
          </c:cat>
          <c:val>
            <c:numRef>
              <c:f>NPM_ROIC_ROCE!$I$56:$M$56</c:f>
              <c:numCache>
                <c:formatCode>0.00</c:formatCode>
                <c:ptCount val="5"/>
                <c:pt idx="0">
                  <c:v>0.12831133595495589</c:v>
                </c:pt>
                <c:pt idx="1">
                  <c:v>0.44955364837804346</c:v>
                </c:pt>
                <c:pt idx="2">
                  <c:v>8.2680355421266449E-2</c:v>
                </c:pt>
                <c:pt idx="3">
                  <c:v>0.1645968111038697</c:v>
                </c:pt>
                <c:pt idx="4">
                  <c:v>0.22289926785430469</c:v>
                </c:pt>
              </c:numCache>
            </c:numRef>
          </c:val>
          <c:smooth val="0"/>
          <c:extLst>
            <c:ext xmlns:c16="http://schemas.microsoft.com/office/drawing/2014/chart" uri="{C3380CC4-5D6E-409C-BE32-E72D297353CC}">
              <c16:uniqueId val="{00000000-CC59-4330-A005-995B626517CC}"/>
            </c:ext>
          </c:extLst>
        </c:ser>
        <c:ser>
          <c:idx val="1"/>
          <c:order val="1"/>
          <c:tx>
            <c:strRef>
              <c:f>NPM_ROIC_ROCE!$H$57</c:f>
              <c:strCache>
                <c:ptCount val="1"/>
                <c:pt idx="0">
                  <c:v>Solar equipment Mfg.</c:v>
                </c:pt>
              </c:strCache>
            </c:strRef>
          </c:tx>
          <c:spPr>
            <a:ln w="28575" cap="rnd">
              <a:solidFill>
                <a:schemeClr val="accent4"/>
              </a:solidFill>
              <a:round/>
            </a:ln>
            <a:effectLst/>
          </c:spPr>
          <c:marker>
            <c:symbol val="none"/>
          </c:marker>
          <c:cat>
            <c:strRef>
              <c:f>NPM_ROIC_ROCE!$I$55:$M$55</c:f>
              <c:strCache>
                <c:ptCount val="5"/>
                <c:pt idx="0">
                  <c:v>2013-2014</c:v>
                </c:pt>
                <c:pt idx="1">
                  <c:v>2014-2015</c:v>
                </c:pt>
                <c:pt idx="2">
                  <c:v>2015-2016</c:v>
                </c:pt>
                <c:pt idx="3">
                  <c:v>2016-2017</c:v>
                </c:pt>
                <c:pt idx="4">
                  <c:v>2017-2018</c:v>
                </c:pt>
              </c:strCache>
            </c:strRef>
          </c:cat>
          <c:val>
            <c:numRef>
              <c:f>NPM_ROIC_ROCE!$I$57:$M$57</c:f>
              <c:numCache>
                <c:formatCode>0.00</c:formatCode>
                <c:ptCount val="5"/>
                <c:pt idx="0">
                  <c:v>0.12189609823133744</c:v>
                </c:pt>
                <c:pt idx="1">
                  <c:v>0.7685220039715962</c:v>
                </c:pt>
                <c:pt idx="2">
                  <c:v>5.5510307925947376E-2</c:v>
                </c:pt>
                <c:pt idx="3">
                  <c:v>0.25966739157439073</c:v>
                </c:pt>
                <c:pt idx="4">
                  <c:v>0.17488830233241084</c:v>
                </c:pt>
              </c:numCache>
            </c:numRef>
          </c:val>
          <c:smooth val="0"/>
          <c:extLst>
            <c:ext xmlns:c16="http://schemas.microsoft.com/office/drawing/2014/chart" uri="{C3380CC4-5D6E-409C-BE32-E72D297353CC}">
              <c16:uniqueId val="{00000001-CC59-4330-A005-995B626517CC}"/>
            </c:ext>
          </c:extLst>
        </c:ser>
        <c:ser>
          <c:idx val="2"/>
          <c:order val="2"/>
          <c:tx>
            <c:strRef>
              <c:f>NPM_ROIC_ROCE!$H$58</c:f>
              <c:strCache>
                <c:ptCount val="1"/>
                <c:pt idx="0">
                  <c:v>Turnkey Project Developers</c:v>
                </c:pt>
              </c:strCache>
            </c:strRef>
          </c:tx>
          <c:spPr>
            <a:ln w="28575" cap="rnd">
              <a:solidFill>
                <a:schemeClr val="accent6"/>
              </a:solidFill>
              <a:round/>
            </a:ln>
            <a:effectLst/>
          </c:spPr>
          <c:marker>
            <c:symbol val="none"/>
          </c:marker>
          <c:cat>
            <c:strRef>
              <c:f>NPM_ROIC_ROCE!$I$55:$M$55</c:f>
              <c:strCache>
                <c:ptCount val="5"/>
                <c:pt idx="0">
                  <c:v>2013-2014</c:v>
                </c:pt>
                <c:pt idx="1">
                  <c:v>2014-2015</c:v>
                </c:pt>
                <c:pt idx="2">
                  <c:v>2015-2016</c:v>
                </c:pt>
                <c:pt idx="3">
                  <c:v>2016-2017</c:v>
                </c:pt>
                <c:pt idx="4">
                  <c:v>2017-2018</c:v>
                </c:pt>
              </c:strCache>
            </c:strRef>
          </c:cat>
          <c:val>
            <c:numRef>
              <c:f>NPM_ROIC_ROCE!$I$58:$M$58</c:f>
              <c:numCache>
                <c:formatCode>0.00</c:formatCode>
                <c:ptCount val="5"/>
                <c:pt idx="0">
                  <c:v>0.13472657367857435</c:v>
                </c:pt>
                <c:pt idx="1">
                  <c:v>0.13058529278449071</c:v>
                </c:pt>
                <c:pt idx="2">
                  <c:v>0.10985040291658552</c:v>
                </c:pt>
                <c:pt idx="3">
                  <c:v>6.9526230633348618E-2</c:v>
                </c:pt>
                <c:pt idx="4">
                  <c:v>0.27091023337619857</c:v>
                </c:pt>
              </c:numCache>
            </c:numRef>
          </c:val>
          <c:smooth val="0"/>
          <c:extLst>
            <c:ext xmlns:c16="http://schemas.microsoft.com/office/drawing/2014/chart" uri="{C3380CC4-5D6E-409C-BE32-E72D297353CC}">
              <c16:uniqueId val="{00000002-CC59-4330-A005-995B626517CC}"/>
            </c:ext>
          </c:extLst>
        </c:ser>
        <c:dLbls>
          <c:showLegendKey val="0"/>
          <c:showVal val="0"/>
          <c:showCatName val="0"/>
          <c:showSerName val="0"/>
          <c:showPercent val="0"/>
          <c:showBubbleSize val="0"/>
        </c:dLbls>
        <c:smooth val="0"/>
        <c:axId val="1761736832"/>
        <c:axId val="1533080192"/>
      </c:lineChart>
      <c:catAx>
        <c:axId val="1761736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3080192"/>
        <c:crosses val="autoZero"/>
        <c:auto val="1"/>
        <c:lblAlgn val="ctr"/>
        <c:lblOffset val="100"/>
        <c:noMultiLvlLbl val="0"/>
      </c:catAx>
      <c:valAx>
        <c:axId val="153308019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1736832"/>
        <c:crosses val="autoZero"/>
        <c:crossBetween val="between"/>
      </c:valAx>
      <c:spPr>
        <a:noFill/>
        <a:ln w="15875">
          <a:gradFill>
            <a:gsLst>
              <a:gs pos="52000">
                <a:srgbClr val="CDE1F2"/>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15875" cap="flat" cmpd="sng" algn="ctr">
      <a:gradFill>
        <a:gsLst>
          <a:gs pos="55204">
            <a:srgbClr val="C6DC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txPr>
    <a:bodyPr/>
    <a:lstStyle/>
    <a:p>
      <a:pPr>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NPM_ROIC_ROCE!$H$50</c:f>
              <c:strCache>
                <c:ptCount val="1"/>
                <c:pt idx="0">
                  <c:v>Industry Average</c:v>
                </c:pt>
              </c:strCache>
            </c:strRef>
          </c:tx>
          <c:spPr>
            <a:ln w="28575" cap="rnd">
              <a:solidFill>
                <a:schemeClr val="accent2"/>
              </a:solidFill>
              <a:round/>
            </a:ln>
            <a:effectLst/>
          </c:spPr>
          <c:marker>
            <c:symbol val="none"/>
          </c:marker>
          <c:cat>
            <c:strRef>
              <c:f>NPM_ROIC_ROCE!$I$49:$M$49</c:f>
              <c:strCache>
                <c:ptCount val="5"/>
                <c:pt idx="0">
                  <c:v>2013-2014</c:v>
                </c:pt>
                <c:pt idx="1">
                  <c:v>2014-2015</c:v>
                </c:pt>
                <c:pt idx="2">
                  <c:v>2015-2016</c:v>
                </c:pt>
                <c:pt idx="3">
                  <c:v>2016-2017</c:v>
                </c:pt>
                <c:pt idx="4">
                  <c:v>2017-2018</c:v>
                </c:pt>
              </c:strCache>
            </c:strRef>
          </c:cat>
          <c:val>
            <c:numRef>
              <c:f>NPM_ROIC_ROCE!$I$50:$M$50</c:f>
              <c:numCache>
                <c:formatCode>0.00</c:formatCode>
                <c:ptCount val="5"/>
                <c:pt idx="0">
                  <c:v>-1.8086427225995671E-3</c:v>
                </c:pt>
                <c:pt idx="1">
                  <c:v>3.6040599446298307E-3</c:v>
                </c:pt>
                <c:pt idx="2">
                  <c:v>-4.327993923526792E-5</c:v>
                </c:pt>
                <c:pt idx="3">
                  <c:v>4.0888987995927731E-2</c:v>
                </c:pt>
                <c:pt idx="4">
                  <c:v>-3.0400517866612638E-2</c:v>
                </c:pt>
              </c:numCache>
            </c:numRef>
          </c:val>
          <c:smooth val="0"/>
          <c:extLst>
            <c:ext xmlns:c16="http://schemas.microsoft.com/office/drawing/2014/chart" uri="{C3380CC4-5D6E-409C-BE32-E72D297353CC}">
              <c16:uniqueId val="{00000000-1CE5-4744-8BEE-2C50E1F22327}"/>
            </c:ext>
          </c:extLst>
        </c:ser>
        <c:ser>
          <c:idx val="1"/>
          <c:order val="1"/>
          <c:tx>
            <c:strRef>
              <c:f>NPM_ROIC_ROCE!$H$51</c:f>
              <c:strCache>
                <c:ptCount val="1"/>
                <c:pt idx="0">
                  <c:v>Solar equipment Mfg.</c:v>
                </c:pt>
              </c:strCache>
            </c:strRef>
          </c:tx>
          <c:spPr>
            <a:ln w="28575" cap="rnd">
              <a:solidFill>
                <a:schemeClr val="accent4"/>
              </a:solidFill>
              <a:round/>
            </a:ln>
            <a:effectLst/>
          </c:spPr>
          <c:marker>
            <c:symbol val="none"/>
          </c:marker>
          <c:cat>
            <c:strRef>
              <c:f>NPM_ROIC_ROCE!$I$49:$M$49</c:f>
              <c:strCache>
                <c:ptCount val="5"/>
                <c:pt idx="0">
                  <c:v>2013-2014</c:v>
                </c:pt>
                <c:pt idx="1">
                  <c:v>2014-2015</c:v>
                </c:pt>
                <c:pt idx="2">
                  <c:v>2015-2016</c:v>
                </c:pt>
                <c:pt idx="3">
                  <c:v>2016-2017</c:v>
                </c:pt>
                <c:pt idx="4">
                  <c:v>2017-2018</c:v>
                </c:pt>
              </c:strCache>
            </c:strRef>
          </c:cat>
          <c:val>
            <c:numRef>
              <c:f>NPM_ROIC_ROCE!$I$51:$M$51</c:f>
              <c:numCache>
                <c:formatCode>0.00</c:formatCode>
                <c:ptCount val="5"/>
                <c:pt idx="0">
                  <c:v>-8.5630331530024556E-3</c:v>
                </c:pt>
                <c:pt idx="1">
                  <c:v>-3.4652164715577687E-3</c:v>
                </c:pt>
                <c:pt idx="2">
                  <c:v>8.7404557542215822E-3</c:v>
                </c:pt>
                <c:pt idx="3">
                  <c:v>7.5420868139339514E-2</c:v>
                </c:pt>
                <c:pt idx="4">
                  <c:v>6.0365416362395091E-2</c:v>
                </c:pt>
              </c:numCache>
            </c:numRef>
          </c:val>
          <c:smooth val="0"/>
          <c:extLst>
            <c:ext xmlns:c16="http://schemas.microsoft.com/office/drawing/2014/chart" uri="{C3380CC4-5D6E-409C-BE32-E72D297353CC}">
              <c16:uniqueId val="{00000001-1CE5-4744-8BEE-2C50E1F22327}"/>
            </c:ext>
          </c:extLst>
        </c:ser>
        <c:ser>
          <c:idx val="2"/>
          <c:order val="2"/>
          <c:tx>
            <c:strRef>
              <c:f>NPM_ROIC_ROCE!$H$52</c:f>
              <c:strCache>
                <c:ptCount val="1"/>
                <c:pt idx="0">
                  <c:v>Turnkey Project Developers</c:v>
                </c:pt>
              </c:strCache>
            </c:strRef>
          </c:tx>
          <c:spPr>
            <a:ln w="28575" cap="rnd">
              <a:solidFill>
                <a:schemeClr val="accent6"/>
              </a:solidFill>
              <a:round/>
            </a:ln>
            <a:effectLst/>
          </c:spPr>
          <c:marker>
            <c:symbol val="none"/>
          </c:marker>
          <c:cat>
            <c:strRef>
              <c:f>NPM_ROIC_ROCE!$I$49:$M$49</c:f>
              <c:strCache>
                <c:ptCount val="5"/>
                <c:pt idx="0">
                  <c:v>2013-2014</c:v>
                </c:pt>
                <c:pt idx="1">
                  <c:v>2014-2015</c:v>
                </c:pt>
                <c:pt idx="2">
                  <c:v>2015-2016</c:v>
                </c:pt>
                <c:pt idx="3">
                  <c:v>2016-2017</c:v>
                </c:pt>
                <c:pt idx="4">
                  <c:v>2017-2018</c:v>
                </c:pt>
              </c:strCache>
            </c:strRef>
          </c:cat>
          <c:val>
            <c:numRef>
              <c:f>NPM_ROIC_ROCE!$I$52:$M$52</c:f>
              <c:numCache>
                <c:formatCode>0.00</c:formatCode>
                <c:ptCount val="5"/>
                <c:pt idx="0">
                  <c:v>5.9627592281110958E-3</c:v>
                </c:pt>
                <c:pt idx="1">
                  <c:v>1.2982853620486165E-2</c:v>
                </c:pt>
                <c:pt idx="2">
                  <c:v>5.136866908737308E-4</c:v>
                </c:pt>
                <c:pt idx="3">
                  <c:v>1.2246566889163356E-2</c:v>
                </c:pt>
                <c:pt idx="4">
                  <c:v>-3.3755021452990391E-2</c:v>
                </c:pt>
              </c:numCache>
            </c:numRef>
          </c:val>
          <c:smooth val="0"/>
          <c:extLst>
            <c:ext xmlns:c16="http://schemas.microsoft.com/office/drawing/2014/chart" uri="{C3380CC4-5D6E-409C-BE32-E72D297353CC}">
              <c16:uniqueId val="{00000002-1CE5-4744-8BEE-2C50E1F22327}"/>
            </c:ext>
          </c:extLst>
        </c:ser>
        <c:dLbls>
          <c:showLegendKey val="0"/>
          <c:showVal val="0"/>
          <c:showCatName val="0"/>
          <c:showSerName val="0"/>
          <c:showPercent val="0"/>
          <c:showBubbleSize val="0"/>
        </c:dLbls>
        <c:smooth val="0"/>
        <c:axId val="1761673632"/>
        <c:axId val="1795722448"/>
      </c:lineChart>
      <c:catAx>
        <c:axId val="1761673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5722448"/>
        <c:crosses val="autoZero"/>
        <c:auto val="1"/>
        <c:lblAlgn val="ctr"/>
        <c:lblOffset val="100"/>
        <c:noMultiLvlLbl val="0"/>
      </c:catAx>
      <c:valAx>
        <c:axId val="179572244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1673632"/>
        <c:crosses val="autoZero"/>
        <c:crossBetween val="between"/>
      </c:valAx>
      <c:spPr>
        <a:noFill/>
        <a:ln w="15875">
          <a:gradFill>
            <a:gsLst>
              <a:gs pos="57794">
                <a:srgbClr val="C3DB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419100"/>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cap="none" spc="50" normalizeH="0" baseline="0">
                <a:solidFill>
                  <a:srgbClr val="595959"/>
                </a:solidFill>
                <a:latin typeface="Calibri" panose="020F0502020204030204" pitchFamily="34" charset="0"/>
                <a:ea typeface="Calibri"/>
                <a:cs typeface="Calibri"/>
              </a:defRPr>
            </a:pPr>
            <a:r>
              <a:rPr lang="en-US" sz="1320" b="1" i="0" u="none">
                <a:solidFill>
                  <a:srgbClr val="595959"/>
                </a:solidFill>
                <a:latin typeface="Calibri" panose="020F0502020204030204" pitchFamily="34" charset="0"/>
              </a:rPr>
              <a:t>Industry - 5 KPI Analysis</a:t>
            </a:r>
          </a:p>
        </c:rich>
      </c:tx>
      <c:overlay val="0"/>
      <c:spPr>
        <a:solidFill>
          <a:srgbClr val="FFFFFF"/>
        </a:solidFill>
        <a:ln>
          <a:noFill/>
        </a:ln>
        <a:effectLst/>
      </c:spPr>
      <c:txPr>
        <a:bodyPr rot="0" spcFirstLastPara="1" vertOverflow="ellipsis" vert="horz" wrap="square" anchor="ctr" anchorCtr="1"/>
        <a:lstStyle/>
        <a:p>
          <a:pPr>
            <a:defRPr sz="1320" b="1" i="0" u="none" strike="noStrike" kern="1200" cap="none" spc="50" normalizeH="0" baseline="0">
              <a:solidFill>
                <a:srgbClr val="595959"/>
              </a:solidFill>
              <a:latin typeface="Calibri" panose="020F0502020204030204" pitchFamily="34" charset="0"/>
              <a:ea typeface="Calibri"/>
              <a:cs typeface="Calibri"/>
            </a:defRPr>
          </a:pPr>
          <a:endParaRPr lang="en-US"/>
        </a:p>
      </c:txPr>
    </c:title>
    <c:autoTitleDeleted val="0"/>
    <c:plotArea>
      <c:layout/>
      <c:barChart>
        <c:barDir val="col"/>
        <c:grouping val="clustered"/>
        <c:varyColors val="0"/>
        <c:ser>
          <c:idx val="0"/>
          <c:order val="0"/>
          <c:tx>
            <c:strRef>
              <c:f>DuPont!$C$45</c:f>
              <c:strCache>
                <c:ptCount val="1"/>
                <c:pt idx="0">
                  <c:v>Equity Mutliplier or Capital Structure</c:v>
                </c:pt>
              </c:strCache>
            </c:strRef>
          </c:tx>
          <c:spPr>
            <a:solidFill>
              <a:srgbClr val="0782BE"/>
            </a:solidFill>
            <a:ln>
              <a:noFill/>
            </a:ln>
            <a:effectLst/>
          </c:spPr>
          <c:invertIfNegative val="0"/>
          <c:cat>
            <c:strRef>
              <c:f>DuPont!$A$46:$B$50</c:f>
              <c:strCache>
                <c:ptCount val="5"/>
                <c:pt idx="0">
                  <c:v>2013-2014</c:v>
                </c:pt>
                <c:pt idx="1">
                  <c:v>2014-2015</c:v>
                </c:pt>
                <c:pt idx="2">
                  <c:v>2015-2016</c:v>
                </c:pt>
                <c:pt idx="3">
                  <c:v>2016-2017</c:v>
                </c:pt>
                <c:pt idx="4">
                  <c:v>2017-2018</c:v>
                </c:pt>
              </c:strCache>
              <c:extLst/>
            </c:strRef>
          </c:cat>
          <c:val>
            <c:numRef>
              <c:f>DuPont!$C$46:$C$50</c:f>
              <c:numCache>
                <c:formatCode>0.00</c:formatCode>
                <c:ptCount val="5"/>
                <c:pt idx="0">
                  <c:v>-1.7964288782125466</c:v>
                </c:pt>
                <c:pt idx="1">
                  <c:v>0.73233057103275834</c:v>
                </c:pt>
                <c:pt idx="2">
                  <c:v>0.67818283547919933</c:v>
                </c:pt>
                <c:pt idx="3">
                  <c:v>1.9390216472058408</c:v>
                </c:pt>
                <c:pt idx="4">
                  <c:v>1.7417999045569734</c:v>
                </c:pt>
              </c:numCache>
            </c:numRef>
          </c:val>
          <c:extLst>
            <c:ext xmlns:c16="http://schemas.microsoft.com/office/drawing/2014/chart" uri="{C3380CC4-5D6E-409C-BE32-E72D297353CC}">
              <c16:uniqueId val="{00000000-F2A9-4BA9-A6BB-9981D9D10BA3}"/>
            </c:ext>
          </c:extLst>
        </c:ser>
        <c:ser>
          <c:idx val="1"/>
          <c:order val="1"/>
          <c:tx>
            <c:strRef>
              <c:f>DuPont!$D$45</c:f>
              <c:strCache>
                <c:ptCount val="1"/>
                <c:pt idx="0">
                  <c:v>Asset Turnover or Asset Effectiveness</c:v>
                </c:pt>
              </c:strCache>
            </c:strRef>
          </c:tx>
          <c:spPr>
            <a:solidFill>
              <a:srgbClr val="3DC7FF"/>
            </a:solidFill>
            <a:ln>
              <a:noFill/>
            </a:ln>
            <a:effectLst/>
          </c:spPr>
          <c:invertIfNegative val="0"/>
          <c:cat>
            <c:strRef>
              <c:f>DuPont!$A$46:$B$50</c:f>
              <c:strCache>
                <c:ptCount val="5"/>
                <c:pt idx="0">
                  <c:v>2013-2014</c:v>
                </c:pt>
                <c:pt idx="1">
                  <c:v>2014-2015</c:v>
                </c:pt>
                <c:pt idx="2">
                  <c:v>2015-2016</c:v>
                </c:pt>
                <c:pt idx="3">
                  <c:v>2016-2017</c:v>
                </c:pt>
                <c:pt idx="4">
                  <c:v>2017-2018</c:v>
                </c:pt>
              </c:strCache>
              <c:extLst/>
            </c:strRef>
          </c:cat>
          <c:val>
            <c:numRef>
              <c:f>DuPont!$D$46:$D$50</c:f>
              <c:numCache>
                <c:formatCode>0.00</c:formatCode>
                <c:ptCount val="5"/>
                <c:pt idx="0">
                  <c:v>0.94891053471500431</c:v>
                </c:pt>
                <c:pt idx="1">
                  <c:v>0.61510861178351373</c:v>
                </c:pt>
                <c:pt idx="2">
                  <c:v>0.5972050727676943</c:v>
                </c:pt>
                <c:pt idx="3">
                  <c:v>0.65428172863139322</c:v>
                </c:pt>
                <c:pt idx="4">
                  <c:v>0.57493273080384188</c:v>
                </c:pt>
              </c:numCache>
            </c:numRef>
          </c:val>
          <c:extLst>
            <c:ext xmlns:c16="http://schemas.microsoft.com/office/drawing/2014/chart" uri="{C3380CC4-5D6E-409C-BE32-E72D297353CC}">
              <c16:uniqueId val="{00000001-F2A9-4BA9-A6BB-9981D9D10BA3}"/>
            </c:ext>
          </c:extLst>
        </c:ser>
        <c:ser>
          <c:idx val="2"/>
          <c:order val="2"/>
          <c:tx>
            <c:strRef>
              <c:f>DuPont!$E$45</c:f>
              <c:strCache>
                <c:ptCount val="1"/>
                <c:pt idx="0">
                  <c:v>Operating Profit Margin</c:v>
                </c:pt>
              </c:strCache>
            </c:strRef>
          </c:tx>
          <c:spPr>
            <a:solidFill>
              <a:srgbClr val="04DAAB"/>
            </a:solidFill>
            <a:ln>
              <a:noFill/>
            </a:ln>
            <a:effectLst/>
          </c:spPr>
          <c:invertIfNegative val="0"/>
          <c:cat>
            <c:strRef>
              <c:f>DuPont!$A$46:$B$50</c:f>
              <c:strCache>
                <c:ptCount val="5"/>
                <c:pt idx="0">
                  <c:v>2013-2014</c:v>
                </c:pt>
                <c:pt idx="1">
                  <c:v>2014-2015</c:v>
                </c:pt>
                <c:pt idx="2">
                  <c:v>2015-2016</c:v>
                </c:pt>
                <c:pt idx="3">
                  <c:v>2016-2017</c:v>
                </c:pt>
                <c:pt idx="4">
                  <c:v>2017-2018</c:v>
                </c:pt>
              </c:strCache>
              <c:extLst/>
            </c:strRef>
          </c:cat>
          <c:val>
            <c:numRef>
              <c:f>DuPont!$E$46:$E$50</c:f>
              <c:numCache>
                <c:formatCode>0.00</c:formatCode>
                <c:ptCount val="5"/>
                <c:pt idx="0">
                  <c:v>-0.25265760375069313</c:v>
                </c:pt>
                <c:pt idx="1">
                  <c:v>0.14755403343627835</c:v>
                </c:pt>
                <c:pt idx="2">
                  <c:v>0.11784875448229806</c:v>
                </c:pt>
                <c:pt idx="3">
                  <c:v>0.17294954227298609</c:v>
                </c:pt>
                <c:pt idx="4">
                  <c:v>0.11170240955682338</c:v>
                </c:pt>
              </c:numCache>
            </c:numRef>
          </c:val>
          <c:extLst>
            <c:ext xmlns:c16="http://schemas.microsoft.com/office/drawing/2014/chart" uri="{C3380CC4-5D6E-409C-BE32-E72D297353CC}">
              <c16:uniqueId val="{00000002-F2A9-4BA9-A6BB-9981D9D10BA3}"/>
            </c:ext>
          </c:extLst>
        </c:ser>
        <c:ser>
          <c:idx val="3"/>
          <c:order val="3"/>
          <c:tx>
            <c:strRef>
              <c:f>DuPont!$F$45</c:f>
              <c:strCache>
                <c:ptCount val="1"/>
                <c:pt idx="0">
                  <c:v>Interest Burden</c:v>
                </c:pt>
              </c:strCache>
            </c:strRef>
          </c:tx>
          <c:spPr>
            <a:solidFill>
              <a:srgbClr val="FEC008"/>
            </a:solidFill>
            <a:ln>
              <a:noFill/>
            </a:ln>
            <a:effectLst/>
          </c:spPr>
          <c:invertIfNegative val="0"/>
          <c:cat>
            <c:strRef>
              <c:f>DuPont!$A$46:$B$50</c:f>
              <c:strCache>
                <c:ptCount val="5"/>
                <c:pt idx="0">
                  <c:v>2013-2014</c:v>
                </c:pt>
                <c:pt idx="1">
                  <c:v>2014-2015</c:v>
                </c:pt>
                <c:pt idx="2">
                  <c:v>2015-2016</c:v>
                </c:pt>
                <c:pt idx="3">
                  <c:v>2016-2017</c:v>
                </c:pt>
                <c:pt idx="4">
                  <c:v>2017-2018</c:v>
                </c:pt>
              </c:strCache>
              <c:extLst/>
            </c:strRef>
          </c:cat>
          <c:val>
            <c:numRef>
              <c:f>DuPont!$F$46:$F$50</c:f>
              <c:numCache>
                <c:formatCode>0.00</c:formatCode>
                <c:ptCount val="5"/>
                <c:pt idx="0">
                  <c:v>1.0749990760912509</c:v>
                </c:pt>
                <c:pt idx="1">
                  <c:v>0.16670803079644794</c:v>
                </c:pt>
                <c:pt idx="2">
                  <c:v>1.6991496046516508</c:v>
                </c:pt>
                <c:pt idx="3">
                  <c:v>0.41575339346410239</c:v>
                </c:pt>
                <c:pt idx="4">
                  <c:v>0.67081166550771676</c:v>
                </c:pt>
              </c:numCache>
            </c:numRef>
          </c:val>
          <c:extLst>
            <c:ext xmlns:c16="http://schemas.microsoft.com/office/drawing/2014/chart" uri="{C3380CC4-5D6E-409C-BE32-E72D297353CC}">
              <c16:uniqueId val="{00000003-F2A9-4BA9-A6BB-9981D9D10BA3}"/>
            </c:ext>
          </c:extLst>
        </c:ser>
        <c:ser>
          <c:idx val="4"/>
          <c:order val="4"/>
          <c:tx>
            <c:strRef>
              <c:f>DuPont!$G$45</c:f>
              <c:strCache>
                <c:ptCount val="1"/>
                <c:pt idx="0">
                  <c:v>Tax Mgmt</c:v>
                </c:pt>
              </c:strCache>
            </c:strRef>
          </c:tx>
          <c:spPr>
            <a:solidFill>
              <a:srgbClr val="FD8124"/>
            </a:solidFill>
            <a:ln>
              <a:noFill/>
            </a:ln>
            <a:effectLst/>
          </c:spPr>
          <c:invertIfNegative val="0"/>
          <c:cat>
            <c:strRef>
              <c:f>DuPont!$A$46:$B$50</c:f>
              <c:strCache>
                <c:ptCount val="5"/>
                <c:pt idx="0">
                  <c:v>2013-2014</c:v>
                </c:pt>
                <c:pt idx="1">
                  <c:v>2014-2015</c:v>
                </c:pt>
                <c:pt idx="2">
                  <c:v>2015-2016</c:v>
                </c:pt>
                <c:pt idx="3">
                  <c:v>2016-2017</c:v>
                </c:pt>
                <c:pt idx="4">
                  <c:v>2017-2018</c:v>
                </c:pt>
              </c:strCache>
              <c:extLst/>
            </c:strRef>
          </c:cat>
          <c:val>
            <c:numRef>
              <c:f>DuPont!$G$46:$G$50</c:f>
              <c:numCache>
                <c:formatCode>0.00</c:formatCode>
                <c:ptCount val="5"/>
                <c:pt idx="0">
                  <c:v>0.80327140311047285</c:v>
                </c:pt>
                <c:pt idx="1">
                  <c:v>0.71211383556668806</c:v>
                </c:pt>
                <c:pt idx="2">
                  <c:v>0.80589884324627015</c:v>
                </c:pt>
                <c:pt idx="3">
                  <c:v>0.87421681530910422</c:v>
                </c:pt>
                <c:pt idx="4">
                  <c:v>0.79334029302875175</c:v>
                </c:pt>
              </c:numCache>
            </c:numRef>
          </c:val>
          <c:extLst>
            <c:ext xmlns:c16="http://schemas.microsoft.com/office/drawing/2014/chart" uri="{C3380CC4-5D6E-409C-BE32-E72D297353CC}">
              <c16:uniqueId val="{00000004-F2A9-4BA9-A6BB-9981D9D10BA3}"/>
            </c:ext>
          </c:extLst>
        </c:ser>
        <c:ser>
          <c:idx val="5"/>
          <c:order val="5"/>
          <c:tx>
            <c:strRef>
              <c:f>DuPont!$H$45</c:f>
              <c:strCache>
                <c:ptCount val="1"/>
                <c:pt idx="0">
                  <c:v>Return On Networth or Equity</c:v>
                </c:pt>
              </c:strCache>
            </c:strRef>
          </c:tx>
          <c:spPr>
            <a:solidFill>
              <a:srgbClr val="EB5D16"/>
            </a:solidFill>
            <a:ln>
              <a:noFill/>
            </a:ln>
            <a:effectLst/>
          </c:spPr>
          <c:invertIfNegative val="0"/>
          <c:cat>
            <c:strRef>
              <c:f>DuPont!$A$46:$B$50</c:f>
              <c:strCache>
                <c:ptCount val="5"/>
                <c:pt idx="0">
                  <c:v>2013-2014</c:v>
                </c:pt>
                <c:pt idx="1">
                  <c:v>2014-2015</c:v>
                </c:pt>
                <c:pt idx="2">
                  <c:v>2015-2016</c:v>
                </c:pt>
                <c:pt idx="3">
                  <c:v>2016-2017</c:v>
                </c:pt>
                <c:pt idx="4">
                  <c:v>2017-2018</c:v>
                </c:pt>
              </c:strCache>
              <c:extLst/>
            </c:strRef>
          </c:cat>
          <c:val>
            <c:numRef>
              <c:f>DuPont!$H$46:$H$50</c:f>
              <c:numCache>
                <c:formatCode>0.00</c:formatCode>
                <c:ptCount val="5"/>
                <c:pt idx="0">
                  <c:v>0.59931887969271613</c:v>
                </c:pt>
                <c:pt idx="1">
                  <c:v>0.25714803914792356</c:v>
                </c:pt>
                <c:pt idx="2">
                  <c:v>0.13961925948490586</c:v>
                </c:pt>
                <c:pt idx="3">
                  <c:v>0.25534260444886947</c:v>
                </c:pt>
                <c:pt idx="4">
                  <c:v>0.12800023262387444</c:v>
                </c:pt>
              </c:numCache>
            </c:numRef>
          </c:val>
          <c:extLst>
            <c:ext xmlns:c16="http://schemas.microsoft.com/office/drawing/2014/chart" uri="{C3380CC4-5D6E-409C-BE32-E72D297353CC}">
              <c16:uniqueId val="{00000005-F2A9-4BA9-A6BB-9981D9D10BA3}"/>
            </c:ext>
          </c:extLst>
        </c:ser>
        <c:dLbls>
          <c:showLegendKey val="0"/>
          <c:showVal val="0"/>
          <c:showCatName val="0"/>
          <c:showSerName val="0"/>
          <c:showPercent val="0"/>
          <c:showBubbleSize val="0"/>
        </c:dLbls>
        <c:gapWidth val="80"/>
        <c:overlap val="25"/>
        <c:axId val="1375064656"/>
        <c:axId val="1244650320"/>
      </c:barChart>
      <c:catAx>
        <c:axId val="13750646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cap="none" spc="20" normalizeH="0" baseline="0">
                <a:solidFill>
                  <a:schemeClr val="tx1">
                    <a:lumMod val="65000"/>
                    <a:lumOff val="35000"/>
                  </a:schemeClr>
                </a:solidFill>
                <a:latin typeface="Calibri"/>
                <a:ea typeface="Calibri"/>
                <a:cs typeface="Calibri"/>
              </a:defRPr>
            </a:pPr>
            <a:endParaRPr lang="en-US"/>
          </a:p>
        </c:txPr>
        <c:crossAx val="1244650320"/>
        <c:crosses val="autoZero"/>
        <c:auto val="1"/>
        <c:lblAlgn val="ctr"/>
        <c:lblOffset val="100"/>
        <c:noMultiLvlLbl val="0"/>
      </c:catAx>
      <c:valAx>
        <c:axId val="1244650320"/>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spc="20" baseline="0">
                <a:solidFill>
                  <a:schemeClr val="tx1">
                    <a:lumMod val="65000"/>
                    <a:lumOff val="35000"/>
                  </a:schemeClr>
                </a:solidFill>
                <a:latin typeface="Calibri"/>
                <a:ea typeface="Calibri"/>
                <a:cs typeface="Calibri"/>
              </a:defRPr>
            </a:pPr>
            <a:endParaRPr lang="en-US"/>
          </a:p>
        </c:txPr>
        <c:crossAx val="1375064656"/>
        <c:crosses val="autoZero"/>
        <c:crossBetween val="between"/>
      </c:valAx>
      <c:spPr>
        <a:solidFill>
          <a:srgbClr val="FFFFFF"/>
        </a:solidFill>
        <a:ln w="25400">
          <a:noFill/>
        </a:ln>
        <a:effectLst/>
      </c:spPr>
    </c:plotArea>
    <c:legend>
      <c:legendPos val="r"/>
      <c:layout>
        <c:manualLayout>
          <c:xMode val="edge"/>
          <c:yMode val="edge"/>
          <c:x val="0.65848744955525884"/>
          <c:y val="6.3180425096274098E-2"/>
          <c:w val="0.32859299990946139"/>
          <c:h val="0.86329835140744848"/>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595959"/>
              </a:solidFill>
              <a:latin typeface="Calibri"/>
              <a:ea typeface="Calibri"/>
              <a:cs typeface="Calibri"/>
            </a:defRPr>
          </a:pPr>
          <a:endParaRPr lang="en-US"/>
        </a:p>
      </c:txPr>
    </c:legend>
    <c:plotVisOnly val="1"/>
    <c:dispBlanksAs val="gap"/>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cap="none" spc="50" normalizeH="0" baseline="0">
                <a:solidFill>
                  <a:srgbClr val="595959"/>
                </a:solidFill>
                <a:latin typeface="Calibri" panose="020F0502020204030204" pitchFamily="34" charset="0"/>
                <a:ea typeface="Calibri"/>
                <a:cs typeface="Calibri"/>
              </a:defRPr>
            </a:pPr>
            <a:r>
              <a:rPr lang="en-US" sz="1320" b="1" i="0" u="none" dirty="0">
                <a:solidFill>
                  <a:srgbClr val="595959"/>
                </a:solidFill>
                <a:latin typeface="Calibri" panose="020F0502020204030204" pitchFamily="34" charset="0"/>
              </a:rPr>
              <a:t>Interest &amp; Tax Management</a:t>
            </a:r>
          </a:p>
        </c:rich>
      </c:tx>
      <c:overlay val="0"/>
      <c:spPr>
        <a:solidFill>
          <a:srgbClr val="FFFFFF"/>
        </a:solidFill>
        <a:ln>
          <a:noFill/>
        </a:ln>
        <a:effectLst/>
      </c:spPr>
      <c:txPr>
        <a:bodyPr rot="0" spcFirstLastPara="1" vertOverflow="ellipsis" vert="horz" wrap="square" anchor="ctr" anchorCtr="1"/>
        <a:lstStyle/>
        <a:p>
          <a:pPr>
            <a:defRPr sz="1320" b="1" i="0" u="none" strike="noStrike" kern="1200" cap="none" spc="50" normalizeH="0" baseline="0">
              <a:solidFill>
                <a:srgbClr val="595959"/>
              </a:solidFill>
              <a:latin typeface="Calibri" panose="020F0502020204030204" pitchFamily="34" charset="0"/>
              <a:ea typeface="Calibri"/>
              <a:cs typeface="Calibri"/>
            </a:defRPr>
          </a:pPr>
          <a:endParaRPr lang="en-US"/>
        </a:p>
      </c:txPr>
    </c:title>
    <c:autoTitleDeleted val="0"/>
    <c:plotArea>
      <c:layout/>
      <c:barChart>
        <c:barDir val="col"/>
        <c:grouping val="clustered"/>
        <c:varyColors val="0"/>
        <c:ser>
          <c:idx val="3"/>
          <c:order val="0"/>
          <c:tx>
            <c:strRef>
              <c:f>DuPont!$F$52</c:f>
              <c:strCache>
                <c:ptCount val="1"/>
                <c:pt idx="0">
                  <c:v>Interest Burden</c:v>
                </c:pt>
              </c:strCache>
            </c:strRef>
          </c:tx>
          <c:spPr>
            <a:solidFill>
              <a:srgbClr val="0782BE"/>
            </a:solidFill>
            <a:ln>
              <a:noFill/>
            </a:ln>
            <a:effectLst/>
          </c:spPr>
          <c:invertIfNegative val="0"/>
          <c:cat>
            <c:strRef>
              <c:f>DuPont!$A$53:$B$57</c:f>
              <c:strCache>
                <c:ptCount val="5"/>
                <c:pt idx="0">
                  <c:v>2013-2014</c:v>
                </c:pt>
                <c:pt idx="1">
                  <c:v>2014-2015</c:v>
                </c:pt>
                <c:pt idx="2">
                  <c:v>2015-2016</c:v>
                </c:pt>
                <c:pt idx="3">
                  <c:v>2016-2017</c:v>
                </c:pt>
                <c:pt idx="4">
                  <c:v>2017-2018</c:v>
                </c:pt>
              </c:strCache>
              <c:extLst/>
            </c:strRef>
          </c:cat>
          <c:val>
            <c:numRef>
              <c:f>DuPont!$F$53:$F$57</c:f>
              <c:numCache>
                <c:formatCode>0.00</c:formatCode>
                <c:ptCount val="5"/>
                <c:pt idx="0">
                  <c:v>1.0351120615978129</c:v>
                </c:pt>
                <c:pt idx="1">
                  <c:v>0.68942099007593172</c:v>
                </c:pt>
                <c:pt idx="2">
                  <c:v>0.72041500480368581</c:v>
                </c:pt>
                <c:pt idx="3">
                  <c:v>0.74059567151395511</c:v>
                </c:pt>
                <c:pt idx="4">
                  <c:v>0.57523155362633427</c:v>
                </c:pt>
              </c:numCache>
            </c:numRef>
          </c:val>
          <c:extLst>
            <c:ext xmlns:c16="http://schemas.microsoft.com/office/drawing/2014/chart" uri="{C3380CC4-5D6E-409C-BE32-E72D297353CC}">
              <c16:uniqueId val="{00000000-5BFF-4200-9A9B-5DD717BC7825}"/>
            </c:ext>
          </c:extLst>
        </c:ser>
        <c:ser>
          <c:idx val="4"/>
          <c:order val="1"/>
          <c:tx>
            <c:strRef>
              <c:f>DuPont!$G$52</c:f>
              <c:strCache>
                <c:ptCount val="1"/>
                <c:pt idx="0">
                  <c:v>Tax Mgmt</c:v>
                </c:pt>
              </c:strCache>
            </c:strRef>
          </c:tx>
          <c:spPr>
            <a:solidFill>
              <a:srgbClr val="3DC7FF"/>
            </a:solidFill>
            <a:ln>
              <a:noFill/>
            </a:ln>
            <a:effectLst/>
          </c:spPr>
          <c:invertIfNegative val="0"/>
          <c:cat>
            <c:strRef>
              <c:f>DuPont!$A$53:$B$57</c:f>
              <c:strCache>
                <c:ptCount val="5"/>
                <c:pt idx="0">
                  <c:v>2013-2014</c:v>
                </c:pt>
                <c:pt idx="1">
                  <c:v>2014-2015</c:v>
                </c:pt>
                <c:pt idx="2">
                  <c:v>2015-2016</c:v>
                </c:pt>
                <c:pt idx="3">
                  <c:v>2016-2017</c:v>
                </c:pt>
                <c:pt idx="4">
                  <c:v>2017-2018</c:v>
                </c:pt>
              </c:strCache>
              <c:extLst/>
            </c:strRef>
          </c:cat>
          <c:val>
            <c:numRef>
              <c:f>DuPont!$G$53:$G$57</c:f>
              <c:numCache>
                <c:formatCode>0.00</c:formatCode>
                <c:ptCount val="5"/>
                <c:pt idx="0">
                  <c:v>0.79904681785025389</c:v>
                </c:pt>
                <c:pt idx="1">
                  <c:v>0.58156293695076244</c:v>
                </c:pt>
                <c:pt idx="2">
                  <c:v>0.78420196953893895</c:v>
                </c:pt>
                <c:pt idx="3">
                  <c:v>0.76277572092613821</c:v>
                </c:pt>
                <c:pt idx="4">
                  <c:v>0.720923002008512</c:v>
                </c:pt>
              </c:numCache>
            </c:numRef>
          </c:val>
          <c:extLst>
            <c:ext xmlns:c16="http://schemas.microsoft.com/office/drawing/2014/chart" uri="{C3380CC4-5D6E-409C-BE32-E72D297353CC}">
              <c16:uniqueId val="{00000001-5BFF-4200-9A9B-5DD717BC7825}"/>
            </c:ext>
          </c:extLst>
        </c:ser>
        <c:dLbls>
          <c:showLegendKey val="0"/>
          <c:showVal val="0"/>
          <c:showCatName val="0"/>
          <c:showSerName val="0"/>
          <c:showPercent val="0"/>
          <c:showBubbleSize val="0"/>
        </c:dLbls>
        <c:gapWidth val="80"/>
        <c:overlap val="25"/>
        <c:axId val="1121388416"/>
        <c:axId val="1244618288"/>
      </c:barChart>
      <c:catAx>
        <c:axId val="112138841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cap="none" spc="20" normalizeH="0" baseline="0">
                <a:solidFill>
                  <a:schemeClr val="tx1">
                    <a:lumMod val="65000"/>
                    <a:lumOff val="35000"/>
                  </a:schemeClr>
                </a:solidFill>
                <a:latin typeface="Calibri"/>
                <a:ea typeface="Calibri"/>
                <a:cs typeface="Calibri"/>
              </a:defRPr>
            </a:pPr>
            <a:endParaRPr lang="en-US"/>
          </a:p>
        </c:txPr>
        <c:crossAx val="1244618288"/>
        <c:crosses val="autoZero"/>
        <c:auto val="1"/>
        <c:lblAlgn val="ctr"/>
        <c:lblOffset val="100"/>
        <c:noMultiLvlLbl val="0"/>
      </c:catAx>
      <c:valAx>
        <c:axId val="124461828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spc="20" baseline="0">
                <a:solidFill>
                  <a:schemeClr val="tx1">
                    <a:lumMod val="65000"/>
                    <a:lumOff val="35000"/>
                  </a:schemeClr>
                </a:solidFill>
                <a:latin typeface="Calibri"/>
                <a:ea typeface="Calibri"/>
                <a:cs typeface="Calibri"/>
              </a:defRPr>
            </a:pPr>
            <a:endParaRPr lang="en-US"/>
          </a:p>
        </c:txPr>
        <c:crossAx val="1121388416"/>
        <c:crosses val="autoZero"/>
        <c:crossBetween val="between"/>
      </c:valAx>
      <c:spPr>
        <a:solidFill>
          <a:srgbClr val="FFFFFF"/>
        </a:solidFill>
        <a:ln w="25400">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rgbClr val="595959"/>
              </a:solidFill>
              <a:latin typeface="Calibri"/>
              <a:ea typeface="Calibri"/>
              <a:cs typeface="Calibri"/>
            </a:defRPr>
          </a:pPr>
          <a:endParaRPr lang="en-US"/>
        </a:p>
      </c:txPr>
    </c:legend>
    <c:plotVisOnly val="1"/>
    <c:dispBlanksAs val="gap"/>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cap="none" spc="50" normalizeH="0" baseline="0">
                <a:solidFill>
                  <a:srgbClr val="595959"/>
                </a:solidFill>
                <a:latin typeface="Calibri" panose="020F0502020204030204" pitchFamily="34" charset="0"/>
                <a:ea typeface="Calibri"/>
                <a:cs typeface="Calibri"/>
              </a:defRPr>
            </a:pPr>
            <a:r>
              <a:rPr lang="en-US" sz="1320" b="1" i="0" u="none" strike="noStrike" cap="none" normalizeH="0" baseline="0" dirty="0">
                <a:effectLst/>
              </a:rPr>
              <a:t>Interest &amp; Tax Management</a:t>
            </a:r>
            <a:endParaRPr lang="en-US" sz="1320" b="1" i="0" u="none" dirty="0">
              <a:solidFill>
                <a:srgbClr val="595959"/>
              </a:solidFill>
              <a:latin typeface="Calibri" panose="020F0502020204030204" pitchFamily="34" charset="0"/>
            </a:endParaRPr>
          </a:p>
        </c:rich>
      </c:tx>
      <c:overlay val="0"/>
      <c:spPr>
        <a:solidFill>
          <a:srgbClr val="FFFFFF"/>
        </a:solidFill>
        <a:ln>
          <a:noFill/>
        </a:ln>
        <a:effectLst/>
      </c:spPr>
      <c:txPr>
        <a:bodyPr rot="0" spcFirstLastPara="1" vertOverflow="ellipsis" vert="horz" wrap="square" anchor="ctr" anchorCtr="1"/>
        <a:lstStyle/>
        <a:p>
          <a:pPr>
            <a:defRPr sz="1320" b="1" i="0" u="none" strike="noStrike" kern="1200" cap="none" spc="50" normalizeH="0" baseline="0">
              <a:solidFill>
                <a:srgbClr val="595959"/>
              </a:solidFill>
              <a:latin typeface="Calibri" panose="020F0502020204030204" pitchFamily="34" charset="0"/>
              <a:ea typeface="Calibri"/>
              <a:cs typeface="Calibri"/>
            </a:defRPr>
          </a:pPr>
          <a:endParaRPr lang="en-US"/>
        </a:p>
      </c:txPr>
    </c:title>
    <c:autoTitleDeleted val="0"/>
    <c:plotArea>
      <c:layout/>
      <c:barChart>
        <c:barDir val="col"/>
        <c:grouping val="clustered"/>
        <c:varyColors val="0"/>
        <c:ser>
          <c:idx val="3"/>
          <c:order val="0"/>
          <c:tx>
            <c:strRef>
              <c:f>DuPont!$F$59</c:f>
              <c:strCache>
                <c:ptCount val="1"/>
                <c:pt idx="0">
                  <c:v>Interest Burden</c:v>
                </c:pt>
              </c:strCache>
            </c:strRef>
          </c:tx>
          <c:spPr>
            <a:solidFill>
              <a:srgbClr val="0782BE"/>
            </a:solidFill>
            <a:ln>
              <a:noFill/>
            </a:ln>
            <a:effectLst/>
          </c:spPr>
          <c:invertIfNegative val="0"/>
          <c:cat>
            <c:strRef>
              <c:f>DuPont!$A$60:$B$64</c:f>
              <c:strCache>
                <c:ptCount val="5"/>
                <c:pt idx="0">
                  <c:v>2013-2014</c:v>
                </c:pt>
                <c:pt idx="1">
                  <c:v>2014-2015</c:v>
                </c:pt>
                <c:pt idx="2">
                  <c:v>2015-2016</c:v>
                </c:pt>
                <c:pt idx="3">
                  <c:v>2016-2017</c:v>
                </c:pt>
                <c:pt idx="4">
                  <c:v>2017-2018</c:v>
                </c:pt>
              </c:strCache>
            </c:strRef>
          </c:cat>
          <c:val>
            <c:numRef>
              <c:f>DuPont!$F$60:$F$64</c:f>
              <c:numCache>
                <c:formatCode>0.00</c:formatCode>
                <c:ptCount val="5"/>
                <c:pt idx="0">
                  <c:v>1.1148860905846889</c:v>
                </c:pt>
                <c:pt idx="1">
                  <c:v>-0.35600492848303583</c:v>
                </c:pt>
                <c:pt idx="2">
                  <c:v>2.6778842044996156</c:v>
                </c:pt>
                <c:pt idx="3">
                  <c:v>9.0911115414249621E-2</c:v>
                </c:pt>
                <c:pt idx="4">
                  <c:v>0.76639177738909892</c:v>
                </c:pt>
              </c:numCache>
            </c:numRef>
          </c:val>
          <c:extLst>
            <c:ext xmlns:c16="http://schemas.microsoft.com/office/drawing/2014/chart" uri="{C3380CC4-5D6E-409C-BE32-E72D297353CC}">
              <c16:uniqueId val="{00000000-A6F5-4690-8575-446BA583B317}"/>
            </c:ext>
          </c:extLst>
        </c:ser>
        <c:ser>
          <c:idx val="4"/>
          <c:order val="1"/>
          <c:tx>
            <c:strRef>
              <c:f>DuPont!$G$59</c:f>
              <c:strCache>
                <c:ptCount val="1"/>
                <c:pt idx="0">
                  <c:v>Tax Mgmt</c:v>
                </c:pt>
              </c:strCache>
            </c:strRef>
          </c:tx>
          <c:spPr>
            <a:solidFill>
              <a:srgbClr val="3DC7FF"/>
            </a:solidFill>
            <a:ln>
              <a:noFill/>
            </a:ln>
            <a:effectLst/>
          </c:spPr>
          <c:invertIfNegative val="0"/>
          <c:cat>
            <c:strRef>
              <c:f>DuPont!$A$60:$B$64</c:f>
              <c:strCache>
                <c:ptCount val="5"/>
                <c:pt idx="0">
                  <c:v>2013-2014</c:v>
                </c:pt>
                <c:pt idx="1">
                  <c:v>2014-2015</c:v>
                </c:pt>
                <c:pt idx="2">
                  <c:v>2015-2016</c:v>
                </c:pt>
                <c:pt idx="3">
                  <c:v>2016-2017</c:v>
                </c:pt>
                <c:pt idx="4">
                  <c:v>2017-2018</c:v>
                </c:pt>
              </c:strCache>
            </c:strRef>
          </c:cat>
          <c:val>
            <c:numRef>
              <c:f>DuPont!$G$60:$G$64</c:f>
              <c:numCache>
                <c:formatCode>0.00</c:formatCode>
                <c:ptCount val="5"/>
                <c:pt idx="0">
                  <c:v>0.80749598837069159</c:v>
                </c:pt>
                <c:pt idx="1">
                  <c:v>0.84266473418261378</c:v>
                </c:pt>
                <c:pt idx="2">
                  <c:v>0.82759571695360112</c:v>
                </c:pt>
                <c:pt idx="3">
                  <c:v>0.98565790969207034</c:v>
                </c:pt>
                <c:pt idx="4">
                  <c:v>0.86575758404899128</c:v>
                </c:pt>
              </c:numCache>
            </c:numRef>
          </c:val>
          <c:extLst>
            <c:ext xmlns:c16="http://schemas.microsoft.com/office/drawing/2014/chart" uri="{C3380CC4-5D6E-409C-BE32-E72D297353CC}">
              <c16:uniqueId val="{00000001-A6F5-4690-8575-446BA583B317}"/>
            </c:ext>
          </c:extLst>
        </c:ser>
        <c:dLbls>
          <c:showLegendKey val="0"/>
          <c:showVal val="0"/>
          <c:showCatName val="0"/>
          <c:showSerName val="0"/>
          <c:showPercent val="0"/>
          <c:showBubbleSize val="0"/>
        </c:dLbls>
        <c:gapWidth val="80"/>
        <c:overlap val="25"/>
        <c:axId val="966588384"/>
        <c:axId val="1196819536"/>
      </c:barChart>
      <c:catAx>
        <c:axId val="96658838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cap="none" spc="20" normalizeH="0" baseline="0">
                <a:solidFill>
                  <a:schemeClr val="tx1">
                    <a:lumMod val="65000"/>
                    <a:lumOff val="35000"/>
                  </a:schemeClr>
                </a:solidFill>
                <a:latin typeface="Calibri"/>
                <a:ea typeface="Calibri"/>
                <a:cs typeface="Calibri"/>
              </a:defRPr>
            </a:pPr>
            <a:endParaRPr lang="en-US"/>
          </a:p>
        </c:txPr>
        <c:crossAx val="1196819536"/>
        <c:crosses val="autoZero"/>
        <c:auto val="1"/>
        <c:lblAlgn val="ctr"/>
        <c:lblOffset val="100"/>
        <c:noMultiLvlLbl val="0"/>
      </c:catAx>
      <c:valAx>
        <c:axId val="119681953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spc="20" baseline="0">
                <a:solidFill>
                  <a:schemeClr val="tx1">
                    <a:lumMod val="65000"/>
                    <a:lumOff val="35000"/>
                  </a:schemeClr>
                </a:solidFill>
                <a:latin typeface="Calibri"/>
                <a:ea typeface="Calibri"/>
                <a:cs typeface="Calibri"/>
              </a:defRPr>
            </a:pPr>
            <a:endParaRPr lang="en-US"/>
          </a:p>
        </c:txPr>
        <c:crossAx val="966588384"/>
        <c:crosses val="autoZero"/>
        <c:crossBetween val="between"/>
      </c:valAx>
      <c:spPr>
        <a:solidFill>
          <a:srgbClr val="FFFFFF"/>
        </a:solidFill>
        <a:ln w="25400">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rgbClr val="595959"/>
              </a:solidFill>
              <a:latin typeface="Calibri"/>
              <a:ea typeface="Calibri"/>
              <a:cs typeface="Calibri"/>
            </a:defRPr>
          </a:pPr>
          <a:endParaRPr lang="en-US"/>
        </a:p>
      </c:txPr>
    </c:legend>
    <c:plotVisOnly val="1"/>
    <c:dispBlanksAs val="gap"/>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explosion val="31"/>
          <c:dPt>
            <c:idx val="0"/>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1-4764-4D06-9767-F995D4706935}"/>
              </c:ext>
            </c:extLst>
          </c:dPt>
          <c:dPt>
            <c:idx val="1"/>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3-4764-4D06-9767-F995D4706935}"/>
              </c:ext>
            </c:extLst>
          </c:dPt>
          <c:cat>
            <c:strRef>
              <c:f>Sheet1!$A$2:$A$3</c:f>
              <c:strCache>
                <c:ptCount val="2"/>
                <c:pt idx="0">
                  <c:v>FY17</c:v>
                </c:pt>
                <c:pt idx="1">
                  <c:v>FY30</c:v>
                </c:pt>
              </c:strCache>
            </c:strRef>
          </c:cat>
          <c:val>
            <c:numRef>
              <c:f>Sheet1!$B$2:$B$3</c:f>
              <c:numCache>
                <c:formatCode>General</c:formatCode>
                <c:ptCount val="2"/>
                <c:pt idx="0">
                  <c:v>7</c:v>
                </c:pt>
                <c:pt idx="1">
                  <c:v>93</c:v>
                </c:pt>
              </c:numCache>
            </c:numRef>
          </c:val>
          <c:extLst>
            <c:ext xmlns:c16="http://schemas.microsoft.com/office/drawing/2014/chart" uri="{C3380CC4-5D6E-409C-BE32-E72D297353CC}">
              <c16:uniqueId val="{00000000-A2BD-4BAB-AA13-4940B31763A3}"/>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WC!$C$46</c:f>
              <c:strCache>
                <c:ptCount val="1"/>
                <c:pt idx="0">
                  <c:v>Operating Cycle (in Days)</c:v>
                </c:pt>
              </c:strCache>
            </c:strRef>
          </c:tx>
          <c:spPr>
            <a:ln w="28575" cap="rnd">
              <a:solidFill>
                <a:srgbClr val="0782BE"/>
              </a:solidFill>
              <a:prstDash val="solid"/>
              <a:round/>
            </a:ln>
            <a:effectLst/>
          </c:spPr>
          <c:marker>
            <c:symbol val="none"/>
          </c:marker>
          <c:cat>
            <c:strRef>
              <c:f>WC!$A$47:$A$51</c:f>
              <c:strCache>
                <c:ptCount val="5"/>
                <c:pt idx="0">
                  <c:v>2013-2014</c:v>
                </c:pt>
                <c:pt idx="1">
                  <c:v>2014-2015</c:v>
                </c:pt>
                <c:pt idx="2">
                  <c:v>2015-2016</c:v>
                </c:pt>
                <c:pt idx="3">
                  <c:v>2016-2017</c:v>
                </c:pt>
                <c:pt idx="4">
                  <c:v>2017-2018</c:v>
                </c:pt>
              </c:strCache>
            </c:strRef>
          </c:cat>
          <c:val>
            <c:numRef>
              <c:f>WC!$C$47:$C$51</c:f>
              <c:numCache>
                <c:formatCode>0.00</c:formatCode>
                <c:ptCount val="5"/>
                <c:pt idx="0">
                  <c:v>268.03003203486975</c:v>
                </c:pt>
                <c:pt idx="1">
                  <c:v>187.96735111805407</c:v>
                </c:pt>
                <c:pt idx="2">
                  <c:v>177.9903745066527</c:v>
                </c:pt>
                <c:pt idx="3">
                  <c:v>124.36185351145997</c:v>
                </c:pt>
                <c:pt idx="4">
                  <c:v>145.78409172101857</c:v>
                </c:pt>
              </c:numCache>
            </c:numRef>
          </c:val>
          <c:smooth val="0"/>
          <c:extLst>
            <c:ext xmlns:c16="http://schemas.microsoft.com/office/drawing/2014/chart" uri="{C3380CC4-5D6E-409C-BE32-E72D297353CC}">
              <c16:uniqueId val="{00000000-3DEF-4BA3-8BC0-73A84BDAED62}"/>
            </c:ext>
          </c:extLst>
        </c:ser>
        <c:ser>
          <c:idx val="1"/>
          <c:order val="1"/>
          <c:tx>
            <c:strRef>
              <c:f>WC!$D$46</c:f>
              <c:strCache>
                <c:ptCount val="1"/>
                <c:pt idx="0">
                  <c:v>Cash Cycle (in Days)</c:v>
                </c:pt>
              </c:strCache>
            </c:strRef>
          </c:tx>
          <c:spPr>
            <a:ln w="28575" cap="rnd">
              <a:solidFill>
                <a:srgbClr val="3DC7FF"/>
              </a:solidFill>
              <a:prstDash val="solid"/>
              <a:round/>
            </a:ln>
            <a:effectLst/>
          </c:spPr>
          <c:marker>
            <c:symbol val="none"/>
          </c:marker>
          <c:cat>
            <c:strRef>
              <c:f>WC!$A$47:$A$51</c:f>
              <c:strCache>
                <c:ptCount val="5"/>
                <c:pt idx="0">
                  <c:v>2013-2014</c:v>
                </c:pt>
                <c:pt idx="1">
                  <c:v>2014-2015</c:v>
                </c:pt>
                <c:pt idx="2">
                  <c:v>2015-2016</c:v>
                </c:pt>
                <c:pt idx="3">
                  <c:v>2016-2017</c:v>
                </c:pt>
                <c:pt idx="4">
                  <c:v>2017-2018</c:v>
                </c:pt>
              </c:strCache>
            </c:strRef>
          </c:cat>
          <c:val>
            <c:numRef>
              <c:f>WC!$D$47:$D$51</c:f>
              <c:numCache>
                <c:formatCode>0.00</c:formatCode>
                <c:ptCount val="5"/>
                <c:pt idx="0">
                  <c:v>104.71918685446472</c:v>
                </c:pt>
                <c:pt idx="1">
                  <c:v>86.378407496206876</c:v>
                </c:pt>
                <c:pt idx="2">
                  <c:v>56.622614119974124</c:v>
                </c:pt>
                <c:pt idx="3">
                  <c:v>53.842551002093323</c:v>
                </c:pt>
                <c:pt idx="4">
                  <c:v>77.632768257151199</c:v>
                </c:pt>
              </c:numCache>
            </c:numRef>
          </c:val>
          <c:smooth val="0"/>
          <c:extLst>
            <c:ext xmlns:c16="http://schemas.microsoft.com/office/drawing/2014/chart" uri="{C3380CC4-5D6E-409C-BE32-E72D297353CC}">
              <c16:uniqueId val="{00000001-3DEF-4BA3-8BC0-73A84BDAED62}"/>
            </c:ext>
          </c:extLst>
        </c:ser>
        <c:dLbls>
          <c:showLegendKey val="0"/>
          <c:showVal val="0"/>
          <c:showCatName val="0"/>
          <c:showSerName val="0"/>
          <c:showPercent val="0"/>
          <c:showBubbleSize val="0"/>
        </c:dLbls>
        <c:smooth val="0"/>
        <c:axId val="1320479344"/>
        <c:axId val="1982954848"/>
      </c:lineChart>
      <c:catAx>
        <c:axId val="132047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1982954848"/>
        <c:crosses val="autoZero"/>
        <c:auto val="1"/>
        <c:lblAlgn val="ctr"/>
        <c:lblOffset val="100"/>
        <c:noMultiLvlLbl val="0"/>
      </c:catAx>
      <c:valAx>
        <c:axId val="198295484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1320479344"/>
        <c:crosses val="autoZero"/>
        <c:crossBetween val="between"/>
      </c:valAx>
      <c:spPr>
        <a:solidFill>
          <a:srgbClr val="FFFFFF"/>
        </a:solidFill>
        <a:ln w="25400">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rgbClr val="595959"/>
              </a:solidFill>
              <a:latin typeface="Calibri"/>
              <a:ea typeface="Calibri"/>
              <a:cs typeface="Calibri"/>
            </a:defRPr>
          </a:pPr>
          <a:endParaRPr lang="en-US"/>
        </a:p>
      </c:txPr>
    </c:legend>
    <c:plotVisOnly val="1"/>
    <c:dispBlanksAs val="gap"/>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CapitalStructure!$C$67</c:f>
              <c:strCache>
                <c:ptCount val="1"/>
                <c:pt idx="0">
                  <c:v>Non-Current Asset %</c:v>
                </c:pt>
              </c:strCache>
            </c:strRef>
          </c:tx>
          <c:spPr>
            <a:solidFill>
              <a:srgbClr val="0782BE"/>
            </a:solidFill>
            <a:ln>
              <a:noFill/>
            </a:ln>
            <a:effectLst>
              <a:outerShdw blurRad="40000" dist="23000" dir="5400000" rotWithShape="0">
                <a:srgbClr val="000000">
                  <a:alpha val="35000"/>
                </a:srgbClr>
              </a:outerShdw>
            </a:effectLst>
          </c:spPr>
          <c:invertIfNegative val="0"/>
          <c:cat>
            <c:strRef>
              <c:f>CapitalStructure!$B$68:$B$70</c:f>
              <c:strCache>
                <c:ptCount val="3"/>
                <c:pt idx="0">
                  <c:v>Industry Aggregate</c:v>
                </c:pt>
                <c:pt idx="1">
                  <c:v>Solar Equipment Manuf.</c:v>
                </c:pt>
                <c:pt idx="2">
                  <c:v>Turnkey Projects Developers</c:v>
                </c:pt>
              </c:strCache>
            </c:strRef>
          </c:cat>
          <c:val>
            <c:numRef>
              <c:f>CapitalStructure!$C$68:$C$70</c:f>
              <c:numCache>
                <c:formatCode>0%</c:formatCode>
                <c:ptCount val="3"/>
                <c:pt idx="0">
                  <c:v>0.53054361604141165</c:v>
                </c:pt>
                <c:pt idx="1">
                  <c:v>0.41632195044729359</c:v>
                </c:pt>
                <c:pt idx="2">
                  <c:v>0.64476528163552982</c:v>
                </c:pt>
              </c:numCache>
            </c:numRef>
          </c:val>
          <c:extLst>
            <c:ext xmlns:c16="http://schemas.microsoft.com/office/drawing/2014/chart" uri="{C3380CC4-5D6E-409C-BE32-E72D297353CC}">
              <c16:uniqueId val="{00000000-A8E2-47E3-AC3A-B182D0D2B829}"/>
            </c:ext>
          </c:extLst>
        </c:ser>
        <c:ser>
          <c:idx val="1"/>
          <c:order val="1"/>
          <c:tx>
            <c:strRef>
              <c:f>CapitalStructure!$D$67</c:f>
              <c:strCache>
                <c:ptCount val="1"/>
                <c:pt idx="0">
                  <c:v>Current Asset%</c:v>
                </c:pt>
              </c:strCache>
            </c:strRef>
          </c:tx>
          <c:spPr>
            <a:solidFill>
              <a:srgbClr val="3DC7FF"/>
            </a:solidFill>
            <a:ln>
              <a:noFill/>
            </a:ln>
            <a:effectLst>
              <a:outerShdw blurRad="40000" dist="23000" dir="5400000" rotWithShape="0">
                <a:srgbClr val="000000">
                  <a:alpha val="35000"/>
                </a:srgbClr>
              </a:outerShdw>
            </a:effectLst>
          </c:spPr>
          <c:invertIfNegative val="0"/>
          <c:cat>
            <c:strRef>
              <c:f>CapitalStructure!$B$68:$B$70</c:f>
              <c:strCache>
                <c:ptCount val="3"/>
                <c:pt idx="0">
                  <c:v>Industry Aggregate</c:v>
                </c:pt>
                <c:pt idx="1">
                  <c:v>Solar Equipment Manuf.</c:v>
                </c:pt>
                <c:pt idx="2">
                  <c:v>Turnkey Projects Developers</c:v>
                </c:pt>
              </c:strCache>
            </c:strRef>
          </c:cat>
          <c:val>
            <c:numRef>
              <c:f>CapitalStructure!$D$68:$D$70</c:f>
              <c:numCache>
                <c:formatCode>0%</c:formatCode>
                <c:ptCount val="3"/>
                <c:pt idx="0">
                  <c:v>0.46934134775601938</c:v>
                </c:pt>
                <c:pt idx="1">
                  <c:v>0.58344797714756846</c:v>
                </c:pt>
                <c:pt idx="2">
                  <c:v>0.35523471836447013</c:v>
                </c:pt>
              </c:numCache>
            </c:numRef>
          </c:val>
          <c:extLst>
            <c:ext xmlns:c16="http://schemas.microsoft.com/office/drawing/2014/chart" uri="{C3380CC4-5D6E-409C-BE32-E72D297353CC}">
              <c16:uniqueId val="{00000001-A8E2-47E3-AC3A-B182D0D2B829}"/>
            </c:ext>
          </c:extLst>
        </c:ser>
        <c:dLbls>
          <c:showLegendKey val="0"/>
          <c:showVal val="0"/>
          <c:showCatName val="0"/>
          <c:showSerName val="0"/>
          <c:showPercent val="0"/>
          <c:showBubbleSize val="0"/>
        </c:dLbls>
        <c:gapWidth val="150"/>
        <c:overlap val="100"/>
        <c:axId val="785242976"/>
        <c:axId val="1645924368"/>
      </c:barChart>
      <c:catAx>
        <c:axId val="78524297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2"/>
                </a:solidFill>
                <a:latin typeface="Calibri"/>
                <a:ea typeface="Calibri"/>
                <a:cs typeface="Calibri"/>
              </a:defRPr>
            </a:pPr>
            <a:endParaRPr lang="en-US"/>
          </a:p>
        </c:txPr>
        <c:crossAx val="1645924368"/>
        <c:crosses val="autoZero"/>
        <c:auto val="1"/>
        <c:lblAlgn val="ctr"/>
        <c:lblOffset val="100"/>
        <c:noMultiLvlLbl val="0"/>
      </c:catAx>
      <c:valAx>
        <c:axId val="164592436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2"/>
                </a:solidFill>
                <a:latin typeface="Calibri"/>
                <a:ea typeface="Calibri"/>
                <a:cs typeface="Calibri"/>
              </a:defRPr>
            </a:pPr>
            <a:endParaRPr lang="en-US"/>
          </a:p>
        </c:txPr>
        <c:crossAx val="785242976"/>
        <c:crosses val="autoZero"/>
        <c:crossBetween val="between"/>
      </c:valAx>
      <c:spPr>
        <a:solidFill>
          <a:srgbClr val="FFFFFF"/>
        </a:solidFill>
        <a:ln w="25400">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rgbClr val="595959"/>
              </a:solidFill>
              <a:latin typeface="Calibri"/>
              <a:ea typeface="Calibri"/>
              <a:cs typeface="Calibri"/>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w="9525" cap="flat" cmpd="sng" algn="ctr">
      <a:solidFill>
        <a:schemeClr val="tx2">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CapitalStructure!$B$68</c:f>
              <c:strCache>
                <c:ptCount val="1"/>
                <c:pt idx="0">
                  <c:v>Industry Aggregate</c:v>
                </c:pt>
              </c:strCache>
            </c:strRef>
          </c:tx>
          <c:spPr>
            <a:solidFill>
              <a:srgbClr val="0782BE"/>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0" i="0" u="none" strike="noStrike" kern="1200" baseline="0">
                    <a:solidFill>
                      <a:schemeClr val="tx1">
                        <a:lumMod val="50000"/>
                        <a:lumOff val="50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rgbClr val="0782BE"/>
                      </a:solidFill>
                      <a:prstDash val="solid"/>
                    </a:ln>
                    <a:effectLst/>
                  </c:spPr>
                </c15:leaderLines>
              </c:ext>
            </c:extLst>
          </c:dLbls>
          <c:cat>
            <c:strRef>
              <c:f>CapitalStructure!$F$67</c:f>
              <c:strCache>
                <c:ptCount val="1"/>
                <c:pt idx="0">
                  <c:v>Debt / Equity Ratio</c:v>
                </c:pt>
              </c:strCache>
            </c:strRef>
          </c:cat>
          <c:val>
            <c:numRef>
              <c:f>CapitalStructure!$F$68</c:f>
              <c:numCache>
                <c:formatCode>0.00</c:formatCode>
                <c:ptCount val="1"/>
                <c:pt idx="0">
                  <c:v>-0.3844702296318413</c:v>
                </c:pt>
              </c:numCache>
            </c:numRef>
          </c:val>
          <c:extLst>
            <c:ext xmlns:c16="http://schemas.microsoft.com/office/drawing/2014/chart" uri="{C3380CC4-5D6E-409C-BE32-E72D297353CC}">
              <c16:uniqueId val="{00000000-BC72-4AE3-B964-BE32A638F3AB}"/>
            </c:ext>
          </c:extLst>
        </c:ser>
        <c:ser>
          <c:idx val="1"/>
          <c:order val="1"/>
          <c:tx>
            <c:strRef>
              <c:f>CapitalStructure!$B$69</c:f>
              <c:strCache>
                <c:ptCount val="1"/>
                <c:pt idx="0">
                  <c:v>Solar Equipment Manuf.</c:v>
                </c:pt>
              </c:strCache>
            </c:strRef>
          </c:tx>
          <c:spPr>
            <a:solidFill>
              <a:srgbClr val="3DC7FF"/>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0" i="0" u="none" strike="noStrike" kern="1200" baseline="0">
                    <a:solidFill>
                      <a:schemeClr val="tx1">
                        <a:lumMod val="50000"/>
                        <a:lumOff val="50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rgbClr val="3DC7FF"/>
                      </a:solidFill>
                      <a:prstDash val="solid"/>
                    </a:ln>
                    <a:effectLst/>
                  </c:spPr>
                </c15:leaderLines>
              </c:ext>
            </c:extLst>
          </c:dLbls>
          <c:cat>
            <c:strRef>
              <c:f>CapitalStructure!$F$67</c:f>
              <c:strCache>
                <c:ptCount val="1"/>
                <c:pt idx="0">
                  <c:v>Debt / Equity Ratio</c:v>
                </c:pt>
              </c:strCache>
            </c:strRef>
          </c:cat>
          <c:val>
            <c:numRef>
              <c:f>CapitalStructure!$F$69</c:f>
              <c:numCache>
                <c:formatCode>0.00</c:formatCode>
                <c:ptCount val="1"/>
                <c:pt idx="0">
                  <c:v>1.0210390485081633</c:v>
                </c:pt>
              </c:numCache>
            </c:numRef>
          </c:val>
          <c:extLst>
            <c:ext xmlns:c16="http://schemas.microsoft.com/office/drawing/2014/chart" uri="{C3380CC4-5D6E-409C-BE32-E72D297353CC}">
              <c16:uniqueId val="{00000001-BC72-4AE3-B964-BE32A638F3AB}"/>
            </c:ext>
          </c:extLst>
        </c:ser>
        <c:ser>
          <c:idx val="2"/>
          <c:order val="2"/>
          <c:tx>
            <c:strRef>
              <c:f>CapitalStructure!$B$70</c:f>
              <c:strCache>
                <c:ptCount val="1"/>
                <c:pt idx="0">
                  <c:v>Turnkey Projects Developers</c:v>
                </c:pt>
              </c:strCache>
            </c:strRef>
          </c:tx>
          <c:spPr>
            <a:solidFill>
              <a:srgbClr val="04DAAB"/>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0" i="0" u="none" strike="noStrike" kern="1200" baseline="0">
                    <a:solidFill>
                      <a:schemeClr val="tx1">
                        <a:lumMod val="50000"/>
                        <a:lumOff val="50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rgbClr val="04DAAB"/>
                      </a:solidFill>
                      <a:prstDash val="solid"/>
                    </a:ln>
                    <a:effectLst/>
                  </c:spPr>
                </c15:leaderLines>
              </c:ext>
            </c:extLst>
          </c:dLbls>
          <c:cat>
            <c:strRef>
              <c:f>CapitalStructure!$F$67</c:f>
              <c:strCache>
                <c:ptCount val="1"/>
                <c:pt idx="0">
                  <c:v>Debt / Equity Ratio</c:v>
                </c:pt>
              </c:strCache>
            </c:strRef>
          </c:cat>
          <c:val>
            <c:numRef>
              <c:f>CapitalStructure!$F$70</c:f>
              <c:numCache>
                <c:formatCode>0.00</c:formatCode>
                <c:ptCount val="1"/>
                <c:pt idx="0">
                  <c:v>-1.7899795077718461</c:v>
                </c:pt>
              </c:numCache>
            </c:numRef>
          </c:val>
          <c:extLst>
            <c:ext xmlns:c16="http://schemas.microsoft.com/office/drawing/2014/chart" uri="{C3380CC4-5D6E-409C-BE32-E72D297353CC}">
              <c16:uniqueId val="{00000002-BC72-4AE3-B964-BE32A638F3AB}"/>
            </c:ext>
          </c:extLst>
        </c:ser>
        <c:dLbls>
          <c:dLblPos val="outEnd"/>
          <c:showLegendKey val="0"/>
          <c:showVal val="1"/>
          <c:showCatName val="0"/>
          <c:showSerName val="0"/>
          <c:showPercent val="0"/>
          <c:showBubbleSize val="0"/>
        </c:dLbls>
        <c:gapWidth val="444"/>
        <c:overlap val="-90"/>
        <c:axId val="2047601615"/>
        <c:axId val="2046191775"/>
      </c:barChart>
      <c:catAx>
        <c:axId val="2047601615"/>
        <c:scaling>
          <c:orientation val="minMax"/>
        </c:scaling>
        <c:delete val="1"/>
        <c:axPos val="b"/>
        <c:numFmt formatCode="General" sourceLinked="1"/>
        <c:majorTickMark val="none"/>
        <c:minorTickMark val="none"/>
        <c:tickLblPos val="nextTo"/>
        <c:crossAx val="2046191775"/>
        <c:crosses val="autoZero"/>
        <c:auto val="1"/>
        <c:lblAlgn val="ctr"/>
        <c:lblOffset val="100"/>
        <c:noMultiLvlLbl val="0"/>
      </c:catAx>
      <c:valAx>
        <c:axId val="2046191775"/>
        <c:scaling>
          <c:orientation val="minMax"/>
        </c:scaling>
        <c:delete val="0"/>
        <c:axPos val="l"/>
        <c:numFmt formatCode="0.00"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2047601615"/>
        <c:crosses val="autoZero"/>
        <c:crossBetween val="between"/>
      </c:valAx>
      <c:spPr>
        <a:solidFill>
          <a:srgbClr val="FFFFFF"/>
        </a:solidFill>
        <a:ln w="25400">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rgbClr val="595959"/>
              </a:solidFill>
              <a:latin typeface="Calibri"/>
              <a:ea typeface="Calibri"/>
              <a:cs typeface="Calibri"/>
            </a:defRPr>
          </a:pPr>
          <a:endParaRPr lang="en-US"/>
        </a:p>
      </c:txPr>
    </c:legend>
    <c:plotVisOnly val="1"/>
    <c:dispBlanksAs val="gap"/>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57842844387742"/>
          <c:y val="8.1689409091197082E-2"/>
          <c:w val="0.77206206679125444"/>
          <c:h val="0.80107844114422411"/>
        </c:manualLayout>
      </c:layout>
      <c:barChart>
        <c:barDir val="col"/>
        <c:grouping val="clustered"/>
        <c:varyColors val="0"/>
        <c:ser>
          <c:idx val="2"/>
          <c:order val="0"/>
          <c:tx>
            <c:strRef>
              <c:f>'Clustered column&amp;curve'!$B$13</c:f>
              <c:strCache>
                <c:ptCount val="1"/>
                <c:pt idx="0">
                  <c:v>Turnkey Project Developers</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'Clustered column&amp;curve'!$C$10:$G$10</c:f>
              <c:strCache>
                <c:ptCount val="5"/>
                <c:pt idx="0">
                  <c:v>2013-2014</c:v>
                </c:pt>
                <c:pt idx="1">
                  <c:v>2014-2015</c:v>
                </c:pt>
                <c:pt idx="2">
                  <c:v>2015-2016</c:v>
                </c:pt>
                <c:pt idx="3">
                  <c:v>2016-2017</c:v>
                </c:pt>
                <c:pt idx="4">
                  <c:v>2017-2018</c:v>
                </c:pt>
              </c:strCache>
            </c:strRef>
          </c:cat>
          <c:val>
            <c:numRef>
              <c:f>'Clustered column&amp;curve'!$C$13:$G$13</c:f>
              <c:numCache>
                <c:formatCode>0.00</c:formatCode>
                <c:ptCount val="5"/>
                <c:pt idx="0">
                  <c:v>0.53602230355934299</c:v>
                </c:pt>
                <c:pt idx="1">
                  <c:v>0.44822113625952076</c:v>
                </c:pt>
                <c:pt idx="2">
                  <c:v>0.4884435893496194</c:v>
                </c:pt>
                <c:pt idx="3">
                  <c:v>0.54742551289955088</c:v>
                </c:pt>
                <c:pt idx="4">
                  <c:v>0.47101086642383638</c:v>
                </c:pt>
              </c:numCache>
            </c:numRef>
          </c:val>
          <c:extLst>
            <c:ext xmlns:c16="http://schemas.microsoft.com/office/drawing/2014/chart" uri="{C3380CC4-5D6E-409C-BE32-E72D297353CC}">
              <c16:uniqueId val="{00000000-CAE5-4E7C-A0F9-B94D39D84308}"/>
            </c:ext>
          </c:extLst>
        </c:ser>
        <c:ser>
          <c:idx val="0"/>
          <c:order val="1"/>
          <c:tx>
            <c:strRef>
              <c:f>'Clustered column&amp;curve'!$B$11</c:f>
              <c:strCache>
                <c:ptCount val="1"/>
                <c:pt idx="0">
                  <c:v>Industry Average</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'Clustered column&amp;curve'!$C$10:$G$10</c:f>
              <c:strCache>
                <c:ptCount val="5"/>
                <c:pt idx="0">
                  <c:v>2013-2014</c:v>
                </c:pt>
                <c:pt idx="1">
                  <c:v>2014-2015</c:v>
                </c:pt>
                <c:pt idx="2">
                  <c:v>2015-2016</c:v>
                </c:pt>
                <c:pt idx="3">
                  <c:v>2016-2017</c:v>
                </c:pt>
                <c:pt idx="4">
                  <c:v>2017-2018</c:v>
                </c:pt>
              </c:strCache>
            </c:strRef>
          </c:cat>
          <c:val>
            <c:numRef>
              <c:f>'Clustered column&amp;curve'!$C$11:$G$11</c:f>
              <c:numCache>
                <c:formatCode>0.00</c:formatCode>
                <c:ptCount val="5"/>
                <c:pt idx="0">
                  <c:v>0.84347603085778156</c:v>
                </c:pt>
                <c:pt idx="1">
                  <c:v>0.54676321047423437</c:v>
                </c:pt>
                <c:pt idx="2">
                  <c:v>0.53084895357128381</c:v>
                </c:pt>
                <c:pt idx="3">
                  <c:v>0.58158375878346069</c:v>
                </c:pt>
                <c:pt idx="4">
                  <c:v>0.51105131627008171</c:v>
                </c:pt>
              </c:numCache>
            </c:numRef>
          </c:val>
          <c:extLst>
            <c:ext xmlns:c16="http://schemas.microsoft.com/office/drawing/2014/chart" uri="{C3380CC4-5D6E-409C-BE32-E72D297353CC}">
              <c16:uniqueId val="{00000001-CAE5-4E7C-A0F9-B94D39D84308}"/>
            </c:ext>
          </c:extLst>
        </c:ser>
        <c:ser>
          <c:idx val="1"/>
          <c:order val="2"/>
          <c:tx>
            <c:strRef>
              <c:f>'Clustered column&amp;curve'!$B$12</c:f>
              <c:strCache>
                <c:ptCount val="1"/>
                <c:pt idx="0">
                  <c:v>Solar equipment Mfg.</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'Clustered column&amp;curve'!$C$10:$G$10</c:f>
              <c:strCache>
                <c:ptCount val="5"/>
                <c:pt idx="0">
                  <c:v>2013-2014</c:v>
                </c:pt>
                <c:pt idx="1">
                  <c:v>2014-2015</c:v>
                </c:pt>
                <c:pt idx="2">
                  <c:v>2015-2016</c:v>
                </c:pt>
                <c:pt idx="3">
                  <c:v>2016-2017</c:v>
                </c:pt>
                <c:pt idx="4">
                  <c:v>2017-2018</c:v>
                </c:pt>
              </c:strCache>
            </c:strRef>
          </c:cat>
          <c:val>
            <c:numRef>
              <c:f>'Clustered column&amp;curve'!$C$12:$G$12</c:f>
              <c:numCache>
                <c:formatCode>0.00</c:formatCode>
                <c:ptCount val="5"/>
                <c:pt idx="0">
                  <c:v>1.3617987658706656</c:v>
                </c:pt>
                <c:pt idx="1">
                  <c:v>0.78199608730750669</c:v>
                </c:pt>
                <c:pt idx="2">
                  <c:v>0.7059665561857692</c:v>
                </c:pt>
                <c:pt idx="3">
                  <c:v>0.76113794436323556</c:v>
                </c:pt>
                <c:pt idx="4">
                  <c:v>0.67885459518384728</c:v>
                </c:pt>
              </c:numCache>
            </c:numRef>
          </c:val>
          <c:extLst>
            <c:ext xmlns:c16="http://schemas.microsoft.com/office/drawing/2014/chart" uri="{C3380CC4-5D6E-409C-BE32-E72D297353CC}">
              <c16:uniqueId val="{00000002-CAE5-4E7C-A0F9-B94D39D84308}"/>
            </c:ext>
          </c:extLst>
        </c:ser>
        <c:dLbls>
          <c:dLblPos val="outEnd"/>
          <c:showLegendKey val="0"/>
          <c:showVal val="1"/>
          <c:showCatName val="0"/>
          <c:showSerName val="0"/>
          <c:showPercent val="0"/>
          <c:showBubbleSize val="0"/>
        </c:dLbls>
        <c:gapWidth val="444"/>
        <c:overlap val="-90"/>
        <c:axId val="132913008"/>
        <c:axId val="132922256"/>
      </c:barChart>
      <c:catAx>
        <c:axId val="13291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32922256"/>
        <c:crosses val="autoZero"/>
        <c:auto val="1"/>
        <c:lblAlgn val="ctr"/>
        <c:lblOffset val="100"/>
        <c:noMultiLvlLbl val="0"/>
      </c:catAx>
      <c:valAx>
        <c:axId val="132922256"/>
        <c:scaling>
          <c:orientation val="minMax"/>
        </c:scaling>
        <c:delete val="1"/>
        <c:axPos val="l"/>
        <c:numFmt formatCode="#,##0" sourceLinked="0"/>
        <c:majorTickMark val="none"/>
        <c:minorTickMark val="none"/>
        <c:tickLblPos val="nextTo"/>
        <c:crossAx val="132913008"/>
        <c:crosses val="autoZero"/>
        <c:crossBetween val="between"/>
      </c:valAx>
      <c:spPr>
        <a:noFill/>
        <a:ln>
          <a:noFill/>
        </a:ln>
        <a:effectLst/>
      </c:spPr>
    </c:plotArea>
    <c:legend>
      <c:legendPos val="t"/>
      <c:layout>
        <c:manualLayout>
          <c:xMode val="edge"/>
          <c:yMode val="edge"/>
          <c:x val="0.11482939632545931"/>
          <c:y val="0.11616033755274263"/>
          <c:w val="0.7703412073490814"/>
          <c:h val="7.120303000099671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spc="0" baseline="0">
                <a:solidFill>
                  <a:srgbClr val="595959"/>
                </a:solidFill>
                <a:latin typeface="Calibri" panose="020F0502020204030204" pitchFamily="34" charset="0"/>
                <a:ea typeface="Calibri"/>
                <a:cs typeface="Calibri"/>
              </a:defRPr>
            </a:pPr>
            <a:r>
              <a:rPr lang="en-US" sz="1320" b="1" i="0" u="none">
                <a:solidFill>
                  <a:srgbClr val="595959"/>
                </a:solidFill>
                <a:latin typeface="Calibri" panose="020F0502020204030204" pitchFamily="34" charset="0"/>
              </a:rPr>
              <a:t>Swelect - Sales Revenue Drivers</a:t>
            </a:r>
          </a:p>
        </c:rich>
      </c:tx>
      <c:overlay val="0"/>
      <c:spPr>
        <a:solidFill>
          <a:srgbClr val="FFFFFF"/>
        </a:solidFill>
        <a:ln>
          <a:noFill/>
        </a:ln>
        <a:effectLst/>
      </c:spPr>
      <c:txPr>
        <a:bodyPr rot="0" spcFirstLastPara="1" vertOverflow="ellipsis" vert="horz" wrap="square" anchor="ctr" anchorCtr="1"/>
        <a:lstStyle/>
        <a:p>
          <a:pPr>
            <a:defRPr sz="1320" b="1" i="0" u="none" strike="noStrike" kern="1200" spc="0" baseline="0">
              <a:solidFill>
                <a:srgbClr val="595959"/>
              </a:solidFill>
              <a:latin typeface="Calibri" panose="020F0502020204030204" pitchFamily="34" charset="0"/>
              <a:ea typeface="Calibri"/>
              <a:cs typeface="Calibri"/>
            </a:defRPr>
          </a:pPr>
          <a:endParaRPr lang="en-US"/>
        </a:p>
      </c:txPr>
    </c:title>
    <c:autoTitleDeleted val="0"/>
    <c:plotArea>
      <c:layout/>
      <c:doughnutChart>
        <c:varyColors val="1"/>
        <c:ser>
          <c:idx val="0"/>
          <c:order val="0"/>
          <c:dPt>
            <c:idx val="0"/>
            <c:bubble3D val="0"/>
            <c:spPr>
              <a:solidFill>
                <a:srgbClr val="0782BE"/>
              </a:solidFill>
              <a:ln w="12700">
                <a:solidFill>
                  <a:srgbClr val="0782BE"/>
                </a:solidFill>
                <a:prstDash val="solid"/>
              </a:ln>
              <a:effectLst/>
            </c:spPr>
            <c:extLst>
              <c:ext xmlns:c16="http://schemas.microsoft.com/office/drawing/2014/chart" uri="{C3380CC4-5D6E-409C-BE32-E72D297353CC}">
                <c16:uniqueId val="{00000001-118A-458B-A62F-EEBD7E4B21C0}"/>
              </c:ext>
            </c:extLst>
          </c:dPt>
          <c:dPt>
            <c:idx val="1"/>
            <c:bubble3D val="0"/>
            <c:spPr>
              <a:solidFill>
                <a:srgbClr val="3DC7FF"/>
              </a:solidFill>
              <a:ln w="12700">
                <a:solidFill>
                  <a:srgbClr val="3DC7FF"/>
                </a:solidFill>
                <a:prstDash val="solid"/>
              </a:ln>
              <a:effectLst/>
            </c:spPr>
            <c:extLst>
              <c:ext xmlns:c16="http://schemas.microsoft.com/office/drawing/2014/chart" uri="{C3380CC4-5D6E-409C-BE32-E72D297353CC}">
                <c16:uniqueId val="{00000003-118A-458B-A62F-EEBD7E4B21C0}"/>
              </c:ext>
            </c:extLst>
          </c:dPt>
          <c:dPt>
            <c:idx val="2"/>
            <c:bubble3D val="0"/>
            <c:spPr>
              <a:solidFill>
                <a:srgbClr val="04DAAB"/>
              </a:solidFill>
              <a:ln w="12700">
                <a:solidFill>
                  <a:srgbClr val="04DAAB"/>
                </a:solidFill>
                <a:prstDash val="solid"/>
              </a:ln>
              <a:effectLst/>
            </c:spPr>
            <c:extLst>
              <c:ext xmlns:c16="http://schemas.microsoft.com/office/drawing/2014/chart" uri="{C3380CC4-5D6E-409C-BE32-E72D297353CC}">
                <c16:uniqueId val="{00000005-118A-458B-A62F-EEBD7E4B21C0}"/>
              </c:ext>
            </c:extLst>
          </c:dPt>
          <c:dPt>
            <c:idx val="3"/>
            <c:bubble3D val="0"/>
            <c:spPr>
              <a:solidFill>
                <a:srgbClr val="FEC008"/>
              </a:solidFill>
              <a:ln w="12700">
                <a:solidFill>
                  <a:srgbClr val="FEC008"/>
                </a:solidFill>
                <a:prstDash val="solid"/>
              </a:ln>
              <a:effectLst/>
            </c:spPr>
            <c:extLst>
              <c:ext xmlns:c16="http://schemas.microsoft.com/office/drawing/2014/chart" uri="{C3380CC4-5D6E-409C-BE32-E72D297353CC}">
                <c16:uniqueId val="{00000007-118A-458B-A62F-EEBD7E4B21C0}"/>
              </c:ext>
            </c:extLst>
          </c:dPt>
          <c:dPt>
            <c:idx val="4"/>
            <c:bubble3D val="0"/>
            <c:spPr>
              <a:solidFill>
                <a:srgbClr val="FD8124"/>
              </a:solidFill>
              <a:ln w="12700">
                <a:solidFill>
                  <a:srgbClr val="FD8124"/>
                </a:solidFill>
                <a:prstDash val="solid"/>
              </a:ln>
              <a:effectLst/>
            </c:spPr>
            <c:extLst>
              <c:ext xmlns:c16="http://schemas.microsoft.com/office/drawing/2014/chart" uri="{C3380CC4-5D6E-409C-BE32-E72D297353CC}">
                <c16:uniqueId val="{00000009-118A-458B-A62F-EEBD7E4B21C0}"/>
              </c:ext>
            </c:extLst>
          </c:dPt>
          <c:cat>
            <c:strRef>
              <c:f>RevenueForecasting!$A$2:$A$6</c:f>
              <c:strCache>
                <c:ptCount val="5"/>
                <c:pt idx="0">
                  <c:v>Sale of Products</c:v>
                </c:pt>
                <c:pt idx="1">
                  <c:v>Sale of Services</c:v>
                </c:pt>
                <c:pt idx="2">
                  <c:v>Sale of Power</c:v>
                </c:pt>
                <c:pt idx="3">
                  <c:v>Revenue from Service Concession Arrangements</c:v>
                </c:pt>
                <c:pt idx="4">
                  <c:v>Other Operating Revenue</c:v>
                </c:pt>
              </c:strCache>
            </c:strRef>
          </c:cat>
          <c:val>
            <c:numRef>
              <c:f>RevenueForecasting!$B$2:$B$7</c:f>
              <c:numCache>
                <c:formatCode>0.00</c:formatCode>
                <c:ptCount val="5"/>
                <c:pt idx="0">
                  <c:v>17892.1702</c:v>
                </c:pt>
                <c:pt idx="1">
                  <c:v>428.42142313710212</c:v>
                </c:pt>
                <c:pt idx="2">
                  <c:v>3882.5356227646544</c:v>
                </c:pt>
                <c:pt idx="3">
                  <c:v>0</c:v>
                </c:pt>
                <c:pt idx="4" formatCode="General">
                  <c:v>2213.1998701331077</c:v>
                </c:pt>
              </c:numCache>
            </c:numRef>
          </c:val>
          <c:extLst>
            <c:ext xmlns:c16="http://schemas.microsoft.com/office/drawing/2014/chart" uri="{C3380CC4-5D6E-409C-BE32-E72D297353CC}">
              <c16:uniqueId val="{0000000A-118A-458B-A62F-EEBD7E4B21C0}"/>
            </c:ext>
          </c:extLst>
        </c:ser>
        <c:dLbls>
          <c:showLegendKey val="0"/>
          <c:showVal val="0"/>
          <c:showCatName val="0"/>
          <c:showSerName val="0"/>
          <c:showPercent val="0"/>
          <c:showBubbleSize val="0"/>
          <c:showLeaderLines val="1"/>
        </c:dLbls>
        <c:firstSliceAng val="0"/>
        <c:holeSize val="50"/>
      </c:doughnutChart>
      <c:spPr>
        <a:solidFill>
          <a:srgbClr val="FFFFFF"/>
        </a:solidFill>
        <a:ln w="25400">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rgbClr val="595959"/>
              </a:solidFill>
              <a:latin typeface="Calibri"/>
              <a:ea typeface="Calibri"/>
              <a:cs typeface="Calibri"/>
            </a:defRPr>
          </a:pPr>
          <a:endParaRPr lang="en-US"/>
        </a:p>
      </c:txPr>
    </c:legend>
    <c:plotVisOnly val="1"/>
    <c:dispBlanksAs val="gap"/>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baseline="0">
                <a:solidFill>
                  <a:srgbClr val="595959"/>
                </a:solidFill>
                <a:latin typeface="Calibri" panose="020F0502020204030204" pitchFamily="34" charset="0"/>
                <a:ea typeface="Calibri"/>
                <a:cs typeface="Calibri"/>
              </a:defRPr>
            </a:pPr>
            <a:r>
              <a:rPr lang="en-US" sz="1320" b="1" i="0" u="none">
                <a:solidFill>
                  <a:srgbClr val="595959"/>
                </a:solidFill>
                <a:latin typeface="Calibri" panose="020F0502020204030204" pitchFamily="34" charset="0"/>
              </a:rPr>
              <a:t>ADANI GREEN - Sales Revenue Drivers</a:t>
            </a:r>
          </a:p>
        </c:rich>
      </c:tx>
      <c:overlay val="0"/>
      <c:spPr>
        <a:solidFill>
          <a:srgbClr val="FFFFFF"/>
        </a:solidFill>
        <a:ln>
          <a:noFill/>
        </a:ln>
        <a:effectLst/>
      </c:spPr>
      <c:txPr>
        <a:bodyPr rot="0" spcFirstLastPara="1" vertOverflow="ellipsis" vert="horz" wrap="square" anchor="ctr" anchorCtr="1"/>
        <a:lstStyle/>
        <a:p>
          <a:pPr>
            <a:defRPr sz="1320" b="1" i="0" u="none" strike="noStrike" baseline="0">
              <a:solidFill>
                <a:srgbClr val="595959"/>
              </a:solidFill>
              <a:latin typeface="Calibri" panose="020F0502020204030204" pitchFamily="34" charset="0"/>
              <a:ea typeface="Calibri"/>
              <a:cs typeface="Calibri"/>
            </a:defRPr>
          </a:pPr>
          <a:endParaRPr lang="en-US"/>
        </a:p>
      </c:txPr>
    </c:title>
    <c:autoTitleDeleted val="0"/>
    <c:plotArea>
      <c:layout/>
      <c:doughnutChart>
        <c:varyColors val="1"/>
        <c:ser>
          <c:idx val="0"/>
          <c:order val="0"/>
          <c:dPt>
            <c:idx val="0"/>
            <c:bubble3D val="0"/>
            <c:spPr>
              <a:solidFill>
                <a:srgbClr val="0782BE"/>
              </a:solidFill>
              <a:ln>
                <a:solidFill>
                  <a:srgbClr val="0782BE"/>
                </a:solidFill>
                <a:prstDash val="solid"/>
              </a:ln>
              <a:effectLst/>
            </c:spPr>
            <c:extLst>
              <c:ext xmlns:c16="http://schemas.microsoft.com/office/drawing/2014/chart" uri="{C3380CC4-5D6E-409C-BE32-E72D297353CC}">
                <c16:uniqueId val="{00000001-78C5-450D-BEA5-ECBF6E612195}"/>
              </c:ext>
            </c:extLst>
          </c:dPt>
          <c:dPt>
            <c:idx val="1"/>
            <c:bubble3D val="0"/>
            <c:spPr>
              <a:solidFill>
                <a:srgbClr val="3DC7FF"/>
              </a:solidFill>
              <a:ln>
                <a:solidFill>
                  <a:srgbClr val="3DC7FF"/>
                </a:solidFill>
                <a:prstDash val="solid"/>
              </a:ln>
              <a:effectLst/>
            </c:spPr>
            <c:extLst>
              <c:ext xmlns:c16="http://schemas.microsoft.com/office/drawing/2014/chart" uri="{C3380CC4-5D6E-409C-BE32-E72D297353CC}">
                <c16:uniqueId val="{00000003-78C5-450D-BEA5-ECBF6E612195}"/>
              </c:ext>
            </c:extLst>
          </c:dPt>
          <c:dPt>
            <c:idx val="2"/>
            <c:bubble3D val="0"/>
            <c:spPr>
              <a:solidFill>
                <a:srgbClr val="04DAAB"/>
              </a:solidFill>
              <a:ln>
                <a:solidFill>
                  <a:srgbClr val="04DAAB"/>
                </a:solidFill>
                <a:prstDash val="solid"/>
              </a:ln>
              <a:effectLst/>
            </c:spPr>
            <c:extLst>
              <c:ext xmlns:c16="http://schemas.microsoft.com/office/drawing/2014/chart" uri="{C3380CC4-5D6E-409C-BE32-E72D297353CC}">
                <c16:uniqueId val="{00000005-78C5-450D-BEA5-ECBF6E612195}"/>
              </c:ext>
            </c:extLst>
          </c:dPt>
          <c:dPt>
            <c:idx val="3"/>
            <c:bubble3D val="0"/>
            <c:spPr>
              <a:solidFill>
                <a:srgbClr val="FEC008"/>
              </a:solidFill>
              <a:ln>
                <a:solidFill>
                  <a:srgbClr val="FEC008"/>
                </a:solidFill>
                <a:prstDash val="solid"/>
              </a:ln>
              <a:effectLst/>
            </c:spPr>
            <c:extLst>
              <c:ext xmlns:c16="http://schemas.microsoft.com/office/drawing/2014/chart" uri="{C3380CC4-5D6E-409C-BE32-E72D297353CC}">
                <c16:uniqueId val="{00000007-78C5-450D-BEA5-ECBF6E612195}"/>
              </c:ext>
            </c:extLst>
          </c:dPt>
          <c:cat>
            <c:strRef>
              <c:f>RevenueForecasting!$A$2:$A$5</c:f>
              <c:strCache>
                <c:ptCount val="4"/>
                <c:pt idx="0">
                  <c:v>Revenue from Power Supply</c:v>
                </c:pt>
                <c:pt idx="1">
                  <c:v>Revenue from EPC</c:v>
                </c:pt>
                <c:pt idx="2">
                  <c:v>Revenue from Traded Goods</c:v>
                </c:pt>
                <c:pt idx="3">
                  <c:v>Other Operating Income</c:v>
                </c:pt>
              </c:strCache>
            </c:strRef>
          </c:cat>
          <c:val>
            <c:numRef>
              <c:f>RevenueForecasting!$B$2:$B$5</c:f>
              <c:numCache>
                <c:formatCode>_(* #,##0.00_);_(* \(#,##0.00\);_(* "-"??_);_(@_)</c:formatCode>
                <c:ptCount val="4"/>
                <c:pt idx="0">
                  <c:v>1442.4934275588926</c:v>
                </c:pt>
                <c:pt idx="1">
                  <c:v>0</c:v>
                </c:pt>
                <c:pt idx="2">
                  <c:v>30773.892</c:v>
                </c:pt>
                <c:pt idx="3">
                  <c:v>121.76088097492344</c:v>
                </c:pt>
              </c:numCache>
            </c:numRef>
          </c:val>
          <c:extLst>
            <c:ext xmlns:c16="http://schemas.microsoft.com/office/drawing/2014/chart" uri="{C3380CC4-5D6E-409C-BE32-E72D297353CC}">
              <c16:uniqueId val="{00000008-78C5-450D-BEA5-ECBF6E612195}"/>
            </c:ext>
          </c:extLst>
        </c:ser>
        <c:dLbls>
          <c:showLegendKey val="0"/>
          <c:showVal val="0"/>
          <c:showCatName val="0"/>
          <c:showSerName val="0"/>
          <c:showPercent val="0"/>
          <c:showBubbleSize val="0"/>
          <c:showLeaderLines val="1"/>
        </c:dLbls>
        <c:firstSliceAng val="0"/>
        <c:holeSize val="50"/>
      </c:doughnutChart>
      <c:spPr>
        <a:solidFill>
          <a:srgbClr val="FFFFFF"/>
        </a:solidFill>
        <a:ln w="25400">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baseline="0">
              <a:solidFill>
                <a:srgbClr val="595959"/>
              </a:solidFill>
              <a:latin typeface="Calibri"/>
              <a:ea typeface="Calibri"/>
              <a:cs typeface="Calibri"/>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w="9525" cap="flat" cmpd="sng" algn="ctr">
      <a:solidFill>
        <a:schemeClr val="tx2">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cap="all" spc="50" baseline="0">
                <a:solidFill>
                  <a:srgbClr val="595959"/>
                </a:solidFill>
                <a:latin typeface="Calibri" panose="020F0502020204030204" pitchFamily="34" charset="0"/>
                <a:ea typeface="Calibri"/>
                <a:cs typeface="Calibri"/>
              </a:defRPr>
            </a:pPr>
            <a:r>
              <a:rPr lang="en-US" sz="1320" b="1" i="0" u="none">
                <a:solidFill>
                  <a:srgbClr val="595959"/>
                </a:solidFill>
                <a:latin typeface="Calibri" panose="020F0502020204030204" pitchFamily="34" charset="0"/>
              </a:rPr>
              <a:t>SWELECT - PROJECTED Sales Revenue</a:t>
            </a:r>
          </a:p>
        </c:rich>
      </c:tx>
      <c:overlay val="0"/>
      <c:spPr>
        <a:solidFill>
          <a:srgbClr val="FFFFFF"/>
        </a:solidFill>
        <a:ln>
          <a:noFill/>
        </a:ln>
        <a:effectLst/>
      </c:spPr>
      <c:txPr>
        <a:bodyPr rot="0" spcFirstLastPara="1" vertOverflow="ellipsis" vert="horz" wrap="square" anchor="ctr" anchorCtr="1"/>
        <a:lstStyle/>
        <a:p>
          <a:pPr>
            <a:defRPr sz="1320" b="1" i="0" u="none" strike="noStrike" kern="1200" cap="all" spc="50" baseline="0">
              <a:solidFill>
                <a:srgbClr val="595959"/>
              </a:solidFill>
              <a:latin typeface="Calibri" panose="020F0502020204030204" pitchFamily="34" charset="0"/>
              <a:ea typeface="Calibri"/>
              <a:cs typeface="Calibri"/>
            </a:defRPr>
          </a:pPr>
          <a:endParaRPr lang="en-US"/>
        </a:p>
      </c:txPr>
    </c:title>
    <c:autoTitleDeleted val="0"/>
    <c:plotArea>
      <c:layout/>
      <c:barChart>
        <c:barDir val="col"/>
        <c:grouping val="clustered"/>
        <c:varyColors val="0"/>
        <c:ser>
          <c:idx val="0"/>
          <c:order val="0"/>
          <c:tx>
            <c:strRef>
              <c:f>RevenueForecasting!$I$2</c:f>
              <c:strCache>
                <c:ptCount val="1"/>
                <c:pt idx="0">
                  <c:v>Total Sales Revenue</c:v>
                </c:pt>
              </c:strCache>
            </c:strRef>
          </c:tx>
          <c:spPr>
            <a:solidFill>
              <a:srgbClr val="0782BE"/>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rgbClr val="0782BE"/>
                      </a:solidFill>
                      <a:prstDash val="solid"/>
                    </a:ln>
                    <a:effectLst/>
                  </c:spPr>
                </c15:leaderLines>
              </c:ext>
            </c:extLst>
          </c:dLbls>
          <c:cat>
            <c:strRef>
              <c:f>RevenueForecasting!$J$1:$O$1</c:f>
              <c:strCache>
                <c:ptCount val="6"/>
                <c:pt idx="0">
                  <c:v>2014-2015</c:v>
                </c:pt>
                <c:pt idx="1">
                  <c:v>2015-2016</c:v>
                </c:pt>
                <c:pt idx="2">
                  <c:v>2016-2017</c:v>
                </c:pt>
                <c:pt idx="3">
                  <c:v>2017-2018</c:v>
                </c:pt>
                <c:pt idx="4">
                  <c:v>2018-2019</c:v>
                </c:pt>
                <c:pt idx="5">
                  <c:v>Projected FY2020</c:v>
                </c:pt>
              </c:strCache>
            </c:strRef>
          </c:cat>
          <c:val>
            <c:numRef>
              <c:f>RevenueForecasting!$J$2:$O$2</c:f>
              <c:numCache>
                <c:formatCode>#,##0.00</c:formatCode>
                <c:ptCount val="6"/>
                <c:pt idx="0">
                  <c:v>22756.035909999999</c:v>
                </c:pt>
                <c:pt idx="1">
                  <c:v>28194.949999999997</c:v>
                </c:pt>
                <c:pt idx="2">
                  <c:v>24686.17</c:v>
                </c:pt>
                <c:pt idx="3">
                  <c:v>29617.25</c:v>
                </c:pt>
                <c:pt idx="4">
                  <c:v>22766.880000000001</c:v>
                </c:pt>
                <c:pt idx="5">
                  <c:v>24416.327116034863</c:v>
                </c:pt>
              </c:numCache>
            </c:numRef>
          </c:val>
          <c:extLst>
            <c:ext xmlns:c16="http://schemas.microsoft.com/office/drawing/2014/chart" uri="{C3380CC4-5D6E-409C-BE32-E72D297353CC}">
              <c16:uniqueId val="{00000000-E2A7-4CEE-942F-4FFD2A0A499F}"/>
            </c:ext>
          </c:extLst>
        </c:ser>
        <c:dLbls>
          <c:dLblPos val="outEnd"/>
          <c:showLegendKey val="0"/>
          <c:showVal val="1"/>
          <c:showCatName val="0"/>
          <c:showSerName val="0"/>
          <c:showPercent val="0"/>
          <c:showBubbleSize val="0"/>
        </c:dLbls>
        <c:gapWidth val="355"/>
        <c:overlap val="-70"/>
        <c:axId val="1233115583"/>
        <c:axId val="999069071"/>
      </c:barChart>
      <c:catAx>
        <c:axId val="12331155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999069071"/>
        <c:crosses val="autoZero"/>
        <c:auto val="1"/>
        <c:lblAlgn val="ctr"/>
        <c:lblOffset val="100"/>
        <c:noMultiLvlLbl val="0"/>
      </c:catAx>
      <c:valAx>
        <c:axId val="999069071"/>
        <c:scaling>
          <c:orientation val="minMax"/>
        </c:scaling>
        <c:delete val="1"/>
        <c:axPos val="l"/>
        <c:numFmt formatCode="#,##0.00" sourceLinked="1"/>
        <c:majorTickMark val="none"/>
        <c:minorTickMark val="none"/>
        <c:tickLblPos val="nextTo"/>
        <c:crossAx val="1233115583"/>
        <c:crosses val="autoZero"/>
        <c:crossBetween val="between"/>
      </c:valAx>
      <c:spPr>
        <a:solidFill>
          <a:srgbClr val="FFFFFF"/>
        </a:solidFill>
        <a:ln w="25400">
          <a:noFill/>
        </a:ln>
        <a:effectLst/>
      </c:spPr>
    </c:plotArea>
    <c:plotVisOnly val="1"/>
    <c:dispBlanksAs val="gap"/>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cap="all" spc="50" baseline="0">
                <a:solidFill>
                  <a:srgbClr val="595959"/>
                </a:solidFill>
                <a:latin typeface="Calibri" panose="020F0502020204030204" pitchFamily="34" charset="0"/>
                <a:ea typeface="Calibri"/>
                <a:cs typeface="Calibri"/>
              </a:defRPr>
            </a:pPr>
            <a:r>
              <a:rPr lang="en-US" sz="1320" b="1" i="0" u="none">
                <a:solidFill>
                  <a:srgbClr val="595959"/>
                </a:solidFill>
                <a:latin typeface="Calibri" panose="020F0502020204030204" pitchFamily="34" charset="0"/>
              </a:rPr>
              <a:t>ADANI GREEN - PROJECTED Sales Revenue</a:t>
            </a:r>
          </a:p>
        </c:rich>
      </c:tx>
      <c:overlay val="0"/>
      <c:spPr>
        <a:solidFill>
          <a:srgbClr val="FFFFFF"/>
        </a:solidFill>
        <a:ln>
          <a:noFill/>
        </a:ln>
        <a:effectLst/>
      </c:spPr>
      <c:txPr>
        <a:bodyPr rot="0" spcFirstLastPara="1" vertOverflow="ellipsis" vert="horz" wrap="square" anchor="ctr" anchorCtr="1"/>
        <a:lstStyle/>
        <a:p>
          <a:pPr>
            <a:defRPr sz="1320" b="1" i="0" u="none" strike="noStrike" kern="1200" cap="all" spc="50" baseline="0">
              <a:solidFill>
                <a:srgbClr val="595959"/>
              </a:solidFill>
              <a:latin typeface="Calibri" panose="020F0502020204030204" pitchFamily="34" charset="0"/>
              <a:ea typeface="Calibri"/>
              <a:cs typeface="Calibri"/>
            </a:defRPr>
          </a:pPr>
          <a:endParaRPr lang="en-US"/>
        </a:p>
      </c:txPr>
    </c:title>
    <c:autoTitleDeleted val="0"/>
    <c:plotArea>
      <c:layout/>
      <c:barChart>
        <c:barDir val="col"/>
        <c:grouping val="clustered"/>
        <c:varyColors val="0"/>
        <c:ser>
          <c:idx val="0"/>
          <c:order val="0"/>
          <c:tx>
            <c:strRef>
              <c:f>RevenueForecasting!$I$2</c:f>
              <c:strCache>
                <c:ptCount val="1"/>
                <c:pt idx="0">
                  <c:v>Total Sales Revenue</c:v>
                </c:pt>
              </c:strCache>
            </c:strRef>
          </c:tx>
          <c:spPr>
            <a:solidFill>
              <a:srgbClr val="0782BE"/>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Calibri"/>
                    <a:ea typeface="Calibri"/>
                    <a:cs typeface="Calibri"/>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rgbClr val="0782BE"/>
                      </a:solidFill>
                      <a:prstDash val="solid"/>
                    </a:ln>
                    <a:effectLst/>
                  </c:spPr>
                </c15:leaderLines>
              </c:ext>
            </c:extLst>
          </c:dLbls>
          <c:cat>
            <c:strRef>
              <c:f>RevenueForecasting!$J$1:$N$1</c:f>
              <c:strCache>
                <c:ptCount val="5"/>
                <c:pt idx="0">
                  <c:v>2015-2016</c:v>
                </c:pt>
                <c:pt idx="1">
                  <c:v>2016-2017</c:v>
                </c:pt>
                <c:pt idx="2">
                  <c:v>2017-2018</c:v>
                </c:pt>
                <c:pt idx="3">
                  <c:v>2018-2019</c:v>
                </c:pt>
                <c:pt idx="4">
                  <c:v>Forecasted FY2020</c:v>
                </c:pt>
              </c:strCache>
            </c:strRef>
          </c:cat>
          <c:val>
            <c:numRef>
              <c:f>RevenueForecasting!$J$2:$N$2</c:f>
              <c:numCache>
                <c:formatCode>_(* #,##0.00_);_(* \(#,##0.00\);_(* "-"??_);_(@_)</c:formatCode>
                <c:ptCount val="5"/>
                <c:pt idx="0">
                  <c:v>0.05</c:v>
                </c:pt>
                <c:pt idx="1">
                  <c:v>990.99</c:v>
                </c:pt>
                <c:pt idx="2">
                  <c:v>9843.7100000000009</c:v>
                </c:pt>
                <c:pt idx="3">
                  <c:v>31812.670000000002</c:v>
                </c:pt>
                <c:pt idx="4">
                  <c:v>32338.146308533815</c:v>
                </c:pt>
              </c:numCache>
            </c:numRef>
          </c:val>
          <c:extLst>
            <c:ext xmlns:c16="http://schemas.microsoft.com/office/drawing/2014/chart" uri="{C3380CC4-5D6E-409C-BE32-E72D297353CC}">
              <c16:uniqueId val="{00000000-445B-4D21-9BDF-B625B145E047}"/>
            </c:ext>
          </c:extLst>
        </c:ser>
        <c:dLbls>
          <c:dLblPos val="inEnd"/>
          <c:showLegendKey val="0"/>
          <c:showVal val="1"/>
          <c:showCatName val="0"/>
          <c:showSerName val="0"/>
          <c:showPercent val="0"/>
          <c:showBubbleSize val="0"/>
        </c:dLbls>
        <c:gapWidth val="355"/>
        <c:overlap val="-70"/>
        <c:axId val="1233115583"/>
        <c:axId val="999069071"/>
      </c:barChart>
      <c:catAx>
        <c:axId val="12331155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999069071"/>
        <c:crosses val="autoZero"/>
        <c:auto val="1"/>
        <c:lblAlgn val="ctr"/>
        <c:lblOffset val="100"/>
        <c:noMultiLvlLbl val="0"/>
      </c:catAx>
      <c:valAx>
        <c:axId val="999069071"/>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1233115583"/>
        <c:crosses val="autoZero"/>
        <c:crossBetween val="between"/>
      </c:valAx>
      <c:spPr>
        <a:solidFill>
          <a:srgbClr val="FFFFFF"/>
        </a:solidFill>
        <a:ln w="25400">
          <a:noFill/>
        </a:ln>
        <a:effectLst/>
      </c:spPr>
    </c:plotArea>
    <c:plotVisOnly val="1"/>
    <c:dispBlanksAs val="gap"/>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'EV-EBITDA'!$F$3</c:f>
              <c:strCache>
                <c:ptCount val="1"/>
                <c:pt idx="0">
                  <c:v>Swelects </c:v>
                </c:pt>
              </c:strCache>
            </c:strRef>
          </c:tx>
          <c:spPr>
            <a:solidFill>
              <a:srgbClr val="0782B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'EV-EBITDA'!$G$2</c:f>
              <c:strCache>
                <c:ptCount val="1"/>
                <c:pt idx="0">
                  <c:v>Avg. EV/EBITDA</c:v>
                </c:pt>
              </c:strCache>
            </c:strRef>
          </c:cat>
          <c:val>
            <c:numRef>
              <c:f>'EV-EBITDA'!$G$3</c:f>
              <c:numCache>
                <c:formatCode>0.00</c:formatCode>
                <c:ptCount val="1"/>
                <c:pt idx="0">
                  <c:v>8.439268684034765</c:v>
                </c:pt>
              </c:numCache>
            </c:numRef>
          </c:val>
          <c:extLst>
            <c:ext xmlns:c16="http://schemas.microsoft.com/office/drawing/2014/chart" uri="{C3380CC4-5D6E-409C-BE32-E72D297353CC}">
              <c16:uniqueId val="{00000000-F935-40A9-A938-A9D2434BBD77}"/>
            </c:ext>
          </c:extLst>
        </c:ser>
        <c:ser>
          <c:idx val="1"/>
          <c:order val="1"/>
          <c:tx>
            <c:strRef>
              <c:f>'EV-EBITDA'!$F$4</c:f>
              <c:strCache>
                <c:ptCount val="1"/>
                <c:pt idx="0">
                  <c:v>Websol</c:v>
                </c:pt>
              </c:strCache>
            </c:strRef>
          </c:tx>
          <c:spPr>
            <a:solidFill>
              <a:srgbClr val="3DC7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'EV-EBITDA'!$G$2</c:f>
              <c:strCache>
                <c:ptCount val="1"/>
                <c:pt idx="0">
                  <c:v>Avg. EV/EBITDA</c:v>
                </c:pt>
              </c:strCache>
            </c:strRef>
          </c:cat>
          <c:val>
            <c:numRef>
              <c:f>'EV-EBITDA'!$G$4</c:f>
              <c:numCache>
                <c:formatCode>0.00</c:formatCode>
                <c:ptCount val="1"/>
                <c:pt idx="0">
                  <c:v>4.6782466596227419</c:v>
                </c:pt>
              </c:numCache>
            </c:numRef>
          </c:val>
          <c:extLst>
            <c:ext xmlns:c16="http://schemas.microsoft.com/office/drawing/2014/chart" uri="{C3380CC4-5D6E-409C-BE32-E72D297353CC}">
              <c16:uniqueId val="{00000001-F935-40A9-A938-A9D2434BBD77}"/>
            </c:ext>
          </c:extLst>
        </c:ser>
        <c:ser>
          <c:idx val="2"/>
          <c:order val="2"/>
          <c:tx>
            <c:strRef>
              <c:f>'EV-EBITDA'!$F$5</c:f>
              <c:strCache>
                <c:ptCount val="1"/>
                <c:pt idx="0">
                  <c:v>Indosolar</c:v>
                </c:pt>
              </c:strCache>
            </c:strRef>
          </c:tx>
          <c:spPr>
            <a:solidFill>
              <a:srgbClr val="04DAA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'EV-EBITDA'!$G$2</c:f>
              <c:strCache>
                <c:ptCount val="1"/>
                <c:pt idx="0">
                  <c:v>Avg. EV/EBITDA</c:v>
                </c:pt>
              </c:strCache>
            </c:strRef>
          </c:cat>
          <c:val>
            <c:numRef>
              <c:f>'EV-EBITDA'!$G$5</c:f>
              <c:numCache>
                <c:formatCode>0.00</c:formatCode>
                <c:ptCount val="1"/>
                <c:pt idx="0">
                  <c:v>4.8200629241116575</c:v>
                </c:pt>
              </c:numCache>
            </c:numRef>
          </c:val>
          <c:extLst>
            <c:ext xmlns:c16="http://schemas.microsoft.com/office/drawing/2014/chart" uri="{C3380CC4-5D6E-409C-BE32-E72D297353CC}">
              <c16:uniqueId val="{00000002-F935-40A9-A938-A9D2434BBD77}"/>
            </c:ext>
          </c:extLst>
        </c:ser>
        <c:ser>
          <c:idx val="3"/>
          <c:order val="3"/>
          <c:tx>
            <c:strRef>
              <c:f>'EV-EBITDA'!$F$6</c:f>
              <c:strCache>
                <c:ptCount val="1"/>
                <c:pt idx="0">
                  <c:v>UJAAS</c:v>
                </c:pt>
              </c:strCache>
            </c:strRef>
          </c:tx>
          <c:spPr>
            <a:solidFill>
              <a:srgbClr val="FEC00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'EV-EBITDA'!$G$2</c:f>
              <c:strCache>
                <c:ptCount val="1"/>
                <c:pt idx="0">
                  <c:v>Avg. EV/EBITDA</c:v>
                </c:pt>
              </c:strCache>
            </c:strRef>
          </c:cat>
          <c:val>
            <c:numRef>
              <c:f>'EV-EBITDA'!$G$6</c:f>
              <c:numCache>
                <c:formatCode>0.00</c:formatCode>
                <c:ptCount val="1"/>
                <c:pt idx="0">
                  <c:v>7.3341724832144752</c:v>
                </c:pt>
              </c:numCache>
            </c:numRef>
          </c:val>
          <c:extLst>
            <c:ext xmlns:c16="http://schemas.microsoft.com/office/drawing/2014/chart" uri="{C3380CC4-5D6E-409C-BE32-E72D297353CC}">
              <c16:uniqueId val="{00000003-F935-40A9-A938-A9D2434BBD77}"/>
            </c:ext>
          </c:extLst>
        </c:ser>
        <c:ser>
          <c:idx val="4"/>
          <c:order val="4"/>
          <c:tx>
            <c:strRef>
              <c:f>'EV-EBITDA'!$F$7</c:f>
              <c:strCache>
                <c:ptCount val="1"/>
                <c:pt idx="0">
                  <c:v>Bright Solar</c:v>
                </c:pt>
              </c:strCache>
            </c:strRef>
          </c:tx>
          <c:spPr>
            <a:solidFill>
              <a:srgbClr val="FD812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'EV-EBITDA'!$G$2</c:f>
              <c:strCache>
                <c:ptCount val="1"/>
                <c:pt idx="0">
                  <c:v>Avg. EV/EBITDA</c:v>
                </c:pt>
              </c:strCache>
            </c:strRef>
          </c:cat>
          <c:val>
            <c:numRef>
              <c:f>'EV-EBITDA'!$G$7</c:f>
              <c:numCache>
                <c:formatCode>0.00</c:formatCode>
                <c:ptCount val="1"/>
                <c:pt idx="0">
                  <c:v>7.0923758209462502</c:v>
                </c:pt>
              </c:numCache>
            </c:numRef>
          </c:val>
          <c:extLst>
            <c:ext xmlns:c16="http://schemas.microsoft.com/office/drawing/2014/chart" uri="{C3380CC4-5D6E-409C-BE32-E72D297353CC}">
              <c16:uniqueId val="{00000004-F935-40A9-A938-A9D2434BBD77}"/>
            </c:ext>
          </c:extLst>
        </c:ser>
        <c:ser>
          <c:idx val="5"/>
          <c:order val="5"/>
          <c:tx>
            <c:strRef>
              <c:f>'EV-EBITDA'!$F$8</c:f>
              <c:strCache>
                <c:ptCount val="1"/>
                <c:pt idx="0">
                  <c:v>Surana Solar</c:v>
                </c:pt>
              </c:strCache>
            </c:strRef>
          </c:tx>
          <c:spPr>
            <a:solidFill>
              <a:srgbClr val="EB5D1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'EV-EBITDA'!$G$2</c:f>
              <c:strCache>
                <c:ptCount val="1"/>
                <c:pt idx="0">
                  <c:v>Avg. EV/EBITDA</c:v>
                </c:pt>
              </c:strCache>
            </c:strRef>
          </c:cat>
          <c:val>
            <c:numRef>
              <c:f>'EV-EBITDA'!$G$8</c:f>
              <c:numCache>
                <c:formatCode>0.00</c:formatCode>
                <c:ptCount val="1"/>
                <c:pt idx="0">
                  <c:v>10.507164922484368</c:v>
                </c:pt>
              </c:numCache>
            </c:numRef>
          </c:val>
          <c:extLst>
            <c:ext xmlns:c16="http://schemas.microsoft.com/office/drawing/2014/chart" uri="{C3380CC4-5D6E-409C-BE32-E72D297353CC}">
              <c16:uniqueId val="{00000005-F935-40A9-A938-A9D2434BBD77}"/>
            </c:ext>
          </c:extLst>
        </c:ser>
        <c:ser>
          <c:idx val="6"/>
          <c:order val="6"/>
          <c:tx>
            <c:strRef>
              <c:f>'EV-EBITDA'!$F$9</c:f>
              <c:strCache>
                <c:ptCount val="1"/>
                <c:pt idx="0">
                  <c:v>WAA Solar</c:v>
                </c:pt>
              </c:strCache>
            </c:strRef>
          </c:tx>
          <c:spPr>
            <a:solidFill>
              <a:srgbClr val="59595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'EV-EBITDA'!$G$2</c:f>
              <c:strCache>
                <c:ptCount val="1"/>
                <c:pt idx="0">
                  <c:v>Avg. EV/EBITDA</c:v>
                </c:pt>
              </c:strCache>
            </c:strRef>
          </c:cat>
          <c:val>
            <c:numRef>
              <c:f>'EV-EBITDA'!$G$9</c:f>
              <c:numCache>
                <c:formatCode>0.00</c:formatCode>
                <c:ptCount val="1"/>
                <c:pt idx="0">
                  <c:v>0.71806362393948819</c:v>
                </c:pt>
              </c:numCache>
            </c:numRef>
          </c:val>
          <c:extLst>
            <c:ext xmlns:c16="http://schemas.microsoft.com/office/drawing/2014/chart" uri="{C3380CC4-5D6E-409C-BE32-E72D297353CC}">
              <c16:uniqueId val="{00000006-F935-40A9-A938-A9D2434BBD77}"/>
            </c:ext>
          </c:extLst>
        </c:ser>
        <c:ser>
          <c:idx val="7"/>
          <c:order val="7"/>
          <c:tx>
            <c:strRef>
              <c:f>'EV-EBITDA'!$F$10</c:f>
              <c:strCache>
                <c:ptCount val="1"/>
                <c:pt idx="0">
                  <c:v>Genus Power</c:v>
                </c:pt>
              </c:strCache>
            </c:strRef>
          </c:tx>
          <c:spPr>
            <a:solidFill>
              <a:srgbClr val="0782B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'EV-EBITDA'!$G$2</c:f>
              <c:strCache>
                <c:ptCount val="1"/>
                <c:pt idx="0">
                  <c:v>Avg. EV/EBITDA</c:v>
                </c:pt>
              </c:strCache>
            </c:strRef>
          </c:cat>
          <c:val>
            <c:numRef>
              <c:f>'EV-EBITDA'!$G$10</c:f>
              <c:numCache>
                <c:formatCode>0.00</c:formatCode>
                <c:ptCount val="1"/>
                <c:pt idx="0">
                  <c:v>4.526960419575623</c:v>
                </c:pt>
              </c:numCache>
            </c:numRef>
          </c:val>
          <c:extLst>
            <c:ext xmlns:c16="http://schemas.microsoft.com/office/drawing/2014/chart" uri="{C3380CC4-5D6E-409C-BE32-E72D297353CC}">
              <c16:uniqueId val="{00000007-F935-40A9-A938-A9D2434BBD77}"/>
            </c:ext>
          </c:extLst>
        </c:ser>
        <c:ser>
          <c:idx val="8"/>
          <c:order val="8"/>
          <c:tx>
            <c:strRef>
              <c:f>'EV-EBITDA'!$F$11</c:f>
              <c:strCache>
                <c:ptCount val="1"/>
                <c:pt idx="0">
                  <c:v>Industry Aggregate</c:v>
                </c:pt>
              </c:strCache>
            </c:strRef>
          </c:tx>
          <c:spPr>
            <a:solidFill>
              <a:srgbClr val="3DC7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alibri"/>
                    <a:ea typeface="Calibri"/>
                    <a:cs typeface="Calibri"/>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'EV-EBITDA'!$G$2</c:f>
              <c:strCache>
                <c:ptCount val="1"/>
                <c:pt idx="0">
                  <c:v>Avg. EV/EBITDA</c:v>
                </c:pt>
              </c:strCache>
            </c:strRef>
          </c:cat>
          <c:val>
            <c:numRef>
              <c:f>'EV-EBITDA'!$G$11</c:f>
              <c:numCache>
                <c:formatCode>0.00</c:formatCode>
                <c:ptCount val="1"/>
                <c:pt idx="0">
                  <c:v>6.5418693721907459</c:v>
                </c:pt>
              </c:numCache>
            </c:numRef>
          </c:val>
          <c:extLst>
            <c:ext xmlns:c16="http://schemas.microsoft.com/office/drawing/2014/chart" uri="{C3380CC4-5D6E-409C-BE32-E72D297353CC}">
              <c16:uniqueId val="{00000008-F935-40A9-A938-A9D2434BBD77}"/>
            </c:ext>
          </c:extLst>
        </c:ser>
        <c:dLbls>
          <c:dLblPos val="outEnd"/>
          <c:showLegendKey val="0"/>
          <c:showVal val="1"/>
          <c:showCatName val="0"/>
          <c:showSerName val="0"/>
          <c:showPercent val="0"/>
          <c:showBubbleSize val="0"/>
        </c:dLbls>
        <c:gapWidth val="219"/>
        <c:overlap val="-27"/>
        <c:axId val="1101666351"/>
        <c:axId val="1098225855"/>
      </c:barChart>
      <c:catAx>
        <c:axId val="1101666351"/>
        <c:scaling>
          <c:orientation val="minMax"/>
        </c:scaling>
        <c:delete val="1"/>
        <c:axPos val="b"/>
        <c:numFmt formatCode="General" sourceLinked="1"/>
        <c:majorTickMark val="none"/>
        <c:minorTickMark val="none"/>
        <c:tickLblPos val="nextTo"/>
        <c:crossAx val="1098225855"/>
        <c:crosses val="autoZero"/>
        <c:auto val="1"/>
        <c:lblAlgn val="ctr"/>
        <c:lblOffset val="100"/>
        <c:noMultiLvlLbl val="0"/>
      </c:catAx>
      <c:valAx>
        <c:axId val="1098225855"/>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1101666351"/>
        <c:crosses val="autoZero"/>
        <c:crossBetween val="between"/>
      </c:valAx>
      <c:spPr>
        <a:solidFill>
          <a:srgbClr val="FFFFFF"/>
        </a:solidFill>
        <a:ln w="25400">
          <a:noFill/>
        </a:ln>
        <a:effectLst/>
      </c:spPr>
    </c:plotArea>
    <c:legend>
      <c:legendPos val="r"/>
      <c:layout>
        <c:manualLayout>
          <c:xMode val="edge"/>
          <c:yMode val="edge"/>
          <c:x val="0.76622253034566057"/>
          <c:y val="4.9785404182967688E-2"/>
          <c:w val="0.22092399921732148"/>
          <c:h val="0.90271381171693144"/>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595959"/>
              </a:solidFill>
              <a:latin typeface="Calibri"/>
              <a:ea typeface="Calibri"/>
              <a:cs typeface="Calibri"/>
            </a:defRPr>
          </a:pPr>
          <a:endParaRPr lang="en-US"/>
        </a:p>
      </c:txPr>
    </c:legend>
    <c:plotVisOnly val="1"/>
    <c:dispBlanksAs val="gap"/>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spc="0" baseline="0">
                <a:solidFill>
                  <a:srgbClr val="595959"/>
                </a:solidFill>
                <a:latin typeface="Calibri" panose="020F0502020204030204" pitchFamily="34" charset="0"/>
                <a:ea typeface="Calibri"/>
                <a:cs typeface="Calibri"/>
              </a:defRPr>
            </a:pPr>
            <a:r>
              <a:rPr lang="en-US" sz="1320" b="1" i="0" u="none">
                <a:solidFill>
                  <a:srgbClr val="595959"/>
                </a:solidFill>
                <a:latin typeface="Calibri" panose="020F0502020204030204" pitchFamily="34" charset="0"/>
              </a:rPr>
              <a:t>Industry's Sustainable Growth Rate</a:t>
            </a:r>
          </a:p>
        </c:rich>
      </c:tx>
      <c:overlay val="0"/>
      <c:spPr>
        <a:solidFill>
          <a:srgbClr val="FFFFFF"/>
        </a:solidFill>
        <a:ln>
          <a:noFill/>
        </a:ln>
        <a:effectLst/>
      </c:spPr>
      <c:txPr>
        <a:bodyPr rot="0" spcFirstLastPara="1" vertOverflow="ellipsis" vert="horz" wrap="square" anchor="ctr" anchorCtr="1"/>
        <a:lstStyle/>
        <a:p>
          <a:pPr>
            <a:defRPr sz="1320" b="1" i="0" u="none" strike="noStrike" kern="1200" spc="0" baseline="0">
              <a:solidFill>
                <a:srgbClr val="595959"/>
              </a:solidFill>
              <a:latin typeface="Calibri" panose="020F0502020204030204" pitchFamily="34" charset="0"/>
              <a:ea typeface="Calibri"/>
              <a:cs typeface="Calibri"/>
            </a:defRPr>
          </a:pPr>
          <a:endParaRPr lang="en-US"/>
        </a:p>
      </c:txPr>
    </c:title>
    <c:autoTitleDeleted val="0"/>
    <c:plotArea>
      <c:layout/>
      <c:lineChart>
        <c:grouping val="standard"/>
        <c:varyColors val="0"/>
        <c:ser>
          <c:idx val="0"/>
          <c:order val="0"/>
          <c:tx>
            <c:strRef>
              <c:f>WC!$E$46</c:f>
              <c:strCache>
                <c:ptCount val="1"/>
                <c:pt idx="0">
                  <c:v>Dividend Payout</c:v>
                </c:pt>
              </c:strCache>
            </c:strRef>
          </c:tx>
          <c:spPr>
            <a:ln w="28575" cap="rnd">
              <a:solidFill>
                <a:srgbClr val="0782BE"/>
              </a:solidFill>
              <a:prstDash val="solid"/>
              <a:round/>
            </a:ln>
            <a:effectLst/>
          </c:spPr>
          <c:marker>
            <c:symbol val="none"/>
          </c:marker>
          <c:val>
            <c:numRef>
              <c:f>WC!$E$47:$E$51</c:f>
              <c:numCache>
                <c:formatCode>0.00</c:formatCode>
                <c:ptCount val="5"/>
                <c:pt idx="0">
                  <c:v>0.31103310322378713</c:v>
                </c:pt>
                <c:pt idx="1">
                  <c:v>-0.78492812134665157</c:v>
                </c:pt>
                <c:pt idx="2">
                  <c:v>5.471986640976987E-2</c:v>
                </c:pt>
                <c:pt idx="3">
                  <c:v>3.1131810667566082E-2</c:v>
                </c:pt>
                <c:pt idx="4">
                  <c:v>3.5666814827383202E-2</c:v>
                </c:pt>
              </c:numCache>
            </c:numRef>
          </c:val>
          <c:smooth val="0"/>
          <c:extLst>
            <c:ext xmlns:c16="http://schemas.microsoft.com/office/drawing/2014/chart" uri="{C3380CC4-5D6E-409C-BE32-E72D297353CC}">
              <c16:uniqueId val="{00000000-3D58-4F49-9FC3-8A3CB60568DF}"/>
            </c:ext>
          </c:extLst>
        </c:ser>
        <c:ser>
          <c:idx val="1"/>
          <c:order val="1"/>
          <c:tx>
            <c:strRef>
              <c:f>WC!$F$46</c:f>
              <c:strCache>
                <c:ptCount val="1"/>
                <c:pt idx="0">
                  <c:v>Ploughback Ratio</c:v>
                </c:pt>
              </c:strCache>
            </c:strRef>
          </c:tx>
          <c:spPr>
            <a:ln w="28575" cap="rnd">
              <a:solidFill>
                <a:srgbClr val="3DC7FF"/>
              </a:solidFill>
              <a:prstDash val="solid"/>
              <a:round/>
            </a:ln>
            <a:effectLst/>
          </c:spPr>
          <c:marker>
            <c:symbol val="none"/>
          </c:marker>
          <c:val>
            <c:numRef>
              <c:f>WC!$F$47:$F$51</c:f>
              <c:numCache>
                <c:formatCode>0.00</c:formatCode>
                <c:ptCount val="5"/>
                <c:pt idx="0">
                  <c:v>0.68896689677621281</c:v>
                </c:pt>
                <c:pt idx="1">
                  <c:v>1.7849281213466515</c:v>
                </c:pt>
                <c:pt idx="2">
                  <c:v>0.94528013359023011</c:v>
                </c:pt>
                <c:pt idx="3">
                  <c:v>0.9688681893324339</c:v>
                </c:pt>
                <c:pt idx="4">
                  <c:v>0.96433318517261679</c:v>
                </c:pt>
              </c:numCache>
            </c:numRef>
          </c:val>
          <c:smooth val="0"/>
          <c:extLst>
            <c:ext xmlns:c16="http://schemas.microsoft.com/office/drawing/2014/chart" uri="{C3380CC4-5D6E-409C-BE32-E72D297353CC}">
              <c16:uniqueId val="{00000001-3D58-4F49-9FC3-8A3CB60568DF}"/>
            </c:ext>
          </c:extLst>
        </c:ser>
        <c:ser>
          <c:idx val="2"/>
          <c:order val="2"/>
          <c:tx>
            <c:strRef>
              <c:f>WC!$G$46</c:f>
              <c:strCache>
                <c:ptCount val="1"/>
                <c:pt idx="0">
                  <c:v>Sustainable Growth Rate</c:v>
                </c:pt>
              </c:strCache>
            </c:strRef>
          </c:tx>
          <c:spPr>
            <a:ln w="28575" cap="rnd">
              <a:solidFill>
                <a:srgbClr val="04DAAB"/>
              </a:solidFill>
              <a:prstDash val="solid"/>
              <a:round/>
            </a:ln>
            <a:effectLst/>
          </c:spPr>
          <c:marker>
            <c:symbol val="none"/>
          </c:marker>
          <c:val>
            <c:numRef>
              <c:f>WC!$G$47:$G$51</c:f>
              <c:numCache>
                <c:formatCode>0.00</c:formatCode>
                <c:ptCount val="5"/>
                <c:pt idx="0">
                  <c:v>7.1222582160591283E-2</c:v>
                </c:pt>
                <c:pt idx="1">
                  <c:v>0.70346716959513333</c:v>
                </c:pt>
                <c:pt idx="2">
                  <c:v>0.21415537989042766</c:v>
                </c:pt>
                <c:pt idx="3">
                  <c:v>-0.41410450858868952</c:v>
                </c:pt>
                <c:pt idx="4">
                  <c:v>0.15418864650016462</c:v>
                </c:pt>
              </c:numCache>
            </c:numRef>
          </c:val>
          <c:smooth val="0"/>
          <c:extLst>
            <c:ext xmlns:c16="http://schemas.microsoft.com/office/drawing/2014/chart" uri="{C3380CC4-5D6E-409C-BE32-E72D297353CC}">
              <c16:uniqueId val="{00000002-3D58-4F49-9FC3-8A3CB60568DF}"/>
            </c:ext>
          </c:extLst>
        </c:ser>
        <c:dLbls>
          <c:showLegendKey val="0"/>
          <c:showVal val="0"/>
          <c:showCatName val="0"/>
          <c:showSerName val="0"/>
          <c:showPercent val="0"/>
          <c:showBubbleSize val="0"/>
        </c:dLbls>
        <c:smooth val="0"/>
        <c:axId val="763535360"/>
        <c:axId val="1930165728"/>
      </c:lineChart>
      <c:catAx>
        <c:axId val="763535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1930165728"/>
        <c:crosses val="autoZero"/>
        <c:auto val="1"/>
        <c:lblAlgn val="ctr"/>
        <c:lblOffset val="100"/>
        <c:noMultiLvlLbl val="0"/>
      </c:catAx>
      <c:valAx>
        <c:axId val="193016572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a:ea typeface="Calibri"/>
                <a:cs typeface="Calibri"/>
              </a:defRPr>
            </a:pPr>
            <a:endParaRPr lang="en-US"/>
          </a:p>
        </c:txPr>
        <c:crossAx val="763535360"/>
        <c:crosses val="autoZero"/>
        <c:crossBetween val="between"/>
      </c:valAx>
      <c:spPr>
        <a:solidFill>
          <a:srgbClr val="FFFFFF"/>
        </a:solidFill>
        <a:ln w="25400">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rgbClr val="595959"/>
              </a:solidFill>
              <a:latin typeface="Calibri"/>
              <a:ea typeface="Calibri"/>
              <a:cs typeface="Calibri"/>
            </a:defRPr>
          </a:pPr>
          <a:endParaRPr lang="en-US"/>
        </a:p>
      </c:txPr>
    </c:legend>
    <c:plotVisOnly val="1"/>
    <c:dispBlanksAs val="gap"/>
    <c:showDLblsOverMax val="0"/>
  </c:chart>
  <c:spPr>
    <a:solidFill>
      <a:srgbClr val="FFFFFF"/>
    </a:solidFill>
    <a:ln w="9525" cap="flat" cmpd="sng" algn="ctr">
      <a:solidFill>
        <a:schemeClr val="tx1">
          <a:lumMod val="15000"/>
          <a:lumOff val="85000"/>
        </a:schemeClr>
      </a:solidFill>
      <a:round/>
    </a:ln>
    <a:effectLst/>
  </c:spPr>
  <c:txPr>
    <a:bodyPr/>
    <a:lstStyle/>
    <a:p>
      <a:pPr>
        <a:defRPr sz="1100">
          <a:latin typeface="Calibri"/>
          <a:ea typeface="Calibri"/>
          <a:cs typeface="Calibri"/>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v>
                </c:pt>
              </c:strCache>
            </c:strRef>
          </c:tx>
          <c:dPt>
            <c:idx val="0"/>
            <c:bubble3D val="0"/>
            <c:explosion val="9"/>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1-BD0F-4A39-BC67-A36ECDF6C838}"/>
              </c:ext>
            </c:extLst>
          </c:dPt>
          <c:dPt>
            <c:idx val="1"/>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3-BD0F-4A39-BC67-A36ECDF6C838}"/>
              </c:ext>
            </c:extLst>
          </c:dPt>
          <c:cat>
            <c:strRef>
              <c:f>Sheet1!$A$2:$A$3</c:f>
              <c:strCache>
                <c:ptCount val="2"/>
                <c:pt idx="0">
                  <c:v>FY17</c:v>
                </c:pt>
                <c:pt idx="1">
                  <c:v>FY30</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BD0F-4A39-BC67-A36ECDF6C838}"/>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57150" cap="rnd">
              <a:solidFill>
                <a:schemeClr val="accent1"/>
              </a:solidFill>
              <a:round/>
            </a:ln>
            <a:effectLst/>
          </c:spPr>
          <c:marker>
            <c:symbol val="none"/>
          </c:marker>
          <c:dPt>
            <c:idx val="4"/>
            <c:marker>
              <c:symbol val="none"/>
            </c:marker>
            <c:bubble3D val="0"/>
            <c:spPr>
              <a:ln w="57150" cap="rnd">
                <a:solidFill>
                  <a:schemeClr val="accent1"/>
                </a:solidFill>
                <a:prstDash val="sysDot"/>
                <a:round/>
              </a:ln>
              <a:effectLst/>
            </c:spPr>
            <c:extLst>
              <c:ext xmlns:c16="http://schemas.microsoft.com/office/drawing/2014/chart" uri="{C3380CC4-5D6E-409C-BE32-E72D297353CC}">
                <c16:uniqueId val="{00000001-6F80-4C6F-90E8-4D8E9D03A34C}"/>
              </c:ext>
            </c:extLst>
          </c:dPt>
          <c:dPt>
            <c:idx val="5"/>
            <c:marker>
              <c:symbol val="none"/>
            </c:marker>
            <c:bubble3D val="0"/>
            <c:spPr>
              <a:ln w="57150" cap="rnd">
                <a:solidFill>
                  <a:schemeClr val="accent1"/>
                </a:solidFill>
                <a:prstDash val="sysDot"/>
                <a:round/>
              </a:ln>
              <a:effectLst/>
            </c:spPr>
            <c:extLst>
              <c:ext xmlns:c16="http://schemas.microsoft.com/office/drawing/2014/chart" uri="{C3380CC4-5D6E-409C-BE32-E72D297353CC}">
                <c16:uniqueId val="{00000002-6F80-4C6F-90E8-4D8E9D03A34C}"/>
              </c:ext>
            </c:extLst>
          </c:dPt>
          <c:dPt>
            <c:idx val="6"/>
            <c:marker>
              <c:symbol val="none"/>
            </c:marker>
            <c:bubble3D val="0"/>
            <c:spPr>
              <a:ln w="57150" cap="rnd">
                <a:solidFill>
                  <a:schemeClr val="accent1"/>
                </a:solidFill>
                <a:prstDash val="sysDot"/>
                <a:round/>
              </a:ln>
              <a:effectLst/>
            </c:spPr>
            <c:extLst>
              <c:ext xmlns:c16="http://schemas.microsoft.com/office/drawing/2014/chart" uri="{C3380CC4-5D6E-409C-BE32-E72D297353CC}">
                <c16:uniqueId val="{00000003-6F80-4C6F-90E8-4D8E9D03A34C}"/>
              </c:ext>
            </c:extLst>
          </c:dPt>
          <c:dPt>
            <c:idx val="7"/>
            <c:marker>
              <c:symbol val="none"/>
            </c:marker>
            <c:bubble3D val="0"/>
            <c:spPr>
              <a:ln w="57150" cap="rnd">
                <a:solidFill>
                  <a:schemeClr val="accent1"/>
                </a:solidFill>
                <a:prstDash val="sysDot"/>
                <a:round/>
              </a:ln>
              <a:effectLst/>
            </c:spPr>
            <c:extLst>
              <c:ext xmlns:c16="http://schemas.microsoft.com/office/drawing/2014/chart" uri="{C3380CC4-5D6E-409C-BE32-E72D297353CC}">
                <c16:uniqueId val="{00000004-6F80-4C6F-90E8-4D8E9D03A34C}"/>
              </c:ext>
            </c:extLst>
          </c:dPt>
          <c:dPt>
            <c:idx val="8"/>
            <c:marker>
              <c:symbol val="none"/>
            </c:marker>
            <c:bubble3D val="0"/>
            <c:spPr>
              <a:ln w="57150" cap="rnd">
                <a:solidFill>
                  <a:schemeClr val="accent1"/>
                </a:solidFill>
                <a:prstDash val="sysDot"/>
                <a:round/>
              </a:ln>
              <a:effectLst/>
            </c:spPr>
            <c:extLst>
              <c:ext xmlns:c16="http://schemas.microsoft.com/office/drawing/2014/chart" uri="{C3380CC4-5D6E-409C-BE32-E72D297353CC}">
                <c16:uniqueId val="{00000005-6F80-4C6F-90E8-4D8E9D03A34C}"/>
              </c:ext>
            </c:extLst>
          </c:dPt>
          <c:dPt>
            <c:idx val="9"/>
            <c:marker>
              <c:symbol val="none"/>
            </c:marker>
            <c:bubble3D val="0"/>
            <c:spPr>
              <a:ln w="57150" cap="rnd">
                <a:solidFill>
                  <a:schemeClr val="accent1"/>
                </a:solidFill>
                <a:prstDash val="sysDot"/>
                <a:round/>
              </a:ln>
              <a:effectLst/>
            </c:spPr>
            <c:extLst>
              <c:ext xmlns:c16="http://schemas.microsoft.com/office/drawing/2014/chart" uri="{C3380CC4-5D6E-409C-BE32-E72D297353CC}">
                <c16:uniqueId val="{00000006-6F80-4C6F-90E8-4D8E9D03A34C}"/>
              </c:ext>
            </c:extLst>
          </c:dPt>
          <c:dPt>
            <c:idx val="10"/>
            <c:marker>
              <c:symbol val="none"/>
            </c:marker>
            <c:bubble3D val="0"/>
            <c:spPr>
              <a:ln w="57150" cap="rnd">
                <a:solidFill>
                  <a:schemeClr val="accent1"/>
                </a:solidFill>
                <a:prstDash val="sysDot"/>
                <a:round/>
              </a:ln>
              <a:effectLst/>
            </c:spPr>
            <c:extLst>
              <c:ext xmlns:c16="http://schemas.microsoft.com/office/drawing/2014/chart" uri="{C3380CC4-5D6E-409C-BE32-E72D297353CC}">
                <c16:uniqueId val="{00000007-6F80-4C6F-90E8-4D8E9D03A34C}"/>
              </c:ext>
            </c:extLst>
          </c:dPt>
          <c:cat>
            <c:strRef>
              <c:f>'Electricity demand '!$D$2:$N$2</c:f>
              <c:strCache>
                <c:ptCount val="11"/>
                <c:pt idx="0">
                  <c:v>FY16</c:v>
                </c:pt>
                <c:pt idx="1">
                  <c:v>FY17</c:v>
                </c:pt>
                <c:pt idx="2">
                  <c:v>FY18</c:v>
                </c:pt>
                <c:pt idx="3">
                  <c:v>FY19</c:v>
                </c:pt>
                <c:pt idx="4">
                  <c:v>FY20</c:v>
                </c:pt>
                <c:pt idx="5">
                  <c:v>FY21</c:v>
                </c:pt>
                <c:pt idx="6">
                  <c:v>FY22</c:v>
                </c:pt>
                <c:pt idx="7">
                  <c:v>FY23</c:v>
                </c:pt>
                <c:pt idx="8">
                  <c:v>FY24</c:v>
                </c:pt>
                <c:pt idx="9">
                  <c:v>FY25</c:v>
                </c:pt>
                <c:pt idx="10">
                  <c:v>FY26</c:v>
                </c:pt>
              </c:strCache>
            </c:strRef>
          </c:cat>
          <c:val>
            <c:numRef>
              <c:f>'Electricity demand '!$D$10:$N$10</c:f>
              <c:numCache>
                <c:formatCode>General</c:formatCode>
                <c:ptCount val="11"/>
                <c:pt idx="0">
                  <c:v>46.576000000000001</c:v>
                </c:pt>
                <c:pt idx="1">
                  <c:v>57.897999999999996</c:v>
                </c:pt>
                <c:pt idx="2">
                  <c:v>69.784999999999997</c:v>
                </c:pt>
                <c:pt idx="3">
                  <c:v>78.284999999999997</c:v>
                </c:pt>
                <c:pt idx="4">
                  <c:v>97.784999999999997</c:v>
                </c:pt>
                <c:pt idx="5">
                  <c:v>116.985</c:v>
                </c:pt>
                <c:pt idx="6">
                  <c:v>138.035</c:v>
                </c:pt>
                <c:pt idx="7">
                  <c:v>159.08500000000001</c:v>
                </c:pt>
                <c:pt idx="8">
                  <c:v>180.13500000000002</c:v>
                </c:pt>
                <c:pt idx="9">
                  <c:v>201.18500000000003</c:v>
                </c:pt>
                <c:pt idx="10">
                  <c:v>223.23500000000004</c:v>
                </c:pt>
              </c:numCache>
            </c:numRef>
          </c:val>
          <c:smooth val="0"/>
          <c:extLst>
            <c:ext xmlns:c16="http://schemas.microsoft.com/office/drawing/2014/chart" uri="{C3380CC4-5D6E-409C-BE32-E72D297353CC}">
              <c16:uniqueId val="{00000000-6F80-4C6F-90E8-4D8E9D03A34C}"/>
            </c:ext>
          </c:extLst>
        </c:ser>
        <c:dLbls>
          <c:showLegendKey val="0"/>
          <c:showVal val="0"/>
          <c:showCatName val="0"/>
          <c:showSerName val="0"/>
          <c:showPercent val="0"/>
          <c:showBubbleSize val="0"/>
        </c:dLbls>
        <c:smooth val="0"/>
        <c:axId val="810956712"/>
        <c:axId val="810959008"/>
      </c:lineChart>
      <c:catAx>
        <c:axId val="810956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rgbClr val="002060"/>
                </a:solidFill>
                <a:latin typeface="+mn-lt"/>
                <a:ea typeface="+mn-ea"/>
                <a:cs typeface="+mn-cs"/>
              </a:defRPr>
            </a:pPr>
            <a:endParaRPr lang="en-US"/>
          </a:p>
        </c:txPr>
        <c:crossAx val="810959008"/>
        <c:crosses val="autoZero"/>
        <c:auto val="1"/>
        <c:lblAlgn val="ctr"/>
        <c:lblOffset val="100"/>
        <c:noMultiLvlLbl val="0"/>
      </c:catAx>
      <c:valAx>
        <c:axId val="8109590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rgbClr val="002060"/>
                </a:solidFill>
                <a:latin typeface="+mn-lt"/>
                <a:ea typeface="+mn-ea"/>
                <a:cs typeface="+mn-cs"/>
              </a:defRPr>
            </a:pPr>
            <a:endParaRPr lang="en-US"/>
          </a:p>
        </c:txPr>
        <c:crossAx val="8109567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278988153480218E-2"/>
          <c:y val="7.2638550332496691E-3"/>
          <c:w val="0.63894721985809533"/>
          <c:h val="0.90030522804723356"/>
        </c:manualLayout>
      </c:layout>
      <c:doughnutChart>
        <c:varyColors val="1"/>
        <c:ser>
          <c:idx val="0"/>
          <c:order val="0"/>
          <c:tx>
            <c:strRef>
              <c:f>Sheet1!$B$1</c:f>
              <c:strCache>
                <c:ptCount val="1"/>
                <c:pt idx="0">
                  <c:v>Capacity (GW)</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B39-4D42-A540-D24F4DFAA20C}"/>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B39-4D42-A540-D24F4DFAA20C}"/>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B39-4D42-A540-D24F4DFAA20C}"/>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B39-4D42-A540-D24F4DFAA20C}"/>
              </c:ext>
            </c:extLst>
          </c:dPt>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Others </c:v>
                </c:pt>
                <c:pt idx="1">
                  <c:v>Utility Scale </c:v>
                </c:pt>
              </c:strCache>
            </c:strRef>
          </c:cat>
          <c:val>
            <c:numRef>
              <c:f>Sheet1!$B$2:$B$3</c:f>
              <c:numCache>
                <c:formatCode>General</c:formatCode>
                <c:ptCount val="2"/>
                <c:pt idx="0">
                  <c:v>3.86</c:v>
                </c:pt>
                <c:pt idx="1">
                  <c:v>24.2</c:v>
                </c:pt>
              </c:numCache>
            </c:numRef>
          </c:val>
          <c:extLst>
            <c:ext xmlns:c16="http://schemas.microsoft.com/office/drawing/2014/chart" uri="{C3380CC4-5D6E-409C-BE32-E72D297353CC}">
              <c16:uniqueId val="{00000008-FB39-4D42-A540-D24F4DFAA20C}"/>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278988153480218E-2"/>
          <c:y val="7.2638550332496691E-3"/>
          <c:w val="0.93880468549774154"/>
          <c:h val="0.99273589381829064"/>
        </c:manualLayout>
      </c:layout>
      <c:doughnutChart>
        <c:varyColors val="1"/>
        <c:ser>
          <c:idx val="0"/>
          <c:order val="0"/>
          <c:tx>
            <c:strRef>
              <c:f>Sheet1!$B$1</c:f>
              <c:strCache>
                <c:ptCount val="1"/>
                <c:pt idx="0">
                  <c:v>Capacity (GW)</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F34-4952-848A-0AE4BBE31C2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F34-4952-848A-0AE4BBE31C29}"/>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0F34-4952-848A-0AE4BBE31C29}"/>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0F34-4952-848A-0AE4BBE31C29}"/>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Others</c:v>
                </c:pt>
                <c:pt idx="1">
                  <c:v>Utility Scale </c:v>
                </c:pt>
              </c:strCache>
            </c:strRef>
          </c:cat>
          <c:val>
            <c:numRef>
              <c:f>Sheet1!$B$2:$B$3</c:f>
              <c:numCache>
                <c:formatCode>General</c:formatCode>
                <c:ptCount val="2"/>
                <c:pt idx="0">
                  <c:v>49.5</c:v>
                </c:pt>
                <c:pt idx="1">
                  <c:v>50.5</c:v>
                </c:pt>
              </c:numCache>
            </c:numRef>
          </c:val>
          <c:extLst>
            <c:ext xmlns:c16="http://schemas.microsoft.com/office/drawing/2014/chart" uri="{C3380CC4-5D6E-409C-BE32-E72D297353CC}">
              <c16:uniqueId val="{00000008-0F34-4952-848A-0AE4BBE31C2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278988153480218E-2"/>
          <c:y val="7.2638550332496691E-3"/>
          <c:w val="0.562519125892881"/>
          <c:h val="0.98071134827340845"/>
        </c:manualLayout>
      </c:layout>
      <c:doughnutChart>
        <c:varyColors val="1"/>
        <c:ser>
          <c:idx val="0"/>
          <c:order val="0"/>
          <c:tx>
            <c:strRef>
              <c:f>Sheet1!$B$1</c:f>
              <c:strCache>
                <c:ptCount val="1"/>
                <c:pt idx="0">
                  <c:v>Capacity (GW)</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DC0-487B-B8AE-D59D5EDE41D2}"/>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DC0-487B-B8AE-D59D5EDE41D2}"/>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2DC0-487B-B8AE-D59D5EDE41D2}"/>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2DC0-487B-B8AE-D59D5EDE41D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Others</c:v>
                </c:pt>
                <c:pt idx="1">
                  <c:v>Utility Scale </c:v>
                </c:pt>
              </c:strCache>
            </c:strRef>
          </c:cat>
          <c:val>
            <c:numRef>
              <c:f>Sheet1!$B$2:$B$3</c:f>
              <c:numCache>
                <c:formatCode>General</c:formatCode>
                <c:ptCount val="2"/>
                <c:pt idx="0">
                  <c:v>94</c:v>
                </c:pt>
                <c:pt idx="1">
                  <c:v>93</c:v>
                </c:pt>
              </c:numCache>
            </c:numRef>
          </c:val>
          <c:extLst>
            <c:ext xmlns:c16="http://schemas.microsoft.com/office/drawing/2014/chart" uri="{C3380CC4-5D6E-409C-BE32-E72D297353CC}">
              <c16:uniqueId val="{00000008-2DC0-487B-B8AE-D59D5EDE41D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2.2278988153480218E-2"/>
          <c:y val="7.2638550332496691E-3"/>
          <c:w val="0.63894721985809533"/>
          <c:h val="0.90030522804723356"/>
        </c:manualLayout>
      </c:layout>
      <c:doughnutChart>
        <c:varyColors val="1"/>
        <c:ser>
          <c:idx val="0"/>
          <c:order val="0"/>
          <c:tx>
            <c:strRef>
              <c:f>Sheet1!$B$1</c:f>
              <c:strCache>
                <c:ptCount val="1"/>
                <c:pt idx="0">
                  <c:v>Capacity (GW)</c:v>
                </c:pt>
              </c:strCache>
            </c:strRef>
          </c:tx>
          <c:dPt>
            <c:idx val="0"/>
            <c:bubble3D val="0"/>
            <c:spPr>
              <a:solidFill>
                <a:schemeClr val="accent6">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EE5-42AB-9328-4AFBACD3DB42}"/>
              </c:ext>
            </c:extLst>
          </c:dPt>
          <c:dPt>
            <c:idx val="1"/>
            <c:bubble3D val="0"/>
            <c:spPr>
              <a:solidFill>
                <a:schemeClr val="accent6">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EE5-42AB-9328-4AFBACD3DB42}"/>
              </c:ext>
            </c:extLst>
          </c:dPt>
          <c:dPt>
            <c:idx val="2"/>
            <c:bubble3D val="0"/>
            <c:spPr>
              <a:solidFill>
                <a:schemeClr val="accent6">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EE5-42AB-9328-4AFBACD3DB42}"/>
              </c:ext>
            </c:extLst>
          </c:dPt>
          <c:dPt>
            <c:idx val="3"/>
            <c:bubble3D val="0"/>
            <c:spPr>
              <a:solidFill>
                <a:schemeClr val="accent6">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EE5-42AB-9328-4AFBACD3DB42}"/>
              </c:ext>
            </c:extLst>
          </c:dPt>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Others </c:v>
                </c:pt>
                <c:pt idx="1">
                  <c:v>Utility Scale </c:v>
                </c:pt>
              </c:strCache>
            </c:strRef>
          </c:cat>
          <c:val>
            <c:numRef>
              <c:f>Sheet1!$B$2:$B$3</c:f>
              <c:numCache>
                <c:formatCode>General</c:formatCode>
                <c:ptCount val="2"/>
                <c:pt idx="0">
                  <c:v>3.86</c:v>
                </c:pt>
                <c:pt idx="1">
                  <c:v>24.2</c:v>
                </c:pt>
              </c:numCache>
            </c:numRef>
          </c:val>
          <c:extLst>
            <c:ext xmlns:c16="http://schemas.microsoft.com/office/drawing/2014/chart" uri="{C3380CC4-5D6E-409C-BE32-E72D297353CC}">
              <c16:uniqueId val="{00000008-FEE5-42AB-9328-4AFBACD3DB4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2.2278988153480218E-2"/>
          <c:y val="7.2638550332496691E-3"/>
          <c:w val="0.93880468549774154"/>
          <c:h val="0.99273589381829064"/>
        </c:manualLayout>
      </c:layout>
      <c:doughnutChart>
        <c:varyColors val="1"/>
        <c:ser>
          <c:idx val="0"/>
          <c:order val="0"/>
          <c:tx>
            <c:strRef>
              <c:f>Sheet1!$B$1</c:f>
              <c:strCache>
                <c:ptCount val="1"/>
                <c:pt idx="0">
                  <c:v>Capacity (GW)</c:v>
                </c:pt>
              </c:strCache>
            </c:strRef>
          </c:tx>
          <c:dPt>
            <c:idx val="0"/>
            <c:bubble3D val="0"/>
            <c:spPr>
              <a:solidFill>
                <a:schemeClr val="accent6">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C5E-4A97-B60C-987B4C352977}"/>
              </c:ext>
            </c:extLst>
          </c:dPt>
          <c:dPt>
            <c:idx val="1"/>
            <c:bubble3D val="0"/>
            <c:spPr>
              <a:solidFill>
                <a:schemeClr val="accent6">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C5E-4A97-B60C-987B4C352977}"/>
              </c:ext>
            </c:extLst>
          </c:dPt>
          <c:dPt>
            <c:idx val="2"/>
            <c:bubble3D val="0"/>
            <c:spPr>
              <a:solidFill>
                <a:schemeClr val="accent6">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C5E-4A97-B60C-987B4C352977}"/>
              </c:ext>
            </c:extLst>
          </c:dPt>
          <c:dPt>
            <c:idx val="3"/>
            <c:bubble3D val="0"/>
            <c:spPr>
              <a:solidFill>
                <a:schemeClr val="accent6">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C5E-4A97-B60C-987B4C352977}"/>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Others</c:v>
                </c:pt>
                <c:pt idx="1">
                  <c:v>Utility Scale </c:v>
                </c:pt>
              </c:strCache>
            </c:strRef>
          </c:cat>
          <c:val>
            <c:numRef>
              <c:f>Sheet1!$B$2:$B$3</c:f>
              <c:numCache>
                <c:formatCode>General</c:formatCode>
                <c:ptCount val="2"/>
                <c:pt idx="0">
                  <c:v>14.5</c:v>
                </c:pt>
                <c:pt idx="1">
                  <c:v>50.9</c:v>
                </c:pt>
              </c:numCache>
            </c:numRef>
          </c:val>
          <c:extLst>
            <c:ext xmlns:c16="http://schemas.microsoft.com/office/drawing/2014/chart" uri="{C3380CC4-5D6E-409C-BE32-E72D297353CC}">
              <c16:uniqueId val="{00000008-FC5E-4A97-B60C-987B4C35297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Reversed" id="26">
  <a:schemeClr val="accent6"/>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Reversed" id="26">
  <a:schemeClr val="accent6"/>
</cs:colorStyle>
</file>

<file path=ppt/charts/colors9.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33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cs:styleClr val="auto"/>
    </cs:fontRef>
    <cs:spPr/>
    <cs:defRPr sz="1197"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915"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0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85">
  <cs:axisTitle>
    <cs:lnRef idx="0"/>
    <cs:fillRef idx="0"/>
    <cs:effectRef idx="0"/>
    <cs:fontRef idx="minor">
      <a:schemeClr val="tx2"/>
    </cs:fontRef>
    <cs:defRPr sz="9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cs:chartArea>
  <cs:dataLabel>
    <cs:lnRef idx="0"/>
    <cs:fillRef idx="0"/>
    <cs:effectRef idx="0"/>
    <cs:fontRef idx="minor">
      <a:schemeClr val="lt1"/>
    </cs:fontRef>
    <cs:defRPr sz="9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2"/>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bg1"/>
        </a:solidFill>
      </a:ln>
    </cs:spPr>
  </cs:dataPoint>
  <cs:dataPoint3D>
    <cs:lnRef idx="0"/>
    <cs:fillRef idx="0">
      <cs:styleClr val="auto"/>
    </cs:fillRef>
    <cs:effectRef idx="0"/>
    <cs:fontRef idx="minor">
      <a:schemeClr val="tx2"/>
    </cs:fontRef>
    <cs:spPr>
      <a:solidFill>
        <a:schemeClr val="phClr"/>
      </a:solidFill>
    </cs:spPr>
  </cs:dataPoint3D>
  <cs:dataPointLine>
    <cs:lnRef idx="0">
      <cs:styleClr val="auto"/>
    </cs:lnRef>
    <cs:fillRef idx="0"/>
    <cs:effectRef idx="0"/>
    <cs:fontRef idx="minor">
      <a:schemeClr val="tx2"/>
    </cs:fontRef>
    <cs:spPr>
      <a:ln w="28575" cap="rnd">
        <a:solidFill>
          <a:schemeClr val="phClr"/>
        </a:solidFill>
        <a:round/>
      </a:ln>
    </cs:spPr>
  </cs:dataPointLine>
  <cs:dataPointMarker>
    <cs:lnRef idx="0"/>
    <cs:fillRef idx="0">
      <cs:styleClr val="auto"/>
    </cs:fillRef>
    <cs:effectRef idx="0"/>
    <cs:fontRef idx="minor">
      <a:schemeClr val="tx2"/>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2"/>
    </cs:fontRef>
    <cs:spPr>
      <a:ln w="2857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2"/>
    </cs:fontRef>
    <cs:defRPr sz="9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cs:seriesAxis>
  <cs:seriesLine>
    <cs:lnRef idx="0"/>
    <cs:fillRef idx="0"/>
    <cs:effectRef idx="0"/>
    <cs:fontRef idx="minor">
      <a:schemeClr val="tx2"/>
    </cs:fontRef>
    <cs:spPr>
      <a:ln w="9525" cap="flat">
        <a:solidFill>
          <a:srgbClr val="D9D9D9"/>
        </a:solidFill>
        <a:round/>
      </a:ln>
    </cs:spPr>
  </cs:seriesLine>
  <cs:title>
    <cs:lnRef idx="0"/>
    <cs:fillRef idx="0"/>
    <cs:effectRef idx="0"/>
    <cs:fontRef idx="minor">
      <a:schemeClr val="tx2"/>
    </cs:fontRef>
    <cs:defRPr sz="1600" b="1"/>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cs:valueAxis>
  <cs:wall>
    <cs:lnRef idx="0"/>
    <cs:fillRef idx="0"/>
    <cs:effectRef idx="0"/>
    <cs:fontRef idx="minor">
      <a:schemeClr val="tx2"/>
    </cs:fontRef>
  </cs:wall>
</cs:chartStyle>
</file>

<file path=ppt/charts/style26.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3C2EF5-C376-4EAF-929F-DDC8DC04EB9C}"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105AA1F-EF49-4D45-958F-270505DD998A}">
      <dgm:prSet phldrT="[Text]" custT="1"/>
      <dgm:spPr/>
      <dgm:t>
        <a:bodyPr/>
        <a:lstStyle/>
        <a:p>
          <a:r>
            <a:rPr lang="en-US" sz="1800" b="1" dirty="0"/>
            <a:t>Open Access Regulations</a:t>
          </a:r>
        </a:p>
      </dgm:t>
    </dgm:pt>
    <dgm:pt modelId="{BD8E32D4-669E-4976-9039-5FEEC115B480}" type="parTrans" cxnId="{2C827ACA-C77E-45BE-AB48-90AD81DFA154}">
      <dgm:prSet/>
      <dgm:spPr/>
      <dgm:t>
        <a:bodyPr/>
        <a:lstStyle/>
        <a:p>
          <a:endParaRPr lang="en-US"/>
        </a:p>
      </dgm:t>
    </dgm:pt>
    <dgm:pt modelId="{0D2C62DE-F786-49AA-BEEC-32F89E57CE23}" type="sibTrans" cxnId="{2C827ACA-C77E-45BE-AB48-90AD81DFA154}">
      <dgm:prSet/>
      <dgm:spPr/>
      <dgm:t>
        <a:bodyPr/>
        <a:lstStyle/>
        <a:p>
          <a:endParaRPr lang="en-US"/>
        </a:p>
      </dgm:t>
    </dgm:pt>
    <dgm:pt modelId="{41CEF74B-6B6A-4709-8657-EDBEB1D88F54}">
      <dgm:prSet phldrT="[Text]" custT="1"/>
      <dgm:spPr/>
      <dgm:t>
        <a:bodyPr/>
        <a:lstStyle/>
        <a:p>
          <a:r>
            <a:rPr lang="en-US" sz="1800" b="1" dirty="0"/>
            <a:t>Solar park Concept </a:t>
          </a:r>
        </a:p>
      </dgm:t>
    </dgm:pt>
    <dgm:pt modelId="{36CE1B02-A35D-42B6-BE2E-A55C97FF105B}" type="parTrans" cxnId="{0919E758-CD68-4946-9888-89EC285DFF89}">
      <dgm:prSet/>
      <dgm:spPr/>
      <dgm:t>
        <a:bodyPr/>
        <a:lstStyle/>
        <a:p>
          <a:endParaRPr lang="en-US"/>
        </a:p>
      </dgm:t>
    </dgm:pt>
    <dgm:pt modelId="{5A0F14DA-33BB-4A2B-92C1-BB982666C484}" type="sibTrans" cxnId="{0919E758-CD68-4946-9888-89EC285DFF89}">
      <dgm:prSet/>
      <dgm:spPr/>
      <dgm:t>
        <a:bodyPr/>
        <a:lstStyle/>
        <a:p>
          <a:endParaRPr lang="en-US"/>
        </a:p>
      </dgm:t>
    </dgm:pt>
    <dgm:pt modelId="{07C611CF-B8E1-4C9C-8B40-FAA4565BDA35}">
      <dgm:prSet phldrT="[Text]" custT="1"/>
      <dgm:spPr/>
      <dgm:t>
        <a:bodyPr/>
        <a:lstStyle/>
        <a:p>
          <a:r>
            <a:rPr lang="en-US" sz="1800" b="1" dirty="0"/>
            <a:t>Scheduling and Forecasting </a:t>
          </a:r>
        </a:p>
      </dgm:t>
    </dgm:pt>
    <dgm:pt modelId="{1B47F3DE-4380-468D-9F06-554A1BDC6B2C}" type="parTrans" cxnId="{7EF642B8-C315-47ED-B3DE-BA701AC75AA6}">
      <dgm:prSet/>
      <dgm:spPr/>
      <dgm:t>
        <a:bodyPr/>
        <a:lstStyle/>
        <a:p>
          <a:endParaRPr lang="en-US"/>
        </a:p>
      </dgm:t>
    </dgm:pt>
    <dgm:pt modelId="{5681A1AD-B60A-4832-B2FF-8A55D379CCDE}" type="sibTrans" cxnId="{7EF642B8-C315-47ED-B3DE-BA701AC75AA6}">
      <dgm:prSet/>
      <dgm:spPr/>
      <dgm:t>
        <a:bodyPr/>
        <a:lstStyle/>
        <a:p>
          <a:endParaRPr lang="en-US"/>
        </a:p>
      </dgm:t>
    </dgm:pt>
    <dgm:pt modelId="{AF528DF0-A40A-4EC0-85CC-97275AE7E8DE}">
      <dgm:prSet phldrT="[Text]" custT="1"/>
      <dgm:spPr/>
      <dgm:t>
        <a:bodyPr/>
        <a:lstStyle/>
        <a:p>
          <a:r>
            <a:rPr lang="en-US" sz="1800" b="1" dirty="0"/>
            <a:t>Renewable Purchase Obligations (RPOs)</a:t>
          </a:r>
        </a:p>
      </dgm:t>
    </dgm:pt>
    <dgm:pt modelId="{CB9D731B-30DB-495D-8D2D-0352DD4BC240}" type="parTrans" cxnId="{B5D54CE8-0339-47CD-9324-CE1726A0B8DB}">
      <dgm:prSet/>
      <dgm:spPr/>
      <dgm:t>
        <a:bodyPr/>
        <a:lstStyle/>
        <a:p>
          <a:endParaRPr lang="en-US"/>
        </a:p>
      </dgm:t>
    </dgm:pt>
    <dgm:pt modelId="{6FCF0C4F-B742-4CD7-8F55-0C2D4AA4CA71}" type="sibTrans" cxnId="{B5D54CE8-0339-47CD-9324-CE1726A0B8DB}">
      <dgm:prSet/>
      <dgm:spPr/>
      <dgm:t>
        <a:bodyPr/>
        <a:lstStyle/>
        <a:p>
          <a:endParaRPr lang="en-US"/>
        </a:p>
      </dgm:t>
    </dgm:pt>
    <dgm:pt modelId="{680DE31F-F2C8-4D0E-B701-61613C461586}" type="pres">
      <dgm:prSet presAssocID="{453C2EF5-C376-4EAF-929F-DDC8DC04EB9C}" presName="matrix" presStyleCnt="0">
        <dgm:presLayoutVars>
          <dgm:chMax val="1"/>
          <dgm:dir/>
          <dgm:resizeHandles val="exact"/>
        </dgm:presLayoutVars>
      </dgm:prSet>
      <dgm:spPr/>
    </dgm:pt>
    <dgm:pt modelId="{5BCA6EB1-6AEC-4F9D-836D-444F24DF0D20}" type="pres">
      <dgm:prSet presAssocID="{453C2EF5-C376-4EAF-929F-DDC8DC04EB9C}" presName="diamond" presStyleLbl="bgShp" presStyleIdx="0" presStyleCnt="1"/>
      <dgm:spPr/>
    </dgm:pt>
    <dgm:pt modelId="{6EAC9082-CC5A-4381-98D7-B210AA245D30}" type="pres">
      <dgm:prSet presAssocID="{453C2EF5-C376-4EAF-929F-DDC8DC04EB9C}" presName="quad1" presStyleLbl="node1" presStyleIdx="0" presStyleCnt="4">
        <dgm:presLayoutVars>
          <dgm:chMax val="0"/>
          <dgm:chPref val="0"/>
          <dgm:bulletEnabled val="1"/>
        </dgm:presLayoutVars>
      </dgm:prSet>
      <dgm:spPr/>
    </dgm:pt>
    <dgm:pt modelId="{F638B524-AB4A-44BA-89C0-434ACBEF96D7}" type="pres">
      <dgm:prSet presAssocID="{453C2EF5-C376-4EAF-929F-DDC8DC04EB9C}" presName="quad2" presStyleLbl="node1" presStyleIdx="1" presStyleCnt="4">
        <dgm:presLayoutVars>
          <dgm:chMax val="0"/>
          <dgm:chPref val="0"/>
          <dgm:bulletEnabled val="1"/>
        </dgm:presLayoutVars>
      </dgm:prSet>
      <dgm:spPr/>
    </dgm:pt>
    <dgm:pt modelId="{BAE9D603-B71A-4FD4-9297-DDE1455A09DF}" type="pres">
      <dgm:prSet presAssocID="{453C2EF5-C376-4EAF-929F-DDC8DC04EB9C}" presName="quad3" presStyleLbl="node1" presStyleIdx="2" presStyleCnt="4">
        <dgm:presLayoutVars>
          <dgm:chMax val="0"/>
          <dgm:chPref val="0"/>
          <dgm:bulletEnabled val="1"/>
        </dgm:presLayoutVars>
      </dgm:prSet>
      <dgm:spPr/>
    </dgm:pt>
    <dgm:pt modelId="{F7CB0352-3FEA-477D-ACB3-D74FEE5C9B00}" type="pres">
      <dgm:prSet presAssocID="{453C2EF5-C376-4EAF-929F-DDC8DC04EB9C}" presName="quad4" presStyleLbl="node1" presStyleIdx="3" presStyleCnt="4">
        <dgm:presLayoutVars>
          <dgm:chMax val="0"/>
          <dgm:chPref val="0"/>
          <dgm:bulletEnabled val="1"/>
        </dgm:presLayoutVars>
      </dgm:prSet>
      <dgm:spPr/>
    </dgm:pt>
  </dgm:ptLst>
  <dgm:cxnLst>
    <dgm:cxn modelId="{4CD45902-31F3-4E3A-96D2-96E32EC31107}" type="presOf" srcId="{E105AA1F-EF49-4D45-958F-270505DD998A}" destId="{6EAC9082-CC5A-4381-98D7-B210AA245D30}" srcOrd="0" destOrd="0" presId="urn:microsoft.com/office/officeart/2005/8/layout/matrix3"/>
    <dgm:cxn modelId="{8FAF1444-1AAC-4584-8C37-49726017848E}" type="presOf" srcId="{07C611CF-B8E1-4C9C-8B40-FAA4565BDA35}" destId="{BAE9D603-B71A-4FD4-9297-DDE1455A09DF}" srcOrd="0" destOrd="0" presId="urn:microsoft.com/office/officeart/2005/8/layout/matrix3"/>
    <dgm:cxn modelId="{BE682477-4551-49BF-A731-318DF0D487F7}" type="presOf" srcId="{41CEF74B-6B6A-4709-8657-EDBEB1D88F54}" destId="{F638B524-AB4A-44BA-89C0-434ACBEF96D7}" srcOrd="0" destOrd="0" presId="urn:microsoft.com/office/officeart/2005/8/layout/matrix3"/>
    <dgm:cxn modelId="{0919E758-CD68-4946-9888-89EC285DFF89}" srcId="{453C2EF5-C376-4EAF-929F-DDC8DC04EB9C}" destId="{41CEF74B-6B6A-4709-8657-EDBEB1D88F54}" srcOrd="1" destOrd="0" parTransId="{36CE1B02-A35D-42B6-BE2E-A55C97FF105B}" sibTransId="{5A0F14DA-33BB-4A2B-92C1-BB982666C484}"/>
    <dgm:cxn modelId="{7EF642B8-C315-47ED-B3DE-BA701AC75AA6}" srcId="{453C2EF5-C376-4EAF-929F-DDC8DC04EB9C}" destId="{07C611CF-B8E1-4C9C-8B40-FAA4565BDA35}" srcOrd="2" destOrd="0" parTransId="{1B47F3DE-4380-468D-9F06-554A1BDC6B2C}" sibTransId="{5681A1AD-B60A-4832-B2FF-8A55D379CCDE}"/>
    <dgm:cxn modelId="{DA77ABC5-93E5-4369-A0A4-45E66F63076D}" type="presOf" srcId="{AF528DF0-A40A-4EC0-85CC-97275AE7E8DE}" destId="{F7CB0352-3FEA-477D-ACB3-D74FEE5C9B00}" srcOrd="0" destOrd="0" presId="urn:microsoft.com/office/officeart/2005/8/layout/matrix3"/>
    <dgm:cxn modelId="{2C827ACA-C77E-45BE-AB48-90AD81DFA154}" srcId="{453C2EF5-C376-4EAF-929F-DDC8DC04EB9C}" destId="{E105AA1F-EF49-4D45-958F-270505DD998A}" srcOrd="0" destOrd="0" parTransId="{BD8E32D4-669E-4976-9039-5FEEC115B480}" sibTransId="{0D2C62DE-F786-49AA-BEEC-32F89E57CE23}"/>
    <dgm:cxn modelId="{B5D54CE8-0339-47CD-9324-CE1726A0B8DB}" srcId="{453C2EF5-C376-4EAF-929F-DDC8DC04EB9C}" destId="{AF528DF0-A40A-4EC0-85CC-97275AE7E8DE}" srcOrd="3" destOrd="0" parTransId="{CB9D731B-30DB-495D-8D2D-0352DD4BC240}" sibTransId="{6FCF0C4F-B742-4CD7-8F55-0C2D4AA4CA71}"/>
    <dgm:cxn modelId="{824314EC-31E3-4B12-8220-3CC62458402C}" type="presOf" srcId="{453C2EF5-C376-4EAF-929F-DDC8DC04EB9C}" destId="{680DE31F-F2C8-4D0E-B701-61613C461586}" srcOrd="0" destOrd="0" presId="urn:microsoft.com/office/officeart/2005/8/layout/matrix3"/>
    <dgm:cxn modelId="{0E42C521-DE31-41F3-BC23-50D8766B25C2}" type="presParOf" srcId="{680DE31F-F2C8-4D0E-B701-61613C461586}" destId="{5BCA6EB1-6AEC-4F9D-836D-444F24DF0D20}" srcOrd="0" destOrd="0" presId="urn:microsoft.com/office/officeart/2005/8/layout/matrix3"/>
    <dgm:cxn modelId="{CE9B3039-4AEB-4ADD-82F0-AF1AAB71DDAB}" type="presParOf" srcId="{680DE31F-F2C8-4D0E-B701-61613C461586}" destId="{6EAC9082-CC5A-4381-98D7-B210AA245D30}" srcOrd="1" destOrd="0" presId="urn:microsoft.com/office/officeart/2005/8/layout/matrix3"/>
    <dgm:cxn modelId="{95192335-22AB-4C5C-ACD4-C2CC44396DF9}" type="presParOf" srcId="{680DE31F-F2C8-4D0E-B701-61613C461586}" destId="{F638B524-AB4A-44BA-89C0-434ACBEF96D7}" srcOrd="2" destOrd="0" presId="urn:microsoft.com/office/officeart/2005/8/layout/matrix3"/>
    <dgm:cxn modelId="{3E830EB4-C5F5-4187-985D-3110AE82B3F9}" type="presParOf" srcId="{680DE31F-F2C8-4D0E-B701-61613C461586}" destId="{BAE9D603-B71A-4FD4-9297-DDE1455A09DF}" srcOrd="3" destOrd="0" presId="urn:microsoft.com/office/officeart/2005/8/layout/matrix3"/>
    <dgm:cxn modelId="{26418DF0-1522-4B53-BCE8-E0E2E8B2C375}" type="presParOf" srcId="{680DE31F-F2C8-4D0E-B701-61613C461586}" destId="{F7CB0352-3FEA-477D-ACB3-D74FEE5C9B00}"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A6EB1-6AEC-4F9D-836D-444F24DF0D20}">
      <dsp:nvSpPr>
        <dsp:cNvPr id="0" name=""/>
        <dsp:cNvSpPr/>
      </dsp:nvSpPr>
      <dsp:spPr>
        <a:xfrm>
          <a:off x="3104520" y="0"/>
          <a:ext cx="5418667" cy="5418667"/>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AC9082-CC5A-4381-98D7-B210AA245D30}">
      <dsp:nvSpPr>
        <dsp:cNvPr id="0" name=""/>
        <dsp:cNvSpPr/>
      </dsp:nvSpPr>
      <dsp:spPr>
        <a:xfrm>
          <a:off x="3619293" y="514773"/>
          <a:ext cx="2113280" cy="21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Open Access Regulations</a:t>
          </a:r>
        </a:p>
      </dsp:txBody>
      <dsp:txXfrm>
        <a:off x="3722455" y="617935"/>
        <a:ext cx="1906956" cy="1906956"/>
      </dsp:txXfrm>
    </dsp:sp>
    <dsp:sp modelId="{F638B524-AB4A-44BA-89C0-434ACBEF96D7}">
      <dsp:nvSpPr>
        <dsp:cNvPr id="0" name=""/>
        <dsp:cNvSpPr/>
      </dsp:nvSpPr>
      <dsp:spPr>
        <a:xfrm>
          <a:off x="5895133" y="514773"/>
          <a:ext cx="2113280" cy="21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Solar park Concept </a:t>
          </a:r>
        </a:p>
      </dsp:txBody>
      <dsp:txXfrm>
        <a:off x="5998295" y="617935"/>
        <a:ext cx="1906956" cy="1906956"/>
      </dsp:txXfrm>
    </dsp:sp>
    <dsp:sp modelId="{BAE9D603-B71A-4FD4-9297-DDE1455A09DF}">
      <dsp:nvSpPr>
        <dsp:cNvPr id="0" name=""/>
        <dsp:cNvSpPr/>
      </dsp:nvSpPr>
      <dsp:spPr>
        <a:xfrm>
          <a:off x="3619293" y="2790613"/>
          <a:ext cx="2113280" cy="21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Scheduling and Forecasting </a:t>
          </a:r>
        </a:p>
      </dsp:txBody>
      <dsp:txXfrm>
        <a:off x="3722455" y="2893775"/>
        <a:ext cx="1906956" cy="1906956"/>
      </dsp:txXfrm>
    </dsp:sp>
    <dsp:sp modelId="{F7CB0352-3FEA-477D-ACB3-D74FEE5C9B00}">
      <dsp:nvSpPr>
        <dsp:cNvPr id="0" name=""/>
        <dsp:cNvSpPr/>
      </dsp:nvSpPr>
      <dsp:spPr>
        <a:xfrm>
          <a:off x="5895133" y="2790613"/>
          <a:ext cx="2113280" cy="21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Renewable Purchase Obligations (RPOs)</a:t>
          </a:r>
        </a:p>
      </dsp:txBody>
      <dsp:txXfrm>
        <a:off x="5998295" y="2893775"/>
        <a:ext cx="1906956" cy="1906956"/>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drawing1.xml><?xml version="1.0" encoding="utf-8"?>
<c:userShapes xmlns:c="http://schemas.openxmlformats.org/drawingml/2006/chart">
  <cdr:relSizeAnchor xmlns:cdr="http://schemas.openxmlformats.org/drawingml/2006/chartDrawing">
    <cdr:from>
      <cdr:x>0.00533</cdr:x>
      <cdr:y>0.00883</cdr:y>
    </cdr:from>
    <cdr:to>
      <cdr:x>0.00533</cdr:x>
      <cdr:y>0.00883</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75F3F5A7-4800-4A2F-B6F5-896262364AE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0.00533</cdr:x>
      <cdr:y>0.00883</cdr:y>
    </cdr:from>
    <cdr:to>
      <cdr:x>0.00533</cdr:x>
      <cdr:y>0.00883</cdr:y>
    </cdr:to>
    <cdr:sp macro="" textlink="">
      <cdr:nvSpPr>
        <cdr:cNvPr id="3" name="UpSlideExportSave" hidden="1">
          <a:extLst xmlns:a="http://schemas.openxmlformats.org/drawingml/2006/main">
            <a:ext uri="{FF2B5EF4-FFF2-40B4-BE49-F238E27FC236}">
              <a16:creationId xmlns:a16="http://schemas.microsoft.com/office/drawing/2014/main" id="{701ADF03-B757-4A11-AFF8-8E85E91D32C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10.xml><?xml version="1.0" encoding="utf-8"?>
<c:userShapes xmlns:c="http://schemas.openxmlformats.org/drawingml/2006/chart">
  <cdr:relSizeAnchor xmlns:cdr="http://schemas.openxmlformats.org/drawingml/2006/chartDrawing">
    <cdr:from>
      <cdr:x>0.01111</cdr:x>
      <cdr:y>0.01833</cdr:y>
    </cdr:from>
    <cdr:to>
      <cdr:x>0.01111</cdr:x>
      <cdr:y>0.01833</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FBB71EAD-665D-4878-81CF-C8C775B9F23F}"/>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11.xml><?xml version="1.0" encoding="utf-8"?>
<c:userShapes xmlns:c="http://schemas.openxmlformats.org/drawingml/2006/chart">
  <cdr:relSizeAnchor xmlns:cdr="http://schemas.openxmlformats.org/drawingml/2006/chartDrawing">
    <cdr:from>
      <cdr:x>0.38018</cdr:x>
      <cdr:y>0.33345</cdr:y>
    </cdr:from>
    <cdr:to>
      <cdr:x>0.43087</cdr:x>
      <cdr:y>0.38703</cdr:y>
    </cdr:to>
    <cdr:sp macro="" textlink="">
      <cdr:nvSpPr>
        <cdr:cNvPr id="219141" name="Text Box 5"/>
        <cdr:cNvSpPr txBox="1">
          <a:spLocks xmlns:a="http://schemas.openxmlformats.org/drawingml/2006/main" noChangeArrowheads="1" noTextEdit="1"/>
        </cdr:cNvSpPr>
      </cdr:nvSpPr>
      <cdr:spPr bwMode="auto">
        <a:xfrm xmlns:a="http://schemas.openxmlformats.org/drawingml/2006/main">
          <a:off x="2284555" y="1051306"/>
          <a:ext cx="304134" cy="1684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txBody>
        <a:bodyPr xmlns:a="http://schemas.openxmlformats.org/drawingml/2006/main" vertOverflow="clip" wrap="square" lIns="27432" tIns="18288" rIns="27432" bIns="18288" anchor="ctr" upright="1"/>
        <a:lstStyle xmlns:a="http://schemas.openxmlformats.org/drawingml/2006/main"/>
        <a:p xmlns:a="http://schemas.openxmlformats.org/drawingml/2006/main">
          <a:pPr algn="ctr" rtl="0">
            <a:defRPr sz="1000"/>
          </a:pPr>
          <a:fld id="{3ECDEFDB-FF2C-4243-AB28-7C155C3BE5F9}" type="TxLink">
            <a:rPr lang="fr-FR" sz="800" b="0" i="0" u="none" strike="noStrike" baseline="0">
              <a:solidFill>
                <a:srgbClr val="FFFFFF"/>
              </a:solidFill>
              <a:latin typeface="Verdana"/>
            </a:rPr>
            <a:pPr algn="ctr" rtl="0">
              <a:defRPr sz="1000"/>
            </a:pPr>
            <a:t> </a:t>
          </a:fld>
          <a:endParaRPr lang="fr-FR" sz="800" b="0" i="0" u="none" strike="noStrike" baseline="0">
            <a:solidFill>
              <a:srgbClr val="FFFFFF"/>
            </a:solidFill>
            <a:latin typeface="Verdana"/>
          </a:endParaRPr>
        </a:p>
      </cdr:txBody>
    </cdr:sp>
  </cdr:relSizeAnchor>
  <cdr:relSizeAnchor xmlns:cdr="http://schemas.openxmlformats.org/drawingml/2006/chartDrawing">
    <cdr:from>
      <cdr:x>0.00926</cdr:x>
      <cdr:y>0.01301</cdr:y>
    </cdr:from>
    <cdr:to>
      <cdr:x>0.00926</cdr:x>
      <cdr:y>0.01301</cdr:y>
    </cdr:to>
    <cdr:sp macro="" textlink="">
      <cdr:nvSpPr>
        <cdr:cNvPr id="2" name="UpSlideExportSave" hidden="1">
          <a:extLst xmlns:a="http://schemas.openxmlformats.org/drawingml/2006/main">
            <a:ext uri="{FF2B5EF4-FFF2-40B4-BE49-F238E27FC236}">
              <a16:creationId xmlns:a16="http://schemas.microsoft.com/office/drawing/2014/main" id="{1C6ECBD5-E2D0-4A0D-BC9A-B943EE3D780D}"/>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12.xml><?xml version="1.0" encoding="utf-8"?>
<c:userShapes xmlns:c="http://schemas.openxmlformats.org/drawingml/2006/chart">
  <cdr:relSizeAnchor xmlns:cdr="http://schemas.openxmlformats.org/drawingml/2006/chartDrawing">
    <cdr:from>
      <cdr:x>0.00818</cdr:x>
      <cdr:y>0.01253</cdr:y>
    </cdr:from>
    <cdr:to>
      <cdr:x>0.00818</cdr:x>
      <cdr:y>0.01253</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1578D4FB-D49C-480D-A46D-994427BEBA1A}"/>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13.xml><?xml version="1.0" encoding="utf-8"?>
<c:userShapes xmlns:c="http://schemas.openxmlformats.org/drawingml/2006/chart">
  <cdr:relSizeAnchor xmlns:cdr="http://schemas.openxmlformats.org/drawingml/2006/chartDrawing">
    <cdr:from>
      <cdr:x>0.00916</cdr:x>
      <cdr:y>0.01339</cdr:y>
    </cdr:from>
    <cdr:to>
      <cdr:x>0.00916</cdr:x>
      <cdr:y>0.01339</cdr:y>
    </cdr:to>
    <cdr:sp macro="" textlink="">
      <cdr:nvSpPr>
        <cdr:cNvPr id="2" name="UpSlideExportSave" hidden="1">
          <a:extLst xmlns:a="http://schemas.openxmlformats.org/drawingml/2006/main">
            <a:ext uri="{FF2B5EF4-FFF2-40B4-BE49-F238E27FC236}">
              <a16:creationId xmlns:a16="http://schemas.microsoft.com/office/drawing/2014/main" id="{85B29D25-50E3-4047-A3DF-0749E423AAB7}"/>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0.00916</cdr:x>
      <cdr:y>0.01339</cdr:y>
    </cdr:from>
    <cdr:to>
      <cdr:x>0.00916</cdr:x>
      <cdr:y>0.01339</cdr:y>
    </cdr:to>
    <cdr:sp macro="" textlink="">
      <cdr:nvSpPr>
        <cdr:cNvPr id="3" name="#UpSlide#ChartHasBeenCopiedWithUpSlideActive#" hidden="1">
          <a:extLst xmlns:a="http://schemas.openxmlformats.org/drawingml/2006/main">
            <a:ext uri="{FF2B5EF4-FFF2-40B4-BE49-F238E27FC236}">
              <a16:creationId xmlns:a16="http://schemas.microsoft.com/office/drawing/2014/main" id="{28BF791F-5E9D-44D4-B5CA-EDE85240840E}"/>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14.xml><?xml version="1.0" encoding="utf-8"?>
<c:userShapes xmlns:c="http://schemas.openxmlformats.org/drawingml/2006/chart">
  <cdr:relSizeAnchor xmlns:cdr="http://schemas.openxmlformats.org/drawingml/2006/chartDrawing">
    <cdr:from>
      <cdr:x>0.00826</cdr:x>
      <cdr:y>0.01245</cdr:y>
    </cdr:from>
    <cdr:to>
      <cdr:x>0.00826</cdr:x>
      <cdr:y>0.01245</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36274474-7771-4373-B174-4CE26BA27757}"/>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0.00826</cdr:x>
      <cdr:y>0.01245</cdr:y>
    </cdr:from>
    <cdr:to>
      <cdr:x>0.00826</cdr:x>
      <cdr:y>0.01245</cdr:y>
    </cdr:to>
    <cdr:sp macro="" textlink="">
      <cdr:nvSpPr>
        <cdr:cNvPr id="3" name="UpSlideExportSave" hidden="1">
          <a:extLst xmlns:a="http://schemas.openxmlformats.org/drawingml/2006/main">
            <a:ext uri="{FF2B5EF4-FFF2-40B4-BE49-F238E27FC236}">
              <a16:creationId xmlns:a16="http://schemas.microsoft.com/office/drawing/2014/main" id="{A4ACB178-5AFF-4078-B4FA-FC4072FEF138}"/>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15.xml><?xml version="1.0" encoding="utf-8"?>
<c:userShapes xmlns:c="http://schemas.openxmlformats.org/drawingml/2006/chart">
  <cdr:relSizeAnchor xmlns:cdr="http://schemas.openxmlformats.org/drawingml/2006/chartDrawing">
    <cdr:from>
      <cdr:x>0.00835</cdr:x>
      <cdr:y>0.01274</cdr:y>
    </cdr:from>
    <cdr:to>
      <cdr:x>0.00835</cdr:x>
      <cdr:y>0.01274</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A25B4023-7717-4F1A-BFE8-7D1CDCCD9948}"/>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16.xml><?xml version="1.0" encoding="utf-8"?>
<c:userShapes xmlns:c="http://schemas.openxmlformats.org/drawingml/2006/chart">
  <cdr:relSizeAnchor xmlns:cdr="http://schemas.openxmlformats.org/drawingml/2006/chartDrawing">
    <cdr:from>
      <cdr:x>0.0091</cdr:x>
      <cdr:y>0.01668</cdr:y>
    </cdr:from>
    <cdr:to>
      <cdr:x>0.0091</cdr:x>
      <cdr:y>0.01668</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4ECA47C5-E543-4FD8-AF9D-BDA73C785ED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17.xml><?xml version="1.0" encoding="utf-8"?>
<c:userShapes xmlns:c="http://schemas.openxmlformats.org/drawingml/2006/chart">
  <cdr:relSizeAnchor xmlns:cdr="http://schemas.openxmlformats.org/drawingml/2006/chartDrawing">
    <cdr:from>
      <cdr:x>0.00694</cdr:x>
      <cdr:y>0.01712</cdr:y>
    </cdr:from>
    <cdr:to>
      <cdr:x>0.00694</cdr:x>
      <cdr:y>0.01712</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D41D2ED6-2D9C-41E1-9678-50D9683CC001}"/>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0.00464</cdr:x>
      <cdr:y>0.0089</cdr:y>
    </cdr:from>
    <cdr:to>
      <cdr:x>0.00464</cdr:x>
      <cdr:y>0.0089</cdr:y>
    </cdr:to>
    <cdr:sp macro="" textlink="">
      <cdr:nvSpPr>
        <cdr:cNvPr id="2" name="UpSlideExportSave" hidden="1">
          <a:extLst xmlns:a="http://schemas.openxmlformats.org/drawingml/2006/main">
            <a:ext uri="{FF2B5EF4-FFF2-40B4-BE49-F238E27FC236}">
              <a16:creationId xmlns:a16="http://schemas.microsoft.com/office/drawing/2014/main" id="{314B22AB-FE95-446F-B027-1DD795E1C2BA}"/>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0.00464</cdr:x>
      <cdr:y>0.0089</cdr:y>
    </cdr:from>
    <cdr:to>
      <cdr:x>0.00464</cdr:x>
      <cdr:y>0.0089</cdr:y>
    </cdr:to>
    <cdr:sp macro="" textlink="">
      <cdr:nvSpPr>
        <cdr:cNvPr id="3" name="#UpSlide#ChartHasBeenCopiedWithUpSlideActive#" hidden="1">
          <a:extLst xmlns:a="http://schemas.openxmlformats.org/drawingml/2006/main">
            <a:ext uri="{FF2B5EF4-FFF2-40B4-BE49-F238E27FC236}">
              <a16:creationId xmlns:a16="http://schemas.microsoft.com/office/drawing/2014/main" id="{ACB16B27-3650-4F25-8194-30D0D5A1234C}"/>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0.00788</cdr:x>
      <cdr:y>0.01562</cdr:y>
    </cdr:from>
    <cdr:to>
      <cdr:x>0.00788</cdr:x>
      <cdr:y>0.01562</cdr:y>
    </cdr:to>
    <cdr:sp macro="" textlink="">
      <cdr:nvSpPr>
        <cdr:cNvPr id="2" name="UpSlideExportSave" hidden="1">
          <a:extLst xmlns:a="http://schemas.openxmlformats.org/drawingml/2006/main">
            <a:ext uri="{FF2B5EF4-FFF2-40B4-BE49-F238E27FC236}">
              <a16:creationId xmlns:a16="http://schemas.microsoft.com/office/drawing/2014/main" id="{09633BE0-8A28-4F4B-A677-9DBA8CC00BEA}"/>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0.00836</cdr:x>
      <cdr:y>0.01401</cdr:y>
    </cdr:from>
    <cdr:to>
      <cdr:x>0.00836</cdr:x>
      <cdr:y>0.01401</cdr:y>
    </cdr:to>
    <cdr:sp macro="" textlink="">
      <cdr:nvSpPr>
        <cdr:cNvPr id="2" name="UpSlideExportSave" hidden="1">
          <a:extLst xmlns:a="http://schemas.openxmlformats.org/drawingml/2006/main">
            <a:ext uri="{FF2B5EF4-FFF2-40B4-BE49-F238E27FC236}">
              <a16:creationId xmlns:a16="http://schemas.microsoft.com/office/drawing/2014/main" id="{E2F1DE90-CF8B-4ABF-A890-C707D28302F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0.00762</cdr:x>
      <cdr:y>0.01405</cdr:y>
    </cdr:from>
    <cdr:to>
      <cdr:x>0.00762</cdr:x>
      <cdr:y>0.01405</cdr:y>
    </cdr:to>
    <cdr:sp macro="" textlink="">
      <cdr:nvSpPr>
        <cdr:cNvPr id="2" name="UpSlideExportSave" hidden="1">
          <a:extLst xmlns:a="http://schemas.openxmlformats.org/drawingml/2006/main">
            <a:ext uri="{FF2B5EF4-FFF2-40B4-BE49-F238E27FC236}">
              <a16:creationId xmlns:a16="http://schemas.microsoft.com/office/drawing/2014/main" id="{2373B7B1-BE9A-4CB4-906A-52B397CE9DAF}"/>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0.00762</cdr:x>
      <cdr:y>0.01405</cdr:y>
    </cdr:from>
    <cdr:to>
      <cdr:x>0.00762</cdr:x>
      <cdr:y>0.01405</cdr:y>
    </cdr:to>
    <cdr:sp macro="" textlink="">
      <cdr:nvSpPr>
        <cdr:cNvPr id="3" name="#UpSlide#ChartHasBeenCopiedWithUpSlideActive#" hidden="1">
          <a:extLst xmlns:a="http://schemas.openxmlformats.org/drawingml/2006/main">
            <a:ext uri="{FF2B5EF4-FFF2-40B4-BE49-F238E27FC236}">
              <a16:creationId xmlns:a16="http://schemas.microsoft.com/office/drawing/2014/main" id="{8AA2A9D5-C9D2-4BF4-A378-87CC8D544A9A}"/>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6.xml><?xml version="1.0" encoding="utf-8"?>
<c:userShapes xmlns:c="http://schemas.openxmlformats.org/drawingml/2006/chart">
  <cdr:relSizeAnchor xmlns:cdr="http://schemas.openxmlformats.org/drawingml/2006/chartDrawing">
    <cdr:from>
      <cdr:x>0.01111</cdr:x>
      <cdr:y>0.01952</cdr:y>
    </cdr:from>
    <cdr:to>
      <cdr:x>0.01111</cdr:x>
      <cdr:y>0.01952</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075DE268-CE88-4AD6-B6F8-C3A531F1208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7.xml><?xml version="1.0" encoding="utf-8"?>
<c:userShapes xmlns:c="http://schemas.openxmlformats.org/drawingml/2006/chart">
  <cdr:relSizeAnchor xmlns:cdr="http://schemas.openxmlformats.org/drawingml/2006/chartDrawing">
    <cdr:from>
      <cdr:x>0.01111</cdr:x>
      <cdr:y>0.01852</cdr:y>
    </cdr:from>
    <cdr:to>
      <cdr:x>0.01111</cdr:x>
      <cdr:y>0.01852</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5560B8AF-2A7D-4928-9B53-0FCBE8B6FD7B}"/>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8.xml><?xml version="1.0" encoding="utf-8"?>
<c:userShapes xmlns:c="http://schemas.openxmlformats.org/drawingml/2006/chart">
  <cdr:relSizeAnchor xmlns:cdr="http://schemas.openxmlformats.org/drawingml/2006/chartDrawing">
    <cdr:from>
      <cdr:x>0.00697</cdr:x>
      <cdr:y>0.01443</cdr:y>
    </cdr:from>
    <cdr:to>
      <cdr:x>0.00697</cdr:x>
      <cdr:y>0.01443</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7ADAE72D-B7EE-445D-84E6-B6D89BE617AD}"/>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9.xml><?xml version="1.0" encoding="utf-8"?>
<c:userShapes xmlns:c="http://schemas.openxmlformats.org/drawingml/2006/chart">
  <cdr:relSizeAnchor xmlns:cdr="http://schemas.openxmlformats.org/drawingml/2006/chartDrawing">
    <cdr:from>
      <cdr:x>0.01111</cdr:x>
      <cdr:y>0.01838</cdr:y>
    </cdr:from>
    <cdr:to>
      <cdr:x>0.01111</cdr:x>
      <cdr:y>0.01838</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6DC7121D-4EB4-4677-83A7-7927AA61ACD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170f5d77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170f5d770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8170f5d770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170f5d770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170f5d770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8170f5d770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170f5d77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170f5d770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8170f5d770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170f5d77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170f5d770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8170f5d770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170f5d770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170f5d770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8170f5d770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170f5d770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170f5d770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8170f5d770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7" name="Google Shape;3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01" name="Google Shape;40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974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1612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A7532B-929D-411B-821B-82EAC08A3C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5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01B912F3-4B20-44F2-89BD-1A4C95BC5DFB}" type="slidenum">
              <a:rPr lang="en-US" smtClean="0"/>
              <a:pPr>
                <a:defRPr/>
              </a:pPr>
              <a:t>26</a:t>
            </a:fld>
            <a:endParaRPr lang="en-US"/>
          </a:p>
        </p:txBody>
      </p:sp>
    </p:spTree>
    <p:extLst>
      <p:ext uri="{BB962C8B-B14F-4D97-AF65-F5344CB8AC3E}">
        <p14:creationId xmlns:p14="http://schemas.microsoft.com/office/powerpoint/2010/main" val="4069847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A7532B-929D-411B-821B-82EAC08A3C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42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1B912F3-4B20-44F2-89BD-1A4C95BC5DFB}" type="slidenum">
              <a:rPr lang="en-US" smtClean="0"/>
              <a:pPr>
                <a:defRPr/>
              </a:pPr>
              <a:t>28</a:t>
            </a:fld>
            <a:endParaRPr lang="en-US"/>
          </a:p>
        </p:txBody>
      </p:sp>
    </p:spTree>
    <p:extLst>
      <p:ext uri="{BB962C8B-B14F-4D97-AF65-F5344CB8AC3E}">
        <p14:creationId xmlns:p14="http://schemas.microsoft.com/office/powerpoint/2010/main" val="2854543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4" name="Google Shape;87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933697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2" name="Google Shape;98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1" name="Google Shape;100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6" name="Google Shape;10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5" name="Google Shape;10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3" name="Google Shape;108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9" name="Google Shape;108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1" name="Google Shape;110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a:p>
        </p:txBody>
      </p:sp>
      <p:sp>
        <p:nvSpPr>
          <p:cNvPr id="459" name="Google Shape;45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25823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9" name="Google Shape;11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54</a:t>
            </a:fld>
            <a:endParaRPr>
              <a:solidFill>
                <a:srgbClr val="000000"/>
              </a:solidFill>
            </a:endParaRPr>
          </a:p>
        </p:txBody>
      </p:sp>
    </p:spTree>
    <p:extLst>
      <p:ext uri="{BB962C8B-B14F-4D97-AF65-F5344CB8AC3E}">
        <p14:creationId xmlns:p14="http://schemas.microsoft.com/office/powerpoint/2010/main" val="60681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71232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320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658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0031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7" name="Google Shape;82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935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0"/>
        <p:cNvGrpSpPr/>
        <p:nvPr/>
      </p:nvGrpSpPr>
      <p:grpSpPr>
        <a:xfrm>
          <a:off x="0" y="0"/>
          <a:ext cx="0" cy="0"/>
          <a:chOff x="0" y="0"/>
          <a:chExt cx="0" cy="0"/>
        </a:xfrm>
      </p:grpSpPr>
      <p:sp>
        <p:nvSpPr>
          <p:cNvPr id="91" name="Google Shape;91;p38"/>
          <p:cNvSpPr/>
          <p:nvPr/>
        </p:nvSpPr>
        <p:spPr>
          <a:xfrm>
            <a:off x="-1" y="6245267"/>
            <a:ext cx="12192000" cy="61184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92" name="Google Shape;92;p38"/>
          <p:cNvSpPr txBox="1"/>
          <p:nvPr/>
        </p:nvSpPr>
        <p:spPr>
          <a:xfrm>
            <a:off x="9440654" y="6420416"/>
            <a:ext cx="1723549" cy="261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rgbClr val="FFFFFF"/>
                </a:solidFill>
                <a:latin typeface="Calibri"/>
                <a:ea typeface="Calibri"/>
                <a:cs typeface="Calibri"/>
                <a:sym typeface="Calibri"/>
              </a:rPr>
              <a:t>This is a Presentation Title</a:t>
            </a:r>
            <a:endParaRPr/>
          </a:p>
        </p:txBody>
      </p:sp>
      <p:grpSp>
        <p:nvGrpSpPr>
          <p:cNvPr id="93" name="Google Shape;93;p38"/>
          <p:cNvGrpSpPr/>
          <p:nvPr/>
        </p:nvGrpSpPr>
        <p:grpSpPr>
          <a:xfrm>
            <a:off x="11154869" y="6440638"/>
            <a:ext cx="224082" cy="221098"/>
            <a:chOff x="4328868" y="5502988"/>
            <a:chExt cx="500307" cy="493774"/>
          </a:xfrm>
        </p:grpSpPr>
        <p:sp>
          <p:nvSpPr>
            <p:cNvPr id="94" name="Google Shape;94;p38">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rgbClr val="000000"/>
                </a:solidFill>
                <a:latin typeface="Calibri"/>
                <a:ea typeface="Calibri"/>
                <a:cs typeface="Calibri"/>
                <a:sym typeface="Calibri"/>
              </a:endParaRPr>
            </a:p>
          </p:txBody>
        </p:sp>
        <p:sp>
          <p:nvSpPr>
            <p:cNvPr id="95" name="Google Shape;95;p38">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rgbClr val="000000"/>
                </a:solidFill>
                <a:latin typeface="Calibri"/>
                <a:ea typeface="Calibri"/>
                <a:cs typeface="Calibri"/>
                <a:sym typeface="Calibri"/>
              </a:endParaRPr>
            </a:p>
          </p:txBody>
        </p:sp>
      </p:grpSp>
      <p:grpSp>
        <p:nvGrpSpPr>
          <p:cNvPr id="96" name="Google Shape;96;p38"/>
          <p:cNvGrpSpPr/>
          <p:nvPr/>
        </p:nvGrpSpPr>
        <p:grpSpPr>
          <a:xfrm flipH="1">
            <a:off x="11646173" y="6440638"/>
            <a:ext cx="224082" cy="221098"/>
            <a:chOff x="4328868" y="5502988"/>
            <a:chExt cx="500307" cy="493774"/>
          </a:xfrm>
        </p:grpSpPr>
        <p:sp>
          <p:nvSpPr>
            <p:cNvPr id="97" name="Google Shape;97;p38">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rgbClr val="000000"/>
                </a:solidFill>
                <a:latin typeface="Calibri"/>
                <a:ea typeface="Calibri"/>
                <a:cs typeface="Calibri"/>
                <a:sym typeface="Calibri"/>
              </a:endParaRPr>
            </a:p>
          </p:txBody>
        </p:sp>
        <p:sp>
          <p:nvSpPr>
            <p:cNvPr id="98" name="Google Shape;98;p38">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rgbClr val="000000"/>
                </a:solidFill>
                <a:latin typeface="Calibri"/>
                <a:ea typeface="Calibri"/>
                <a:cs typeface="Calibri"/>
                <a:sym typeface="Calibri"/>
              </a:endParaRPr>
            </a:p>
          </p:txBody>
        </p:sp>
      </p:grpSp>
      <p:sp>
        <p:nvSpPr>
          <p:cNvPr id="99" name="Google Shape;99;p38"/>
          <p:cNvSpPr txBox="1">
            <a:spLocks noGrp="1"/>
          </p:cNvSpPr>
          <p:nvPr>
            <p:ph type="sldNum" idx="12"/>
          </p:nvPr>
        </p:nvSpPr>
        <p:spPr>
          <a:xfrm>
            <a:off x="11202730" y="6323774"/>
            <a:ext cx="491305" cy="420448"/>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sz="1100">
                <a:solidFill>
                  <a:srgbClr val="FFFFFF"/>
                </a:solidFill>
                <a:latin typeface="Calibri"/>
                <a:ea typeface="Calibri"/>
                <a:cs typeface="Calibri"/>
                <a:sym typeface="Calibri"/>
              </a:defRPr>
            </a:lvl1pPr>
            <a:lvl2pPr marL="0" lvl="1" indent="0" algn="r">
              <a:spcBef>
                <a:spcPts val="0"/>
              </a:spcBef>
              <a:buNone/>
              <a:defRPr sz="1100">
                <a:solidFill>
                  <a:srgbClr val="FFFFFF"/>
                </a:solidFill>
                <a:latin typeface="Calibri"/>
                <a:ea typeface="Calibri"/>
                <a:cs typeface="Calibri"/>
                <a:sym typeface="Calibri"/>
              </a:defRPr>
            </a:lvl2pPr>
            <a:lvl3pPr marL="0" lvl="2" indent="0" algn="r">
              <a:spcBef>
                <a:spcPts val="0"/>
              </a:spcBef>
              <a:buNone/>
              <a:defRPr sz="1100">
                <a:solidFill>
                  <a:srgbClr val="FFFFFF"/>
                </a:solidFill>
                <a:latin typeface="Calibri"/>
                <a:ea typeface="Calibri"/>
                <a:cs typeface="Calibri"/>
                <a:sym typeface="Calibri"/>
              </a:defRPr>
            </a:lvl3pPr>
            <a:lvl4pPr marL="0" lvl="3" indent="0" algn="r">
              <a:spcBef>
                <a:spcPts val="0"/>
              </a:spcBef>
              <a:buNone/>
              <a:defRPr sz="1100">
                <a:solidFill>
                  <a:srgbClr val="FFFFFF"/>
                </a:solidFill>
                <a:latin typeface="Calibri"/>
                <a:ea typeface="Calibri"/>
                <a:cs typeface="Calibri"/>
                <a:sym typeface="Calibri"/>
              </a:defRPr>
            </a:lvl4pPr>
            <a:lvl5pPr marL="0" lvl="4" indent="0" algn="r">
              <a:spcBef>
                <a:spcPts val="0"/>
              </a:spcBef>
              <a:buNone/>
              <a:defRPr sz="1100">
                <a:solidFill>
                  <a:srgbClr val="FFFFFF"/>
                </a:solidFill>
                <a:latin typeface="Calibri"/>
                <a:ea typeface="Calibri"/>
                <a:cs typeface="Calibri"/>
                <a:sym typeface="Calibri"/>
              </a:defRPr>
            </a:lvl5pPr>
            <a:lvl6pPr marL="0" lvl="5" indent="0" algn="r">
              <a:spcBef>
                <a:spcPts val="0"/>
              </a:spcBef>
              <a:buNone/>
              <a:defRPr sz="1100">
                <a:solidFill>
                  <a:srgbClr val="FFFFFF"/>
                </a:solidFill>
                <a:latin typeface="Calibri"/>
                <a:ea typeface="Calibri"/>
                <a:cs typeface="Calibri"/>
                <a:sym typeface="Calibri"/>
              </a:defRPr>
            </a:lvl6pPr>
            <a:lvl7pPr marL="0" lvl="6" indent="0" algn="r">
              <a:spcBef>
                <a:spcPts val="0"/>
              </a:spcBef>
              <a:buNone/>
              <a:defRPr sz="1100">
                <a:solidFill>
                  <a:srgbClr val="FFFFFF"/>
                </a:solidFill>
                <a:latin typeface="Calibri"/>
                <a:ea typeface="Calibri"/>
                <a:cs typeface="Calibri"/>
                <a:sym typeface="Calibri"/>
              </a:defRPr>
            </a:lvl7pPr>
            <a:lvl8pPr marL="0" lvl="7" indent="0" algn="r">
              <a:spcBef>
                <a:spcPts val="0"/>
              </a:spcBef>
              <a:buNone/>
              <a:defRPr sz="1100">
                <a:solidFill>
                  <a:srgbClr val="FFFFFF"/>
                </a:solidFill>
                <a:latin typeface="Calibri"/>
                <a:ea typeface="Calibri"/>
                <a:cs typeface="Calibri"/>
                <a:sym typeface="Calibri"/>
              </a:defRPr>
            </a:lvl8pPr>
            <a:lvl9pPr marL="0" lvl="8" indent="0" algn="r">
              <a:spcBef>
                <a:spcPts val="0"/>
              </a:spcBef>
              <a:buNone/>
              <a:defRPr sz="1100">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10"/>
        <p:cNvGrpSpPr/>
        <p:nvPr/>
      </p:nvGrpSpPr>
      <p:grpSpPr>
        <a:xfrm>
          <a:off x="0" y="0"/>
          <a:ext cx="0" cy="0"/>
          <a:chOff x="0" y="0"/>
          <a:chExt cx="0" cy="0"/>
        </a:xfrm>
      </p:grpSpPr>
      <p:sp>
        <p:nvSpPr>
          <p:cNvPr id="111" name="Google Shape;111;p50"/>
          <p:cNvSpPr/>
          <p:nvPr/>
        </p:nvSpPr>
        <p:spPr>
          <a:xfrm>
            <a:off x="1" y="3886200"/>
            <a:ext cx="12192000" cy="2971800"/>
          </a:xfrm>
          <a:prstGeom prst="rect">
            <a:avLst/>
          </a:prstGeom>
          <a:gradFill>
            <a:gsLst>
              <a:gs pos="0">
                <a:srgbClr val="F2F2F2"/>
              </a:gs>
              <a:gs pos="100000">
                <a:srgbClr val="A5A5A5">
                  <a:alpha val="5294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112" name="Google Shape;112;p50"/>
          <p:cNvSpPr txBox="1">
            <a:spLocks noGrp="1"/>
          </p:cNvSpPr>
          <p:nvPr>
            <p:ph type="ctrTitle"/>
          </p:nvPr>
        </p:nvSpPr>
        <p:spPr>
          <a:xfrm>
            <a:off x="914401" y="3887117"/>
            <a:ext cx="10363200" cy="610820"/>
          </a:xfrm>
          <a:prstGeom prst="rect">
            <a:avLst/>
          </a:prstGeom>
          <a:noFill/>
          <a:ln>
            <a:noFill/>
          </a:ln>
        </p:spPr>
        <p:txBody>
          <a:bodyPr spcFirstLastPara="1" wrap="square" lIns="121875" tIns="60925" rIns="121875" bIns="60925" anchor="ctr" anchorCtr="0">
            <a:normAutofit/>
          </a:bodyPr>
          <a:lstStyle>
            <a:lvl1pPr lvl="0" algn="ctr">
              <a:spcBef>
                <a:spcPts val="0"/>
              </a:spcBef>
              <a:spcAft>
                <a:spcPts val="0"/>
              </a:spcAft>
              <a:buClr>
                <a:srgbClr val="3F3F3F"/>
              </a:buClr>
              <a:buSzPts val="4000"/>
              <a:buFont typeface="Calibri"/>
              <a:buNone/>
              <a:defRPr sz="4000">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50"/>
          <p:cNvSpPr txBox="1">
            <a:spLocks noGrp="1"/>
          </p:cNvSpPr>
          <p:nvPr>
            <p:ph type="subTitle" idx="1"/>
          </p:nvPr>
        </p:nvSpPr>
        <p:spPr>
          <a:xfrm>
            <a:off x="1828800" y="4399020"/>
            <a:ext cx="8534401"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Calibri"/>
                <a:ea typeface="Calibri"/>
                <a:cs typeface="Calibri"/>
                <a:sym typeface="Calibri"/>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14" name="Google Shape;114;p50"/>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50"/>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50"/>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9"/>
        <p:cNvGrpSpPr/>
        <p:nvPr/>
      </p:nvGrpSpPr>
      <p:grpSpPr>
        <a:xfrm>
          <a:off x="0" y="0"/>
          <a:ext cx="0" cy="0"/>
          <a:chOff x="0" y="0"/>
          <a:chExt cx="0" cy="0"/>
        </a:xfrm>
      </p:grpSpPr>
      <p:sp>
        <p:nvSpPr>
          <p:cNvPr id="130" name="Google Shape;130;p53"/>
          <p:cNvSpPr txBox="1">
            <a:spLocks noGrp="1"/>
          </p:cNvSpPr>
          <p:nvPr>
            <p:ph type="title"/>
          </p:nvPr>
        </p:nvSpPr>
        <p:spPr>
          <a:xfrm>
            <a:off x="963084" y="4406902"/>
            <a:ext cx="10363200" cy="1362075"/>
          </a:xfrm>
          <a:prstGeom prst="rect">
            <a:avLst/>
          </a:prstGeom>
          <a:noFill/>
          <a:ln>
            <a:noFill/>
          </a:ln>
        </p:spPr>
        <p:txBody>
          <a:bodyPr spcFirstLastPara="1" wrap="square" lIns="121875" tIns="60925" rIns="121875" bIns="60925" anchor="t" anchorCtr="0">
            <a:normAutofit/>
          </a:bodyPr>
          <a:lstStyle>
            <a:lvl1pPr lvl="0" algn="l">
              <a:spcBef>
                <a:spcPts val="0"/>
              </a:spcBef>
              <a:spcAft>
                <a:spcPts val="0"/>
              </a:spcAft>
              <a:buClr>
                <a:schemeClr val="dk1"/>
              </a:buClr>
              <a:buSzPts val="5300"/>
              <a:buFont typeface="Calibri"/>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53"/>
          <p:cNvSpPr txBox="1">
            <a:spLocks noGrp="1"/>
          </p:cNvSpPr>
          <p:nvPr>
            <p:ph type="body" idx="1"/>
          </p:nvPr>
        </p:nvSpPr>
        <p:spPr>
          <a:xfrm>
            <a:off x="963084" y="2906713"/>
            <a:ext cx="10363200" cy="1500187"/>
          </a:xfrm>
          <a:prstGeom prst="rect">
            <a:avLst/>
          </a:prstGeom>
          <a:noFill/>
          <a:ln>
            <a:noFill/>
          </a:ln>
        </p:spPr>
        <p:txBody>
          <a:bodyPr spcFirstLastPara="1" wrap="square" lIns="121875" tIns="60925" rIns="121875" bIns="60925" anchor="b" anchorCtr="0">
            <a:normAutofit/>
          </a:bodyPr>
          <a:lstStyle>
            <a:lvl1pPr marL="457200" lvl="0" indent="-228600" algn="l">
              <a:spcBef>
                <a:spcPts val="540"/>
              </a:spcBef>
              <a:spcAft>
                <a:spcPts val="0"/>
              </a:spcAft>
              <a:buClr>
                <a:srgbClr val="888888"/>
              </a:buClr>
              <a:buSzPts val="2700"/>
              <a:buNone/>
              <a:defRPr sz="2700">
                <a:solidFill>
                  <a:srgbClr val="888888"/>
                </a:solidFill>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
        <p:nvSpPr>
          <p:cNvPr id="132" name="Google Shape;132;p53"/>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53"/>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53"/>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5"/>
        <p:cNvGrpSpPr/>
        <p:nvPr/>
      </p:nvGrpSpPr>
      <p:grpSpPr>
        <a:xfrm>
          <a:off x="0" y="0"/>
          <a:ext cx="0" cy="0"/>
          <a:chOff x="0" y="0"/>
          <a:chExt cx="0" cy="0"/>
        </a:xfrm>
      </p:grpSpPr>
      <p:sp>
        <p:nvSpPr>
          <p:cNvPr id="136" name="Google Shape;136;p54"/>
          <p:cNvSpPr txBox="1">
            <a:spLocks noGrp="1"/>
          </p:cNvSpPr>
          <p:nvPr>
            <p:ph type="title"/>
          </p:nvPr>
        </p:nvSpPr>
        <p:spPr>
          <a:xfrm>
            <a:off x="609600" y="274640"/>
            <a:ext cx="10972801"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54"/>
          <p:cNvSpPr txBox="1">
            <a:spLocks noGrp="1"/>
          </p:cNvSpPr>
          <p:nvPr>
            <p:ph type="body" idx="1"/>
          </p:nvPr>
        </p:nvSpPr>
        <p:spPr>
          <a:xfrm>
            <a:off x="609600" y="1600202"/>
            <a:ext cx="5384800"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138" name="Google Shape;138;p54"/>
          <p:cNvSpPr txBox="1">
            <a:spLocks noGrp="1"/>
          </p:cNvSpPr>
          <p:nvPr>
            <p:ph type="body" idx="2"/>
          </p:nvPr>
        </p:nvSpPr>
        <p:spPr>
          <a:xfrm>
            <a:off x="6197600" y="1600202"/>
            <a:ext cx="5384800"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139" name="Google Shape;139;p54"/>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54"/>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54"/>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2"/>
        <p:cNvGrpSpPr/>
        <p:nvPr/>
      </p:nvGrpSpPr>
      <p:grpSpPr>
        <a:xfrm>
          <a:off x="0" y="0"/>
          <a:ext cx="0" cy="0"/>
          <a:chOff x="0" y="0"/>
          <a:chExt cx="0" cy="0"/>
        </a:xfrm>
      </p:grpSpPr>
      <p:sp>
        <p:nvSpPr>
          <p:cNvPr id="143" name="Google Shape;143;p55"/>
          <p:cNvSpPr txBox="1">
            <a:spLocks noGrp="1"/>
          </p:cNvSpPr>
          <p:nvPr>
            <p:ph type="title"/>
          </p:nvPr>
        </p:nvSpPr>
        <p:spPr>
          <a:xfrm>
            <a:off x="609600" y="274640"/>
            <a:ext cx="10972801"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55"/>
          <p:cNvSpPr txBox="1">
            <a:spLocks noGrp="1"/>
          </p:cNvSpPr>
          <p:nvPr>
            <p:ph type="body" idx="1"/>
          </p:nvPr>
        </p:nvSpPr>
        <p:spPr>
          <a:xfrm>
            <a:off x="609600" y="1535114"/>
            <a:ext cx="5386917"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145" name="Google Shape;145;p55"/>
          <p:cNvSpPr txBox="1">
            <a:spLocks noGrp="1"/>
          </p:cNvSpPr>
          <p:nvPr>
            <p:ph type="body" idx="2"/>
          </p:nvPr>
        </p:nvSpPr>
        <p:spPr>
          <a:xfrm>
            <a:off x="609600" y="2174875"/>
            <a:ext cx="5386917"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146" name="Google Shape;146;p55"/>
          <p:cNvSpPr txBox="1">
            <a:spLocks noGrp="1"/>
          </p:cNvSpPr>
          <p:nvPr>
            <p:ph type="body" idx="3"/>
          </p:nvPr>
        </p:nvSpPr>
        <p:spPr>
          <a:xfrm>
            <a:off x="6193369" y="1535114"/>
            <a:ext cx="5389033"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147" name="Google Shape;147;p55"/>
          <p:cNvSpPr txBox="1">
            <a:spLocks noGrp="1"/>
          </p:cNvSpPr>
          <p:nvPr>
            <p:ph type="body" idx="4"/>
          </p:nvPr>
        </p:nvSpPr>
        <p:spPr>
          <a:xfrm>
            <a:off x="6193369" y="2174875"/>
            <a:ext cx="5389033"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148" name="Google Shape;148;p55"/>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55"/>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55"/>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1"/>
        <p:cNvGrpSpPr/>
        <p:nvPr/>
      </p:nvGrpSpPr>
      <p:grpSpPr>
        <a:xfrm>
          <a:off x="0" y="0"/>
          <a:ext cx="0" cy="0"/>
          <a:chOff x="0" y="0"/>
          <a:chExt cx="0" cy="0"/>
        </a:xfrm>
      </p:grpSpPr>
      <p:sp>
        <p:nvSpPr>
          <p:cNvPr id="152" name="Google Shape;152;p56"/>
          <p:cNvSpPr txBox="1">
            <a:spLocks noGrp="1"/>
          </p:cNvSpPr>
          <p:nvPr>
            <p:ph type="title"/>
          </p:nvPr>
        </p:nvSpPr>
        <p:spPr>
          <a:xfrm>
            <a:off x="609602" y="273050"/>
            <a:ext cx="4011084"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56"/>
          <p:cNvSpPr txBox="1">
            <a:spLocks noGrp="1"/>
          </p:cNvSpPr>
          <p:nvPr>
            <p:ph type="body" idx="1"/>
          </p:nvPr>
        </p:nvSpPr>
        <p:spPr>
          <a:xfrm>
            <a:off x="4766733" y="273053"/>
            <a:ext cx="6815667"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154" name="Google Shape;154;p56"/>
          <p:cNvSpPr txBox="1">
            <a:spLocks noGrp="1"/>
          </p:cNvSpPr>
          <p:nvPr>
            <p:ph type="body" idx="2"/>
          </p:nvPr>
        </p:nvSpPr>
        <p:spPr>
          <a:xfrm>
            <a:off x="609602" y="1435103"/>
            <a:ext cx="4011084"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155" name="Google Shape;155;p56"/>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56"/>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56"/>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57"/>
          <p:cNvSpPr txBox="1">
            <a:spLocks noGrp="1"/>
          </p:cNvSpPr>
          <p:nvPr>
            <p:ph type="title"/>
          </p:nvPr>
        </p:nvSpPr>
        <p:spPr>
          <a:xfrm>
            <a:off x="2389718" y="4800601"/>
            <a:ext cx="7315200"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57"/>
          <p:cNvSpPr>
            <a:spLocks noGrp="1"/>
          </p:cNvSpPr>
          <p:nvPr>
            <p:ph type="pic" idx="2"/>
          </p:nvPr>
        </p:nvSpPr>
        <p:spPr>
          <a:xfrm>
            <a:off x="2389718" y="612775"/>
            <a:ext cx="7315200" cy="4114800"/>
          </a:xfrm>
          <a:prstGeom prst="rect">
            <a:avLst/>
          </a:prstGeom>
          <a:noFill/>
          <a:ln>
            <a:noFill/>
          </a:ln>
        </p:spPr>
        <p:txBody>
          <a:bodyPr spcFirstLastPara="1" wrap="square" lIns="121875" tIns="60925" rIns="121875" bIns="60925" anchor="t" anchorCtr="0">
            <a:normAutofit/>
          </a:bodyPr>
          <a:lstStyle>
            <a:lvl1pPr marR="0" lvl="0" algn="l" rtl="0">
              <a:spcBef>
                <a:spcPts val="860"/>
              </a:spcBef>
              <a:spcAft>
                <a:spcPts val="0"/>
              </a:spcAft>
              <a:buClr>
                <a:schemeClr val="dk1"/>
              </a:buClr>
              <a:buSzPts val="4300"/>
              <a:buFont typeface="Arial"/>
              <a:buNone/>
              <a:defRPr sz="4300" b="0" i="0" u="none" strike="noStrike" cap="none">
                <a:solidFill>
                  <a:schemeClr val="dk1"/>
                </a:solidFill>
                <a:latin typeface="Calibri"/>
                <a:ea typeface="Calibri"/>
                <a:cs typeface="Calibri"/>
                <a:sym typeface="Calibri"/>
              </a:defRPr>
            </a:lvl1pPr>
            <a:lvl2pPr marR="0" lvl="1" algn="l" rtl="0">
              <a:spcBef>
                <a:spcPts val="740"/>
              </a:spcBef>
              <a:spcAft>
                <a:spcPts val="0"/>
              </a:spcAft>
              <a:buClr>
                <a:schemeClr val="dk1"/>
              </a:buClr>
              <a:buSzPts val="3700"/>
              <a:buFont typeface="Arial"/>
              <a:buNone/>
              <a:defRPr sz="3700" b="0" i="0" u="none" strike="noStrike" cap="none">
                <a:solidFill>
                  <a:schemeClr val="dk1"/>
                </a:solidFill>
                <a:latin typeface="Calibri"/>
                <a:ea typeface="Calibri"/>
                <a:cs typeface="Calibri"/>
                <a:sym typeface="Calibri"/>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4pPr>
            <a:lvl5pPr marR="0" lvl="4"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5pPr>
            <a:lvl6pPr marR="0" lvl="5"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6pPr>
            <a:lvl7pPr marR="0" lvl="6"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7pPr>
            <a:lvl8pPr marR="0" lvl="7"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8pPr>
            <a:lvl9pPr marR="0" lvl="8"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161" name="Google Shape;161;p57"/>
          <p:cNvSpPr txBox="1">
            <a:spLocks noGrp="1"/>
          </p:cNvSpPr>
          <p:nvPr>
            <p:ph type="body" idx="1"/>
          </p:nvPr>
        </p:nvSpPr>
        <p:spPr>
          <a:xfrm>
            <a:off x="2389718" y="5367339"/>
            <a:ext cx="7315200"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162" name="Google Shape;162;p57"/>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57"/>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57"/>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58"/>
          <p:cNvSpPr txBox="1">
            <a:spLocks noGrp="1"/>
          </p:cNvSpPr>
          <p:nvPr>
            <p:ph type="title"/>
          </p:nvPr>
        </p:nvSpPr>
        <p:spPr>
          <a:xfrm>
            <a:off x="609600" y="274640"/>
            <a:ext cx="10972801"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58"/>
          <p:cNvSpPr txBox="1">
            <a:spLocks noGrp="1"/>
          </p:cNvSpPr>
          <p:nvPr>
            <p:ph type="body" idx="1"/>
          </p:nvPr>
        </p:nvSpPr>
        <p:spPr>
          <a:xfrm rot="5400000">
            <a:off x="3602131" y="-1854105"/>
            <a:ext cx="4987739" cy="10972801"/>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58"/>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58"/>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58"/>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
        <p:cNvGrpSpPr/>
        <p:nvPr/>
      </p:nvGrpSpPr>
      <p:grpSpPr>
        <a:xfrm>
          <a:off x="0" y="0"/>
          <a:ext cx="0" cy="0"/>
          <a:chOff x="0" y="0"/>
          <a:chExt cx="0" cy="0"/>
        </a:xfrm>
      </p:grpSpPr>
      <p:sp>
        <p:nvSpPr>
          <p:cNvPr id="20" name="Google Shape;20;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2" name="Google Shape;22;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 name="Google Shape;2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1"/>
        <p:cNvGrpSpPr/>
        <p:nvPr/>
      </p:nvGrpSpPr>
      <p:grpSpPr>
        <a:xfrm>
          <a:off x="0" y="0"/>
          <a:ext cx="0" cy="0"/>
          <a:chOff x="0" y="0"/>
          <a:chExt cx="0" cy="0"/>
        </a:xfrm>
      </p:grpSpPr>
      <p:sp>
        <p:nvSpPr>
          <p:cNvPr id="172" name="Google Shape;172;p59"/>
          <p:cNvSpPr txBox="1">
            <a:spLocks noGrp="1"/>
          </p:cNvSpPr>
          <p:nvPr>
            <p:ph type="title"/>
          </p:nvPr>
        </p:nvSpPr>
        <p:spPr>
          <a:xfrm rot="5400000">
            <a:off x="7285037" y="1828803"/>
            <a:ext cx="5851525" cy="2743200"/>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59"/>
          <p:cNvSpPr txBox="1">
            <a:spLocks noGrp="1"/>
          </p:cNvSpPr>
          <p:nvPr>
            <p:ph type="body" idx="1"/>
          </p:nvPr>
        </p:nvSpPr>
        <p:spPr>
          <a:xfrm rot="5400000">
            <a:off x="1697037" y="-812798"/>
            <a:ext cx="5851525" cy="802640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4" name="Google Shape;174;p59"/>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59"/>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59"/>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model2">
  <p:cSld name="slidemodel2">
    <p:bg>
      <p:bgPr>
        <a:gradFill>
          <a:gsLst>
            <a:gs pos="0">
              <a:srgbClr val="1181AE"/>
            </a:gs>
            <a:gs pos="55000">
              <a:srgbClr val="1181AE"/>
            </a:gs>
            <a:gs pos="100000">
              <a:srgbClr val="095474"/>
            </a:gs>
          </a:gsLst>
          <a:path path="circle">
            <a:fillToRect l="50000" t="50000" r="50000" b="50000"/>
          </a:path>
          <a:tileRect/>
        </a:gradFill>
        <a:effectLst/>
      </p:bgPr>
    </p:bg>
    <p:spTree>
      <p:nvGrpSpPr>
        <p:cNvPr id="1" name="Shape 105"/>
        <p:cNvGrpSpPr/>
        <p:nvPr/>
      </p:nvGrpSpPr>
      <p:grpSpPr>
        <a:xfrm>
          <a:off x="0" y="0"/>
          <a:ext cx="0" cy="0"/>
          <a:chOff x="0" y="0"/>
          <a:chExt cx="0" cy="0"/>
        </a:xfrm>
      </p:grpSpPr>
      <p:sp>
        <p:nvSpPr>
          <p:cNvPr id="106" name="Google Shape;106;p40"/>
          <p:cNvSpPr txBox="1">
            <a:spLocks noGrp="1"/>
          </p:cNvSpPr>
          <p:nvPr>
            <p:ph type="title"/>
          </p:nvPr>
        </p:nvSpPr>
        <p:spPr>
          <a:xfrm>
            <a:off x="3218672" y="2870634"/>
            <a:ext cx="5932223" cy="711081"/>
          </a:xfrm>
          <a:prstGeom prst="rect">
            <a:avLst/>
          </a:prstGeom>
          <a:noFill/>
          <a:ln>
            <a:noFill/>
          </a:ln>
        </p:spPr>
        <p:txBody>
          <a:bodyPr spcFirstLastPara="1" wrap="square" lIns="121875" tIns="60925" rIns="121875" bIns="60925" anchor="ctr" anchorCtr="0">
            <a:normAutofit/>
          </a:bodyPr>
          <a:lstStyle>
            <a:lvl1pPr lvl="0" algn="ctr">
              <a:spcBef>
                <a:spcPts val="0"/>
              </a:spcBef>
              <a:spcAft>
                <a:spcPts val="0"/>
              </a:spcAft>
              <a:buClr>
                <a:schemeClr val="lt1"/>
              </a:buClr>
              <a:buSzPts val="3600"/>
              <a:buFont typeface="Calibri"/>
              <a:buNone/>
              <a:defRPr sz="3600" b="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40"/>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40"/>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40"/>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27142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23"/>
        <p:cNvGrpSpPr/>
        <p:nvPr/>
      </p:nvGrpSpPr>
      <p:grpSpPr>
        <a:xfrm>
          <a:off x="0" y="0"/>
          <a:ext cx="0" cy="0"/>
          <a:chOff x="0" y="0"/>
          <a:chExt cx="0" cy="0"/>
        </a:xfrm>
      </p:grpSpPr>
      <p:sp>
        <p:nvSpPr>
          <p:cNvPr id="124" name="Google Shape;124;p52"/>
          <p:cNvSpPr txBox="1">
            <a:spLocks noGrp="1"/>
          </p:cNvSpPr>
          <p:nvPr>
            <p:ph type="title"/>
          </p:nvPr>
        </p:nvSpPr>
        <p:spPr>
          <a:xfrm>
            <a:off x="609600" y="274640"/>
            <a:ext cx="10972801"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52"/>
          <p:cNvSpPr txBox="1">
            <a:spLocks noGrp="1"/>
          </p:cNvSpPr>
          <p:nvPr>
            <p:ph type="body" idx="1"/>
          </p:nvPr>
        </p:nvSpPr>
        <p:spPr>
          <a:xfrm>
            <a:off x="609600" y="1138426"/>
            <a:ext cx="10972801"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 name="Google Shape;126;p52"/>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2"/>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52"/>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14641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7"/>
        <p:cNvGrpSpPr/>
        <p:nvPr/>
      </p:nvGrpSpPr>
      <p:grpSpPr>
        <a:xfrm>
          <a:off x="0" y="0"/>
          <a:ext cx="0" cy="0"/>
          <a:chOff x="0" y="0"/>
          <a:chExt cx="0" cy="0"/>
        </a:xfrm>
      </p:grpSpPr>
      <p:sp>
        <p:nvSpPr>
          <p:cNvPr id="118" name="Google Shape;118;p51"/>
          <p:cNvSpPr txBox="1">
            <a:spLocks noGrp="1"/>
          </p:cNvSpPr>
          <p:nvPr>
            <p:ph type="ctrTitle"/>
          </p:nvPr>
        </p:nvSpPr>
        <p:spPr>
          <a:xfrm>
            <a:off x="914401" y="2130427"/>
            <a:ext cx="10363200" cy="1470025"/>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51"/>
          <p:cNvSpPr txBox="1">
            <a:spLocks noGrp="1"/>
          </p:cNvSpPr>
          <p:nvPr>
            <p:ph type="subTitle" idx="1"/>
          </p:nvPr>
        </p:nvSpPr>
        <p:spPr>
          <a:xfrm>
            <a:off x="1828800" y="3886200"/>
            <a:ext cx="8534401" cy="1752600"/>
          </a:xfrm>
          <a:prstGeom prst="rect">
            <a:avLst/>
          </a:prstGeom>
          <a:noFill/>
          <a:ln>
            <a:noFill/>
          </a:ln>
        </p:spPr>
        <p:txBody>
          <a:bodyPr spcFirstLastPara="1" wrap="square" lIns="121875" tIns="60925" rIns="121875" bIns="60925" anchor="t" anchorCtr="0">
            <a:normAutofit/>
          </a:bodyPr>
          <a:lstStyle>
            <a:lvl1pPr lvl="0" algn="ctr">
              <a:spcBef>
                <a:spcPts val="720"/>
              </a:spcBef>
              <a:spcAft>
                <a:spcPts val="0"/>
              </a:spcAft>
              <a:buClr>
                <a:srgbClr val="888888"/>
              </a:buClr>
              <a:buSzPts val="3600"/>
              <a:buNone/>
              <a:defRPr>
                <a:solidFill>
                  <a:srgbClr val="888888"/>
                </a:solidFill>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20" name="Google Shape;120;p51"/>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51"/>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51"/>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25954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4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4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4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4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4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4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4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81000">
              <a:srgbClr val="EEEEEE"/>
            </a:gs>
            <a:gs pos="100000">
              <a:srgbClr val="D8D8D8"/>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37"/>
          <p:cNvSpPr txBox="1">
            <a:spLocks noGrp="1"/>
          </p:cNvSpPr>
          <p:nvPr>
            <p:ph type="title"/>
          </p:nvPr>
        </p:nvSpPr>
        <p:spPr>
          <a:xfrm>
            <a:off x="609600" y="274640"/>
            <a:ext cx="10972801"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37"/>
          <p:cNvSpPr txBox="1">
            <a:spLocks noGrp="1"/>
          </p:cNvSpPr>
          <p:nvPr>
            <p:ph type="body" idx="1"/>
          </p:nvPr>
        </p:nvSpPr>
        <p:spPr>
          <a:xfrm>
            <a:off x="609600" y="1138426"/>
            <a:ext cx="10972801"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87" name="Google Shape;87;p37"/>
          <p:cNvSpPr txBox="1">
            <a:spLocks noGrp="1"/>
          </p:cNvSpPr>
          <p:nvPr>
            <p:ph type="dt" idx="10"/>
          </p:nvPr>
        </p:nvSpPr>
        <p:spPr>
          <a:xfrm>
            <a:off x="609600" y="6356352"/>
            <a:ext cx="2844800"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37"/>
          <p:cNvSpPr txBox="1">
            <a:spLocks noGrp="1"/>
          </p:cNvSpPr>
          <p:nvPr>
            <p:ph type="ftr" idx="11"/>
          </p:nvPr>
        </p:nvSpPr>
        <p:spPr>
          <a:xfrm>
            <a:off x="4165601" y="6356352"/>
            <a:ext cx="3860800"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37"/>
          <p:cNvSpPr txBox="1">
            <a:spLocks noGrp="1"/>
          </p:cNvSpPr>
          <p:nvPr>
            <p:ph type="sldNum" idx="12"/>
          </p:nvPr>
        </p:nvSpPr>
        <p:spPr>
          <a:xfrm>
            <a:off x="8737601" y="6356352"/>
            <a:ext cx="2844800"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4"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chart" Target="../charts/chart5.xml"/><Relationship Id="rId7" Type="http://schemas.openxmlformats.org/officeDocument/2006/relationships/chart" Target="../charts/chart8.xml"/><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chart" Target="../charts/chart7.xml"/><Relationship Id="rId10" Type="http://schemas.openxmlformats.org/officeDocument/2006/relationships/image" Target="../media/image26.PNG"/><Relationship Id="rId4" Type="http://schemas.openxmlformats.org/officeDocument/2006/relationships/chart" Target="../charts/chart6.xml"/><Relationship Id="rId9" Type="http://schemas.openxmlformats.org/officeDocument/2006/relationships/chart" Target="../charts/chart10.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chart" Target="../charts/chart11.xml"/><Relationship Id="rId7" Type="http://schemas.openxmlformats.org/officeDocument/2006/relationships/diagramColors" Target="../diagrams/colors1.xml"/><Relationship Id="rId12"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diagramQuickStyle" Target="../diagrams/quickStyle1.xml"/><Relationship Id="rId11" Type="http://schemas.openxmlformats.org/officeDocument/2006/relationships/image" Target="../media/image36.png"/><Relationship Id="rId5" Type="http://schemas.openxmlformats.org/officeDocument/2006/relationships/diagramLayout" Target="../diagrams/layout1.xml"/><Relationship Id="rId10" Type="http://schemas.openxmlformats.org/officeDocument/2006/relationships/image" Target="../media/image35.png"/><Relationship Id="rId4" Type="http://schemas.openxmlformats.org/officeDocument/2006/relationships/diagramData" Target="../diagrams/data1.xml"/><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image" Target="../media/image39.emf"/><Relationship Id="rId5" Type="http://schemas.openxmlformats.org/officeDocument/2006/relationships/oleObject" Target="../embeddings/oleObject2.bin"/><Relationship Id="rId4" Type="http://schemas.openxmlformats.org/officeDocument/2006/relationships/image" Target="../media/image3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2.xml"/><Relationship Id="rId1" Type="http://schemas.openxmlformats.org/officeDocument/2006/relationships/vmlDrawing" Target="../drawings/vmlDrawing2.vml"/><Relationship Id="rId4" Type="http://schemas.openxmlformats.org/officeDocument/2006/relationships/image" Target="../media/image4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ppt/slides/slide70.xml" TargetMode="External"/><Relationship Id="rId3" Type="http://schemas.openxmlformats.org/officeDocument/2006/relationships/hyperlink" Target="http://ppt/slides/slide270.xml" TargetMode="External"/><Relationship Id="rId7" Type="http://schemas.openxmlformats.org/officeDocument/2006/relationships/hyperlink" Target="http://ppt/slides/slide40.xml" TargetMode="External"/><Relationship Id="rId12"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hyperlink" Target="http://ppt/slides/slide60.xml" TargetMode="External"/><Relationship Id="rId5" Type="http://schemas.openxmlformats.org/officeDocument/2006/relationships/hyperlink" Target="http://ppt/slides/slide300.xml"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hyperlink" Target="http://ppt/slides/slide50.xml" TargetMode="External"/><Relationship Id="rId1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chart" Target="../charts/chart13.xml"/></Relationships>
</file>

<file path=ppt/slides/_rels/slide4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42.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chart" Target="../charts/chart19.xml"/></Relationships>
</file>

<file path=ppt/slides/_rels/slide43.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chart" Target="../charts/chart21.xml"/></Relationships>
</file>

<file path=ppt/slides/_rels/slide4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2" Type="http://schemas.openxmlformats.org/officeDocument/2006/relationships/tags" Target="../tags/tag17.xml"/><Relationship Id="rId16" Type="http://schemas.openxmlformats.org/officeDocument/2006/relationships/slideLayout" Target="../slideLayouts/slideLayout13.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
          <p:cNvSpPr/>
          <p:nvPr/>
        </p:nvSpPr>
        <p:spPr>
          <a:xfrm>
            <a:off x="0" y="0"/>
            <a:ext cx="12192000" cy="4572001"/>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 name="Google Shape;183;p1"/>
          <p:cNvSpPr/>
          <p:nvPr/>
        </p:nvSpPr>
        <p:spPr>
          <a:xfrm flipH="1">
            <a:off x="5969330" y="2"/>
            <a:ext cx="6222670" cy="4572000"/>
          </a:xfrm>
          <a:prstGeom prst="parallelogram">
            <a:avLst>
              <a:gd name="adj" fmla="val 47338"/>
            </a:avLst>
          </a:prstGeom>
          <a:solidFill>
            <a:srgbClr val="808080">
              <a:alpha val="2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 name="Google Shape;184;p1"/>
          <p:cNvSpPr txBox="1"/>
          <p:nvPr/>
        </p:nvSpPr>
        <p:spPr>
          <a:xfrm>
            <a:off x="550844" y="3422097"/>
            <a:ext cx="949654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i="0" u="none" strike="noStrike" cap="none">
                <a:solidFill>
                  <a:schemeClr val="lt1"/>
                </a:solidFill>
                <a:latin typeface="Arial"/>
                <a:ea typeface="Arial"/>
                <a:cs typeface="Arial"/>
                <a:sym typeface="Arial"/>
              </a:rPr>
              <a:t>Solar Industry Analysis</a:t>
            </a:r>
            <a:endParaRPr/>
          </a:p>
        </p:txBody>
      </p:sp>
      <p:sp>
        <p:nvSpPr>
          <p:cNvPr id="185" name="Google Shape;185;p1"/>
          <p:cNvSpPr txBox="1"/>
          <p:nvPr/>
        </p:nvSpPr>
        <p:spPr>
          <a:xfrm>
            <a:off x="550844" y="4690612"/>
            <a:ext cx="81965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accent6"/>
                </a:solidFill>
                <a:latin typeface="Arial"/>
                <a:ea typeface="Arial"/>
                <a:cs typeface="Arial"/>
                <a:sym typeface="Arial"/>
              </a:rPr>
              <a:t>Capstone Project – PGDM (EXECUTIVE)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18"/>
          <p:cNvGrpSpPr/>
          <p:nvPr/>
        </p:nvGrpSpPr>
        <p:grpSpPr>
          <a:xfrm>
            <a:off x="732487" y="609356"/>
            <a:ext cx="10727026" cy="5340704"/>
            <a:chOff x="-2508" y="-1001"/>
            <a:chExt cx="12698" cy="6322"/>
          </a:xfrm>
        </p:grpSpPr>
        <p:sp>
          <p:nvSpPr>
            <p:cNvPr id="616" name="Google Shape;616;p18"/>
            <p:cNvSpPr/>
            <p:nvPr/>
          </p:nvSpPr>
          <p:spPr>
            <a:xfrm>
              <a:off x="4964" y="3519"/>
              <a:ext cx="257" cy="494"/>
            </a:xfrm>
            <a:custGeom>
              <a:avLst/>
              <a:gdLst/>
              <a:ahLst/>
              <a:cxnLst/>
              <a:rect l="l" t="t" r="r" b="b"/>
              <a:pathLst>
                <a:path w="109" h="209" extrusionOk="0">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18"/>
            <p:cNvSpPr/>
            <p:nvPr/>
          </p:nvSpPr>
          <p:spPr>
            <a:xfrm>
              <a:off x="2829" y="1672"/>
              <a:ext cx="2426" cy="2710"/>
            </a:xfrm>
            <a:custGeom>
              <a:avLst/>
              <a:gdLst/>
              <a:ahLst/>
              <a:cxnLst/>
              <a:rect l="l" t="t" r="r" b="b"/>
              <a:pathLst>
                <a:path w="1026" h="1146" extrusionOk="0">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18"/>
            <p:cNvSpPr/>
            <p:nvPr/>
          </p:nvSpPr>
          <p:spPr>
            <a:xfrm>
              <a:off x="4359" y="1478"/>
              <a:ext cx="1323" cy="1149"/>
            </a:xfrm>
            <a:custGeom>
              <a:avLst/>
              <a:gdLst/>
              <a:ahLst/>
              <a:cxnLst/>
              <a:rect l="l" t="t" r="r" b="b"/>
              <a:pathLst>
                <a:path w="560" h="486" extrusionOk="0">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 name="Google Shape;619;p18"/>
            <p:cNvSpPr/>
            <p:nvPr/>
          </p:nvSpPr>
          <p:spPr>
            <a:xfrm>
              <a:off x="6264" y="2726"/>
              <a:ext cx="71" cy="135"/>
            </a:xfrm>
            <a:custGeom>
              <a:avLst/>
              <a:gdLst/>
              <a:ahLst/>
              <a:cxnLst/>
              <a:rect l="l" t="t" r="r" b="b"/>
              <a:pathLst>
                <a:path w="30" h="57" extrusionOk="0">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 name="Google Shape;620;p18"/>
            <p:cNvSpPr/>
            <p:nvPr/>
          </p:nvSpPr>
          <p:spPr>
            <a:xfrm>
              <a:off x="5590" y="1622"/>
              <a:ext cx="1440" cy="1161"/>
            </a:xfrm>
            <a:custGeom>
              <a:avLst/>
              <a:gdLst/>
              <a:ahLst/>
              <a:cxnLst/>
              <a:rect l="l" t="t" r="r" b="b"/>
              <a:pathLst>
                <a:path w="609" h="491" extrusionOk="0">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 name="Google Shape;621;p18"/>
            <p:cNvSpPr/>
            <p:nvPr/>
          </p:nvSpPr>
          <p:spPr>
            <a:xfrm>
              <a:off x="6819" y="2871"/>
              <a:ext cx="376" cy="409"/>
            </a:xfrm>
            <a:custGeom>
              <a:avLst/>
              <a:gdLst/>
              <a:ahLst/>
              <a:cxnLst/>
              <a:rect l="l" t="t" r="r" b="b"/>
              <a:pathLst>
                <a:path w="159" h="173" extrusionOk="0">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 name="Google Shape;622;p18"/>
            <p:cNvSpPr/>
            <p:nvPr/>
          </p:nvSpPr>
          <p:spPr>
            <a:xfrm>
              <a:off x="7304" y="2821"/>
              <a:ext cx="362" cy="397"/>
            </a:xfrm>
            <a:custGeom>
              <a:avLst/>
              <a:gdLst/>
              <a:ahLst/>
              <a:cxnLst/>
              <a:rect l="l" t="t" r="r" b="b"/>
              <a:pathLst>
                <a:path w="153" h="168" extrusionOk="0">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 name="Google Shape;623;p18"/>
            <p:cNvSpPr/>
            <p:nvPr/>
          </p:nvSpPr>
          <p:spPr>
            <a:xfrm>
              <a:off x="7654" y="3010"/>
              <a:ext cx="224" cy="265"/>
            </a:xfrm>
            <a:custGeom>
              <a:avLst/>
              <a:gdLst/>
              <a:ahLst/>
              <a:cxnLst/>
              <a:rect l="l" t="t" r="r" b="b"/>
              <a:pathLst>
                <a:path w="95" h="112" extrusionOk="0">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18"/>
            <p:cNvSpPr/>
            <p:nvPr/>
          </p:nvSpPr>
          <p:spPr>
            <a:xfrm>
              <a:off x="7181" y="3280"/>
              <a:ext cx="364" cy="106"/>
            </a:xfrm>
            <a:custGeom>
              <a:avLst/>
              <a:gdLst/>
              <a:ahLst/>
              <a:cxnLst/>
              <a:rect l="l" t="t" r="r" b="b"/>
              <a:pathLst>
                <a:path w="154" h="45" extrusionOk="0">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 name="Google Shape;625;p18"/>
            <p:cNvSpPr/>
            <p:nvPr/>
          </p:nvSpPr>
          <p:spPr>
            <a:xfrm>
              <a:off x="7694" y="3365"/>
              <a:ext cx="109" cy="24"/>
            </a:xfrm>
            <a:custGeom>
              <a:avLst/>
              <a:gdLst/>
              <a:ahLst/>
              <a:cxnLst/>
              <a:rect l="l" t="t" r="r" b="b"/>
              <a:pathLst>
                <a:path w="46" h="10" extrusionOk="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 name="Google Shape;626;p18"/>
            <p:cNvSpPr/>
            <p:nvPr/>
          </p:nvSpPr>
          <p:spPr>
            <a:xfrm>
              <a:off x="7585" y="3370"/>
              <a:ext cx="76" cy="26"/>
            </a:xfrm>
            <a:custGeom>
              <a:avLst/>
              <a:gdLst/>
              <a:ahLst/>
              <a:cxnLst/>
              <a:rect l="l" t="t" r="r" b="b"/>
              <a:pathLst>
                <a:path w="32" h="11" extrusionOk="0">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 name="Google Shape;627;p18"/>
            <p:cNvSpPr/>
            <p:nvPr/>
          </p:nvSpPr>
          <p:spPr>
            <a:xfrm>
              <a:off x="7668" y="3403"/>
              <a:ext cx="54" cy="38"/>
            </a:xfrm>
            <a:custGeom>
              <a:avLst/>
              <a:gdLst/>
              <a:ahLst/>
              <a:cxnLst/>
              <a:rect l="l" t="t" r="r" b="b"/>
              <a:pathLst>
                <a:path w="23" h="16" extrusionOk="0">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 name="Google Shape;628;p18"/>
            <p:cNvSpPr/>
            <p:nvPr/>
          </p:nvSpPr>
          <p:spPr>
            <a:xfrm>
              <a:off x="7557" y="3367"/>
              <a:ext cx="23" cy="22"/>
            </a:xfrm>
            <a:custGeom>
              <a:avLst/>
              <a:gdLst/>
              <a:ahLst/>
              <a:cxnLst/>
              <a:rect l="l" t="t" r="r" b="b"/>
              <a:pathLst>
                <a:path w="10" h="9" extrusionOk="0">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 name="Google Shape;629;p18"/>
            <p:cNvSpPr/>
            <p:nvPr/>
          </p:nvSpPr>
          <p:spPr>
            <a:xfrm>
              <a:off x="7824" y="3375"/>
              <a:ext cx="125" cy="68"/>
            </a:xfrm>
            <a:custGeom>
              <a:avLst/>
              <a:gdLst/>
              <a:ahLst/>
              <a:cxnLst/>
              <a:rect l="l" t="t" r="r" b="b"/>
              <a:pathLst>
                <a:path w="53" h="29" extrusionOk="0">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0" name="Google Shape;630;p18"/>
            <p:cNvSpPr/>
            <p:nvPr/>
          </p:nvSpPr>
          <p:spPr>
            <a:xfrm>
              <a:off x="8195" y="3268"/>
              <a:ext cx="26" cy="52"/>
            </a:xfrm>
            <a:custGeom>
              <a:avLst/>
              <a:gdLst/>
              <a:ahLst/>
              <a:cxnLst/>
              <a:rect l="l" t="t" r="r" b="b"/>
              <a:pathLst>
                <a:path w="11" h="22" extrusionOk="0">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1" name="Google Shape;631;p18"/>
            <p:cNvSpPr/>
            <p:nvPr/>
          </p:nvSpPr>
          <p:spPr>
            <a:xfrm>
              <a:off x="7914" y="3181"/>
              <a:ext cx="33" cy="30"/>
            </a:xfrm>
            <a:custGeom>
              <a:avLst/>
              <a:gdLst/>
              <a:ahLst/>
              <a:cxnLst/>
              <a:rect l="l" t="t" r="r" b="b"/>
              <a:pathLst>
                <a:path w="14" h="13" extrusionOk="0">
                  <a:moveTo>
                    <a:pt x="4" y="0"/>
                  </a:moveTo>
                  <a:cubicBezTo>
                    <a:pt x="1" y="0"/>
                    <a:pt x="0" y="0"/>
                    <a:pt x="0" y="3"/>
                  </a:cubicBezTo>
                  <a:cubicBezTo>
                    <a:pt x="0" y="7"/>
                    <a:pt x="6" y="13"/>
                    <a:pt x="9" y="13"/>
                  </a:cubicBezTo>
                  <a:cubicBezTo>
                    <a:pt x="11" y="13"/>
                    <a:pt x="14" y="7"/>
                    <a:pt x="14" y="6"/>
                  </a:cubicBezTo>
                  <a:cubicBezTo>
                    <a:pt x="14" y="2"/>
                    <a:pt x="8" y="0"/>
                    <a:pt x="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2" name="Google Shape;632;p18"/>
            <p:cNvSpPr/>
            <p:nvPr/>
          </p:nvSpPr>
          <p:spPr>
            <a:xfrm>
              <a:off x="7978" y="3176"/>
              <a:ext cx="101" cy="28"/>
            </a:xfrm>
            <a:custGeom>
              <a:avLst/>
              <a:gdLst/>
              <a:ahLst/>
              <a:cxnLst/>
              <a:rect l="l" t="t" r="r" b="b"/>
              <a:pathLst>
                <a:path w="43" h="12" extrusionOk="0">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3" name="Google Shape;633;p18"/>
            <p:cNvSpPr/>
            <p:nvPr/>
          </p:nvSpPr>
          <p:spPr>
            <a:xfrm>
              <a:off x="7961" y="2989"/>
              <a:ext cx="45" cy="99"/>
            </a:xfrm>
            <a:custGeom>
              <a:avLst/>
              <a:gdLst/>
              <a:ahLst/>
              <a:cxnLst/>
              <a:rect l="l" t="t" r="r" b="b"/>
              <a:pathLst>
                <a:path w="19" h="42" extrusionOk="0">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4" name="Google Shape;634;p18"/>
            <p:cNvSpPr/>
            <p:nvPr/>
          </p:nvSpPr>
          <p:spPr>
            <a:xfrm>
              <a:off x="8715" y="3218"/>
              <a:ext cx="139" cy="81"/>
            </a:xfrm>
            <a:custGeom>
              <a:avLst/>
              <a:gdLst/>
              <a:ahLst/>
              <a:cxnLst/>
              <a:rect l="l" t="t" r="r" b="b"/>
              <a:pathLst>
                <a:path w="59" h="34" extrusionOk="0">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5" name="Google Shape;635;p18"/>
            <p:cNvSpPr/>
            <p:nvPr/>
          </p:nvSpPr>
          <p:spPr>
            <a:xfrm>
              <a:off x="8079" y="3079"/>
              <a:ext cx="721" cy="376"/>
            </a:xfrm>
            <a:custGeom>
              <a:avLst/>
              <a:gdLst/>
              <a:ahLst/>
              <a:cxnLst/>
              <a:rect l="l" t="t" r="r" b="b"/>
              <a:pathLst>
                <a:path w="305" h="159" extrusionOk="0">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18"/>
            <p:cNvSpPr/>
            <p:nvPr/>
          </p:nvSpPr>
          <p:spPr>
            <a:xfrm>
              <a:off x="8812" y="3162"/>
              <a:ext cx="73" cy="71"/>
            </a:xfrm>
            <a:custGeom>
              <a:avLst/>
              <a:gdLst/>
              <a:ahLst/>
              <a:cxnLst/>
              <a:rect l="l" t="t" r="r" b="b"/>
              <a:pathLst>
                <a:path w="31" h="30" extrusionOk="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18"/>
            <p:cNvSpPr/>
            <p:nvPr/>
          </p:nvSpPr>
          <p:spPr>
            <a:xfrm>
              <a:off x="8940" y="3263"/>
              <a:ext cx="35" cy="48"/>
            </a:xfrm>
            <a:custGeom>
              <a:avLst/>
              <a:gdLst/>
              <a:ahLst/>
              <a:cxnLst/>
              <a:rect l="l" t="t" r="r" b="b"/>
              <a:pathLst>
                <a:path w="15" h="20" extrusionOk="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18"/>
            <p:cNvSpPr/>
            <p:nvPr/>
          </p:nvSpPr>
          <p:spPr>
            <a:xfrm>
              <a:off x="9183" y="3431"/>
              <a:ext cx="19" cy="26"/>
            </a:xfrm>
            <a:custGeom>
              <a:avLst/>
              <a:gdLst/>
              <a:ahLst/>
              <a:cxnLst/>
              <a:rect l="l" t="t" r="r" b="b"/>
              <a:pathLst>
                <a:path w="8" h="11" extrusionOk="0">
                  <a:moveTo>
                    <a:pt x="0" y="0"/>
                  </a:moveTo>
                  <a:cubicBezTo>
                    <a:pt x="0" y="3"/>
                    <a:pt x="3" y="11"/>
                    <a:pt x="8" y="11"/>
                  </a:cubicBezTo>
                  <a:cubicBezTo>
                    <a:pt x="8" y="10"/>
                    <a:pt x="8" y="9"/>
                    <a:pt x="8" y="8"/>
                  </a:cubicBezTo>
                  <a:cubicBezTo>
                    <a:pt x="8" y="4"/>
                    <a:pt x="4" y="3"/>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18"/>
            <p:cNvSpPr/>
            <p:nvPr/>
          </p:nvSpPr>
          <p:spPr>
            <a:xfrm>
              <a:off x="9129" y="3412"/>
              <a:ext cx="40" cy="19"/>
            </a:xfrm>
            <a:custGeom>
              <a:avLst/>
              <a:gdLst/>
              <a:ahLst/>
              <a:cxnLst/>
              <a:rect l="l" t="t" r="r" b="b"/>
              <a:pathLst>
                <a:path w="17" h="8" extrusionOk="0">
                  <a:moveTo>
                    <a:pt x="0" y="0"/>
                  </a:moveTo>
                  <a:cubicBezTo>
                    <a:pt x="0" y="6"/>
                    <a:pt x="8" y="8"/>
                    <a:pt x="15" y="8"/>
                  </a:cubicBezTo>
                  <a:cubicBezTo>
                    <a:pt x="15" y="8"/>
                    <a:pt x="17" y="7"/>
                    <a:pt x="17" y="7"/>
                  </a:cubicBezTo>
                  <a:cubicBezTo>
                    <a:pt x="14" y="2"/>
                    <a:pt x="8" y="0"/>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0" name="Google Shape;640;p18"/>
            <p:cNvSpPr/>
            <p:nvPr/>
          </p:nvSpPr>
          <p:spPr>
            <a:xfrm>
              <a:off x="9133" y="3363"/>
              <a:ext cx="38" cy="40"/>
            </a:xfrm>
            <a:custGeom>
              <a:avLst/>
              <a:gdLst/>
              <a:ahLst/>
              <a:cxnLst/>
              <a:rect l="l" t="t" r="r" b="b"/>
              <a:pathLst>
                <a:path w="16" h="17" extrusionOk="0">
                  <a:moveTo>
                    <a:pt x="0" y="0"/>
                  </a:moveTo>
                  <a:cubicBezTo>
                    <a:pt x="1" y="4"/>
                    <a:pt x="10" y="17"/>
                    <a:pt x="16" y="17"/>
                  </a:cubicBezTo>
                  <a:cubicBezTo>
                    <a:pt x="13" y="9"/>
                    <a:pt x="8" y="4"/>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p18"/>
            <p:cNvSpPr/>
            <p:nvPr/>
          </p:nvSpPr>
          <p:spPr>
            <a:xfrm>
              <a:off x="9058" y="3332"/>
              <a:ext cx="49" cy="28"/>
            </a:xfrm>
            <a:custGeom>
              <a:avLst/>
              <a:gdLst/>
              <a:ahLst/>
              <a:cxnLst/>
              <a:rect l="l" t="t" r="r" b="b"/>
              <a:pathLst>
                <a:path w="21" h="12" extrusionOk="0">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2" name="Google Shape;642;p18"/>
            <p:cNvSpPr/>
            <p:nvPr/>
          </p:nvSpPr>
          <p:spPr>
            <a:xfrm>
              <a:off x="9001" y="3301"/>
              <a:ext cx="31" cy="19"/>
            </a:xfrm>
            <a:custGeom>
              <a:avLst/>
              <a:gdLst/>
              <a:ahLst/>
              <a:cxnLst/>
              <a:rect l="l" t="t" r="r" b="b"/>
              <a:pathLst>
                <a:path w="13" h="8" extrusionOk="0">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3" name="Google Shape;643;p18"/>
            <p:cNvSpPr/>
            <p:nvPr/>
          </p:nvSpPr>
          <p:spPr>
            <a:xfrm>
              <a:off x="8573" y="4607"/>
              <a:ext cx="137" cy="130"/>
            </a:xfrm>
            <a:custGeom>
              <a:avLst/>
              <a:gdLst/>
              <a:ahLst/>
              <a:cxnLst/>
              <a:rect l="l" t="t" r="r" b="b"/>
              <a:pathLst>
                <a:path w="58" h="55" extrusionOk="0">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4" name="Google Shape;644;p18"/>
            <p:cNvSpPr/>
            <p:nvPr/>
          </p:nvSpPr>
          <p:spPr>
            <a:xfrm>
              <a:off x="8691" y="4574"/>
              <a:ext cx="17" cy="21"/>
            </a:xfrm>
            <a:custGeom>
              <a:avLst/>
              <a:gdLst/>
              <a:ahLst/>
              <a:cxnLst/>
              <a:rect l="l" t="t" r="r" b="b"/>
              <a:pathLst>
                <a:path w="7" h="9" extrusionOk="0">
                  <a:moveTo>
                    <a:pt x="7" y="0"/>
                  </a:moveTo>
                  <a:cubicBezTo>
                    <a:pt x="6" y="0"/>
                    <a:pt x="5" y="0"/>
                    <a:pt x="4" y="0"/>
                  </a:cubicBezTo>
                  <a:cubicBezTo>
                    <a:pt x="3" y="0"/>
                    <a:pt x="1" y="0"/>
                    <a:pt x="0" y="0"/>
                  </a:cubicBezTo>
                  <a:cubicBezTo>
                    <a:pt x="0" y="4"/>
                    <a:pt x="1" y="7"/>
                    <a:pt x="5" y="9"/>
                  </a:cubicBezTo>
                  <a:cubicBezTo>
                    <a:pt x="6" y="6"/>
                    <a:pt x="7" y="5"/>
                    <a:pt x="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5" name="Google Shape;645;p18"/>
            <p:cNvSpPr/>
            <p:nvPr/>
          </p:nvSpPr>
          <p:spPr>
            <a:xfrm>
              <a:off x="8285" y="4403"/>
              <a:ext cx="45" cy="15"/>
            </a:xfrm>
            <a:custGeom>
              <a:avLst/>
              <a:gdLst/>
              <a:ahLst/>
              <a:cxnLst/>
              <a:rect l="l" t="t" r="r" b="b"/>
              <a:pathLst>
                <a:path w="19" h="6" extrusionOk="0">
                  <a:moveTo>
                    <a:pt x="10" y="0"/>
                  </a:moveTo>
                  <a:cubicBezTo>
                    <a:pt x="8" y="0"/>
                    <a:pt x="5" y="1"/>
                    <a:pt x="0" y="3"/>
                  </a:cubicBezTo>
                  <a:cubicBezTo>
                    <a:pt x="3" y="5"/>
                    <a:pt x="6" y="6"/>
                    <a:pt x="9" y="6"/>
                  </a:cubicBezTo>
                  <a:cubicBezTo>
                    <a:pt x="12" y="6"/>
                    <a:pt x="16" y="5"/>
                    <a:pt x="19" y="3"/>
                  </a:cubicBezTo>
                  <a:cubicBezTo>
                    <a:pt x="15" y="1"/>
                    <a:pt x="13" y="0"/>
                    <a:pt x="1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6" name="Google Shape;646;p18"/>
            <p:cNvSpPr/>
            <p:nvPr/>
          </p:nvSpPr>
          <p:spPr>
            <a:xfrm>
              <a:off x="8053" y="3476"/>
              <a:ext cx="50" cy="19"/>
            </a:xfrm>
            <a:custGeom>
              <a:avLst/>
              <a:gdLst/>
              <a:ahLst/>
              <a:cxnLst/>
              <a:rect l="l" t="t" r="r" b="b"/>
              <a:pathLst>
                <a:path w="21" h="8" extrusionOk="0">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7" name="Google Shape;647;p18"/>
            <p:cNvSpPr/>
            <p:nvPr/>
          </p:nvSpPr>
          <p:spPr>
            <a:xfrm>
              <a:off x="7455" y="3457"/>
              <a:ext cx="1437" cy="1086"/>
            </a:xfrm>
            <a:custGeom>
              <a:avLst/>
              <a:gdLst/>
              <a:ahLst/>
              <a:cxnLst/>
              <a:rect l="l" t="t" r="r" b="b"/>
              <a:pathLst>
                <a:path w="608" h="459" extrusionOk="0">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8" name="Google Shape;648;p18"/>
            <p:cNvSpPr/>
            <p:nvPr/>
          </p:nvSpPr>
          <p:spPr>
            <a:xfrm>
              <a:off x="9351" y="4607"/>
              <a:ext cx="269" cy="267"/>
            </a:xfrm>
            <a:custGeom>
              <a:avLst/>
              <a:gdLst/>
              <a:ahLst/>
              <a:cxnLst/>
              <a:rect l="l" t="t" r="r" b="b"/>
              <a:pathLst>
                <a:path w="114" h="113" extrusionOk="0">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9" name="Google Shape;649;p18"/>
            <p:cNvSpPr/>
            <p:nvPr/>
          </p:nvSpPr>
          <p:spPr>
            <a:xfrm>
              <a:off x="9571" y="4349"/>
              <a:ext cx="203" cy="296"/>
            </a:xfrm>
            <a:custGeom>
              <a:avLst/>
              <a:gdLst/>
              <a:ahLst/>
              <a:cxnLst/>
              <a:rect l="l" t="t" r="r" b="b"/>
              <a:pathLst>
                <a:path w="86" h="125" extrusionOk="0">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0" name="Google Shape;650;p18"/>
            <p:cNvSpPr/>
            <p:nvPr/>
          </p:nvSpPr>
          <p:spPr>
            <a:xfrm>
              <a:off x="9724" y="3694"/>
              <a:ext cx="45" cy="31"/>
            </a:xfrm>
            <a:custGeom>
              <a:avLst/>
              <a:gdLst/>
              <a:ahLst/>
              <a:cxnLst/>
              <a:rect l="l" t="t" r="r" b="b"/>
              <a:pathLst>
                <a:path w="19" h="13" extrusionOk="0">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1" name="Google Shape;651;p18"/>
            <p:cNvSpPr/>
            <p:nvPr/>
          </p:nvSpPr>
          <p:spPr>
            <a:xfrm>
              <a:off x="9774" y="3658"/>
              <a:ext cx="40" cy="26"/>
            </a:xfrm>
            <a:custGeom>
              <a:avLst/>
              <a:gdLst/>
              <a:ahLst/>
              <a:cxnLst/>
              <a:rect l="l" t="t" r="r" b="b"/>
              <a:pathLst>
                <a:path w="17" h="11" extrusionOk="0">
                  <a:moveTo>
                    <a:pt x="17" y="0"/>
                  </a:moveTo>
                  <a:cubicBezTo>
                    <a:pt x="13" y="0"/>
                    <a:pt x="0" y="0"/>
                    <a:pt x="0" y="7"/>
                  </a:cubicBezTo>
                  <a:cubicBezTo>
                    <a:pt x="0" y="8"/>
                    <a:pt x="2" y="11"/>
                    <a:pt x="3" y="11"/>
                  </a:cubicBezTo>
                  <a:cubicBezTo>
                    <a:pt x="9" y="11"/>
                    <a:pt x="10" y="6"/>
                    <a:pt x="17" y="4"/>
                  </a:cubicBezTo>
                  <a:cubicBezTo>
                    <a:pt x="17" y="3"/>
                    <a:pt x="17" y="1"/>
                    <a:pt x="1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2" name="Google Shape;652;p18"/>
            <p:cNvSpPr/>
            <p:nvPr/>
          </p:nvSpPr>
          <p:spPr>
            <a:xfrm>
              <a:off x="7774" y="2719"/>
              <a:ext cx="163" cy="152"/>
            </a:xfrm>
            <a:custGeom>
              <a:avLst/>
              <a:gdLst/>
              <a:ahLst/>
              <a:cxnLst/>
              <a:rect l="l" t="t" r="r" b="b"/>
              <a:pathLst>
                <a:path w="69" h="64" extrusionOk="0">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3" name="Google Shape;653;p18"/>
            <p:cNvSpPr/>
            <p:nvPr/>
          </p:nvSpPr>
          <p:spPr>
            <a:xfrm>
              <a:off x="7625" y="2679"/>
              <a:ext cx="81" cy="83"/>
            </a:xfrm>
            <a:custGeom>
              <a:avLst/>
              <a:gdLst/>
              <a:ahLst/>
              <a:cxnLst/>
              <a:rect l="l" t="t" r="r" b="b"/>
              <a:pathLst>
                <a:path w="34" h="35" extrusionOk="0">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4" name="Google Shape;654;p18"/>
            <p:cNvSpPr/>
            <p:nvPr/>
          </p:nvSpPr>
          <p:spPr>
            <a:xfrm>
              <a:off x="7684" y="2407"/>
              <a:ext cx="154" cy="218"/>
            </a:xfrm>
            <a:custGeom>
              <a:avLst/>
              <a:gdLst/>
              <a:ahLst/>
              <a:cxnLst/>
              <a:rect l="l" t="t" r="r" b="b"/>
              <a:pathLst>
                <a:path w="65" h="92" extrusionOk="0">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5" name="Google Shape;655;p18"/>
            <p:cNvSpPr/>
            <p:nvPr/>
          </p:nvSpPr>
          <p:spPr>
            <a:xfrm>
              <a:off x="7845" y="2627"/>
              <a:ext cx="50" cy="85"/>
            </a:xfrm>
            <a:custGeom>
              <a:avLst/>
              <a:gdLst/>
              <a:ahLst/>
              <a:cxnLst/>
              <a:rect l="l" t="t" r="r" b="b"/>
              <a:pathLst>
                <a:path w="21" h="36" extrusionOk="0">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6" name="Google Shape;656;p18"/>
            <p:cNvSpPr/>
            <p:nvPr/>
          </p:nvSpPr>
          <p:spPr>
            <a:xfrm>
              <a:off x="7770" y="2648"/>
              <a:ext cx="40" cy="55"/>
            </a:xfrm>
            <a:custGeom>
              <a:avLst/>
              <a:gdLst/>
              <a:ahLst/>
              <a:cxnLst/>
              <a:rect l="l" t="t" r="r" b="b"/>
              <a:pathLst>
                <a:path w="17" h="23" extrusionOk="0">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7" name="Google Shape;657;p18"/>
            <p:cNvSpPr/>
            <p:nvPr/>
          </p:nvSpPr>
          <p:spPr>
            <a:xfrm>
              <a:off x="7793" y="2684"/>
              <a:ext cx="40" cy="66"/>
            </a:xfrm>
            <a:custGeom>
              <a:avLst/>
              <a:gdLst/>
              <a:ahLst/>
              <a:cxnLst/>
              <a:rect l="l" t="t" r="r" b="b"/>
              <a:pathLst>
                <a:path w="17" h="28" extrusionOk="0">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8" name="Google Shape;658;p18"/>
            <p:cNvSpPr/>
            <p:nvPr/>
          </p:nvSpPr>
          <p:spPr>
            <a:xfrm>
              <a:off x="7826" y="2686"/>
              <a:ext cx="22" cy="40"/>
            </a:xfrm>
            <a:custGeom>
              <a:avLst/>
              <a:gdLst/>
              <a:ahLst/>
              <a:cxnLst/>
              <a:rect l="l" t="t" r="r" b="b"/>
              <a:pathLst>
                <a:path w="9" h="17" extrusionOk="0">
                  <a:moveTo>
                    <a:pt x="5" y="0"/>
                  </a:moveTo>
                  <a:cubicBezTo>
                    <a:pt x="5" y="8"/>
                    <a:pt x="2" y="12"/>
                    <a:pt x="0" y="17"/>
                  </a:cubicBezTo>
                  <a:cubicBezTo>
                    <a:pt x="1" y="17"/>
                    <a:pt x="2" y="17"/>
                    <a:pt x="3" y="17"/>
                  </a:cubicBezTo>
                  <a:cubicBezTo>
                    <a:pt x="3" y="10"/>
                    <a:pt x="9" y="8"/>
                    <a:pt x="9" y="0"/>
                  </a:cubicBezTo>
                  <a:cubicBezTo>
                    <a:pt x="8" y="0"/>
                    <a:pt x="6" y="0"/>
                    <a:pt x="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9" name="Google Shape;659;p18"/>
            <p:cNvSpPr/>
            <p:nvPr/>
          </p:nvSpPr>
          <p:spPr>
            <a:xfrm>
              <a:off x="7836" y="2712"/>
              <a:ext cx="26" cy="22"/>
            </a:xfrm>
            <a:custGeom>
              <a:avLst/>
              <a:gdLst/>
              <a:ahLst/>
              <a:cxnLst/>
              <a:rect l="l" t="t" r="r" b="b"/>
              <a:pathLst>
                <a:path w="11" h="9" extrusionOk="0">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0" name="Google Shape;660;p18"/>
            <p:cNvSpPr/>
            <p:nvPr/>
          </p:nvSpPr>
          <p:spPr>
            <a:xfrm>
              <a:off x="7810" y="2625"/>
              <a:ext cx="28" cy="31"/>
            </a:xfrm>
            <a:custGeom>
              <a:avLst/>
              <a:gdLst/>
              <a:ahLst/>
              <a:cxnLst/>
              <a:rect l="l" t="t" r="r" b="b"/>
              <a:pathLst>
                <a:path w="12" h="13" extrusionOk="0">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1" name="Google Shape;661;p18"/>
            <p:cNvSpPr/>
            <p:nvPr/>
          </p:nvSpPr>
          <p:spPr>
            <a:xfrm>
              <a:off x="7715" y="2592"/>
              <a:ext cx="43" cy="42"/>
            </a:xfrm>
            <a:custGeom>
              <a:avLst/>
              <a:gdLst/>
              <a:ahLst/>
              <a:cxnLst/>
              <a:rect l="l" t="t" r="r" b="b"/>
              <a:pathLst>
                <a:path w="18" h="18" extrusionOk="0">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Google Shape;662;p18"/>
            <p:cNvSpPr/>
            <p:nvPr/>
          </p:nvSpPr>
          <p:spPr>
            <a:xfrm>
              <a:off x="7760" y="2596"/>
              <a:ext cx="12" cy="3"/>
            </a:xfrm>
            <a:custGeom>
              <a:avLst/>
              <a:gdLst/>
              <a:ahLst/>
              <a:cxnLst/>
              <a:rect l="l" t="t" r="r" b="b"/>
              <a:pathLst>
                <a:path w="5" h="1" extrusionOk="0">
                  <a:moveTo>
                    <a:pt x="2" y="0"/>
                  </a:moveTo>
                  <a:cubicBezTo>
                    <a:pt x="1" y="0"/>
                    <a:pt x="0" y="1"/>
                    <a:pt x="0" y="1"/>
                  </a:cubicBezTo>
                  <a:cubicBezTo>
                    <a:pt x="0" y="1"/>
                    <a:pt x="1" y="1"/>
                    <a:pt x="2" y="1"/>
                  </a:cubicBezTo>
                  <a:cubicBezTo>
                    <a:pt x="3" y="1"/>
                    <a:pt x="4" y="1"/>
                    <a:pt x="5" y="1"/>
                  </a:cubicBezTo>
                  <a:cubicBezTo>
                    <a:pt x="4" y="1"/>
                    <a:pt x="3" y="0"/>
                    <a:pt x="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3" name="Google Shape;663;p18"/>
            <p:cNvSpPr/>
            <p:nvPr/>
          </p:nvSpPr>
          <p:spPr>
            <a:xfrm>
              <a:off x="7696" y="2147"/>
              <a:ext cx="78" cy="109"/>
            </a:xfrm>
            <a:custGeom>
              <a:avLst/>
              <a:gdLst/>
              <a:ahLst/>
              <a:cxnLst/>
              <a:rect l="l" t="t" r="r" b="b"/>
              <a:pathLst>
                <a:path w="33" h="46" extrusionOk="0">
                  <a:moveTo>
                    <a:pt x="20" y="0"/>
                  </a:moveTo>
                  <a:cubicBezTo>
                    <a:pt x="12" y="0"/>
                    <a:pt x="1" y="20"/>
                    <a:pt x="1" y="32"/>
                  </a:cubicBezTo>
                  <a:cubicBezTo>
                    <a:pt x="1" y="40"/>
                    <a:pt x="0" y="46"/>
                    <a:pt x="9" y="46"/>
                  </a:cubicBezTo>
                  <a:cubicBezTo>
                    <a:pt x="21" y="46"/>
                    <a:pt x="33" y="0"/>
                    <a:pt x="2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4" name="Google Shape;664;p18"/>
            <p:cNvSpPr/>
            <p:nvPr/>
          </p:nvSpPr>
          <p:spPr>
            <a:xfrm>
              <a:off x="7285" y="2341"/>
              <a:ext cx="90" cy="73"/>
            </a:xfrm>
            <a:custGeom>
              <a:avLst/>
              <a:gdLst/>
              <a:ahLst/>
              <a:cxnLst/>
              <a:rect l="l" t="t" r="r" b="b"/>
              <a:pathLst>
                <a:path w="38" h="31" extrusionOk="0">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5" name="Google Shape;665;p18"/>
            <p:cNvSpPr/>
            <p:nvPr/>
          </p:nvSpPr>
          <p:spPr>
            <a:xfrm>
              <a:off x="6907" y="2220"/>
              <a:ext cx="413" cy="800"/>
            </a:xfrm>
            <a:custGeom>
              <a:avLst/>
              <a:gdLst/>
              <a:ahLst/>
              <a:cxnLst/>
              <a:rect l="l" t="t" r="r" b="b"/>
              <a:pathLst>
                <a:path w="175" h="338" extrusionOk="0">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6" name="Google Shape;666;p18"/>
            <p:cNvSpPr/>
            <p:nvPr/>
          </p:nvSpPr>
          <p:spPr>
            <a:xfrm>
              <a:off x="7172" y="3121"/>
              <a:ext cx="59" cy="55"/>
            </a:xfrm>
            <a:custGeom>
              <a:avLst/>
              <a:gdLst/>
              <a:ahLst/>
              <a:cxnLst/>
              <a:rect l="l" t="t" r="r" b="b"/>
              <a:pathLst>
                <a:path w="25" h="23" extrusionOk="0">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7" name="Google Shape;667;p18"/>
            <p:cNvSpPr/>
            <p:nvPr/>
          </p:nvSpPr>
          <p:spPr>
            <a:xfrm>
              <a:off x="7261" y="3162"/>
              <a:ext cx="26" cy="21"/>
            </a:xfrm>
            <a:custGeom>
              <a:avLst/>
              <a:gdLst/>
              <a:ahLst/>
              <a:cxnLst/>
              <a:rect l="l" t="t" r="r" b="b"/>
              <a:pathLst>
                <a:path w="11" h="9" extrusionOk="0">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8" name="Google Shape;668;p18"/>
            <p:cNvSpPr/>
            <p:nvPr/>
          </p:nvSpPr>
          <p:spPr>
            <a:xfrm>
              <a:off x="6945" y="3107"/>
              <a:ext cx="23" cy="36"/>
            </a:xfrm>
            <a:custGeom>
              <a:avLst/>
              <a:gdLst/>
              <a:ahLst/>
              <a:cxnLst/>
              <a:rect l="l" t="t" r="r" b="b"/>
              <a:pathLst>
                <a:path w="10" h="15" extrusionOk="0">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9" name="Google Shape;669;p18"/>
            <p:cNvSpPr/>
            <p:nvPr/>
          </p:nvSpPr>
          <p:spPr>
            <a:xfrm>
              <a:off x="6900" y="3032"/>
              <a:ext cx="35" cy="28"/>
            </a:xfrm>
            <a:custGeom>
              <a:avLst/>
              <a:gdLst/>
              <a:ahLst/>
              <a:cxnLst/>
              <a:rect l="l" t="t" r="r" b="b"/>
              <a:pathLst>
                <a:path w="15" h="12" extrusionOk="0">
                  <a:moveTo>
                    <a:pt x="3" y="0"/>
                  </a:moveTo>
                  <a:cubicBezTo>
                    <a:pt x="0" y="1"/>
                    <a:pt x="0" y="1"/>
                    <a:pt x="0" y="1"/>
                  </a:cubicBezTo>
                  <a:cubicBezTo>
                    <a:pt x="1" y="1"/>
                    <a:pt x="1" y="1"/>
                    <a:pt x="1" y="1"/>
                  </a:cubicBezTo>
                  <a:cubicBezTo>
                    <a:pt x="1" y="4"/>
                    <a:pt x="8" y="12"/>
                    <a:pt x="10" y="12"/>
                  </a:cubicBezTo>
                  <a:cubicBezTo>
                    <a:pt x="15" y="12"/>
                    <a:pt x="6" y="2"/>
                    <a:pt x="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0" name="Google Shape;670;p18"/>
            <p:cNvSpPr/>
            <p:nvPr/>
          </p:nvSpPr>
          <p:spPr>
            <a:xfrm>
              <a:off x="8039" y="1811"/>
              <a:ext cx="85" cy="107"/>
            </a:xfrm>
            <a:custGeom>
              <a:avLst/>
              <a:gdLst/>
              <a:ahLst/>
              <a:cxnLst/>
              <a:rect l="l" t="t" r="r" b="b"/>
              <a:pathLst>
                <a:path w="36" h="45" extrusionOk="0">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1" name="Google Shape;671;p18"/>
            <p:cNvSpPr/>
            <p:nvPr/>
          </p:nvSpPr>
          <p:spPr>
            <a:xfrm>
              <a:off x="8138" y="1788"/>
              <a:ext cx="92" cy="66"/>
            </a:xfrm>
            <a:custGeom>
              <a:avLst/>
              <a:gdLst/>
              <a:ahLst/>
              <a:cxnLst/>
              <a:rect l="l" t="t" r="r" b="b"/>
              <a:pathLst>
                <a:path w="39" h="28" extrusionOk="0">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Google Shape;672;p18"/>
            <p:cNvSpPr/>
            <p:nvPr/>
          </p:nvSpPr>
          <p:spPr>
            <a:xfrm>
              <a:off x="8086" y="1501"/>
              <a:ext cx="397" cy="324"/>
            </a:xfrm>
            <a:custGeom>
              <a:avLst/>
              <a:gdLst/>
              <a:ahLst/>
              <a:cxnLst/>
              <a:rect l="l" t="t" r="r" b="b"/>
              <a:pathLst>
                <a:path w="168" h="137" extrusionOk="0">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3" name="Google Shape;673;p18"/>
            <p:cNvSpPr/>
            <p:nvPr/>
          </p:nvSpPr>
          <p:spPr>
            <a:xfrm>
              <a:off x="8408" y="1322"/>
              <a:ext cx="203" cy="172"/>
            </a:xfrm>
            <a:custGeom>
              <a:avLst/>
              <a:gdLst/>
              <a:ahLst/>
              <a:cxnLst/>
              <a:rect l="l" t="t" r="r" b="b"/>
              <a:pathLst>
                <a:path w="86" h="73" extrusionOk="0">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4" name="Google Shape;674;p18"/>
            <p:cNvSpPr/>
            <p:nvPr/>
          </p:nvSpPr>
          <p:spPr>
            <a:xfrm>
              <a:off x="8606" y="1364"/>
              <a:ext cx="36" cy="33"/>
            </a:xfrm>
            <a:custGeom>
              <a:avLst/>
              <a:gdLst/>
              <a:ahLst/>
              <a:cxnLst/>
              <a:rect l="l" t="t" r="r" b="b"/>
              <a:pathLst>
                <a:path w="15" h="14" extrusionOk="0">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p18"/>
            <p:cNvSpPr/>
            <p:nvPr/>
          </p:nvSpPr>
          <p:spPr>
            <a:xfrm>
              <a:off x="8677" y="1319"/>
              <a:ext cx="47" cy="36"/>
            </a:xfrm>
            <a:custGeom>
              <a:avLst/>
              <a:gdLst/>
              <a:ahLst/>
              <a:cxnLst/>
              <a:rect l="l" t="t" r="r" b="b"/>
              <a:pathLst>
                <a:path w="20" h="15" extrusionOk="0">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676;p18"/>
            <p:cNvSpPr/>
            <p:nvPr/>
          </p:nvSpPr>
          <p:spPr>
            <a:xfrm>
              <a:off x="8762" y="1284"/>
              <a:ext cx="24" cy="26"/>
            </a:xfrm>
            <a:custGeom>
              <a:avLst/>
              <a:gdLst/>
              <a:ahLst/>
              <a:cxnLst/>
              <a:rect l="l" t="t" r="r" b="b"/>
              <a:pathLst>
                <a:path w="10" h="11" extrusionOk="0">
                  <a:moveTo>
                    <a:pt x="10" y="0"/>
                  </a:moveTo>
                  <a:cubicBezTo>
                    <a:pt x="9" y="0"/>
                    <a:pt x="2" y="0"/>
                    <a:pt x="1" y="3"/>
                  </a:cubicBezTo>
                  <a:cubicBezTo>
                    <a:pt x="1" y="5"/>
                    <a:pt x="2" y="8"/>
                    <a:pt x="1" y="8"/>
                  </a:cubicBezTo>
                  <a:cubicBezTo>
                    <a:pt x="0" y="8"/>
                    <a:pt x="0" y="11"/>
                    <a:pt x="1" y="11"/>
                  </a:cubicBezTo>
                  <a:cubicBezTo>
                    <a:pt x="5" y="11"/>
                    <a:pt x="9" y="3"/>
                    <a:pt x="1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18"/>
            <p:cNvSpPr/>
            <p:nvPr/>
          </p:nvSpPr>
          <p:spPr>
            <a:xfrm>
              <a:off x="8472" y="903"/>
              <a:ext cx="101" cy="390"/>
            </a:xfrm>
            <a:custGeom>
              <a:avLst/>
              <a:gdLst/>
              <a:ahLst/>
              <a:cxnLst/>
              <a:rect l="l" t="t" r="r" b="b"/>
              <a:pathLst>
                <a:path w="43" h="165" extrusionOk="0">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18"/>
            <p:cNvSpPr/>
            <p:nvPr/>
          </p:nvSpPr>
          <p:spPr>
            <a:xfrm>
              <a:off x="5259" y="-452"/>
              <a:ext cx="624" cy="456"/>
            </a:xfrm>
            <a:custGeom>
              <a:avLst/>
              <a:gdLst/>
              <a:ahLst/>
              <a:cxnLst/>
              <a:rect l="l" t="t" r="r" b="b"/>
              <a:pathLst>
                <a:path w="264" h="193" extrusionOk="0">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679;p18"/>
            <p:cNvSpPr/>
            <p:nvPr/>
          </p:nvSpPr>
          <p:spPr>
            <a:xfrm>
              <a:off x="3113" y="749"/>
              <a:ext cx="1373" cy="982"/>
            </a:xfrm>
            <a:custGeom>
              <a:avLst/>
              <a:gdLst/>
              <a:ahLst/>
              <a:cxnLst/>
              <a:rect l="l" t="t" r="r" b="b"/>
              <a:pathLst>
                <a:path w="581" h="415" extrusionOk="0">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18"/>
            <p:cNvSpPr/>
            <p:nvPr/>
          </p:nvSpPr>
          <p:spPr>
            <a:xfrm>
              <a:off x="3621" y="-27"/>
              <a:ext cx="927" cy="895"/>
            </a:xfrm>
            <a:custGeom>
              <a:avLst/>
              <a:gdLst/>
              <a:ahLst/>
              <a:cxnLst/>
              <a:rect l="l" t="t" r="r" b="b"/>
              <a:pathLst>
                <a:path w="392" h="378" extrusionOk="0">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p18"/>
            <p:cNvSpPr/>
            <p:nvPr/>
          </p:nvSpPr>
          <p:spPr>
            <a:xfrm>
              <a:off x="4137" y="-497"/>
              <a:ext cx="6053" cy="2251"/>
            </a:xfrm>
            <a:custGeom>
              <a:avLst/>
              <a:gdLst/>
              <a:ahLst/>
              <a:cxnLst/>
              <a:rect l="l" t="t" r="r" b="b"/>
              <a:pathLst>
                <a:path w="2561" h="952" extrusionOk="0">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Google Shape;682;p18"/>
            <p:cNvSpPr/>
            <p:nvPr/>
          </p:nvSpPr>
          <p:spPr>
            <a:xfrm>
              <a:off x="6051" y="953"/>
              <a:ext cx="2179" cy="1374"/>
            </a:xfrm>
            <a:custGeom>
              <a:avLst/>
              <a:gdLst/>
              <a:ahLst/>
              <a:cxnLst/>
              <a:rect l="l" t="t" r="r" b="b"/>
              <a:pathLst>
                <a:path w="922" h="581" extrusionOk="0">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3" name="Google Shape;683;p18"/>
            <p:cNvSpPr/>
            <p:nvPr/>
          </p:nvSpPr>
          <p:spPr>
            <a:xfrm>
              <a:off x="9781" y="-76"/>
              <a:ext cx="125" cy="54"/>
            </a:xfrm>
            <a:custGeom>
              <a:avLst/>
              <a:gdLst/>
              <a:ahLst/>
              <a:cxnLst/>
              <a:rect l="l" t="t" r="r" b="b"/>
              <a:pathLst>
                <a:path w="53" h="23" extrusionOk="0">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4" name="Google Shape;684;p18"/>
            <p:cNvSpPr/>
            <p:nvPr/>
          </p:nvSpPr>
          <p:spPr>
            <a:xfrm>
              <a:off x="9403" y="28"/>
              <a:ext cx="49" cy="28"/>
            </a:xfrm>
            <a:custGeom>
              <a:avLst/>
              <a:gdLst/>
              <a:ahLst/>
              <a:cxnLst/>
              <a:rect l="l" t="t" r="r" b="b"/>
              <a:pathLst>
                <a:path w="21" h="12" extrusionOk="0">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5" name="Google Shape;685;p18"/>
            <p:cNvSpPr/>
            <p:nvPr/>
          </p:nvSpPr>
          <p:spPr>
            <a:xfrm>
              <a:off x="8242" y="-369"/>
              <a:ext cx="22" cy="28"/>
            </a:xfrm>
            <a:custGeom>
              <a:avLst/>
              <a:gdLst/>
              <a:ahLst/>
              <a:cxnLst/>
              <a:rect l="l" t="t" r="r" b="b"/>
              <a:pathLst>
                <a:path w="9" h="12" extrusionOk="0">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6" name="Google Shape;686;p18"/>
            <p:cNvSpPr/>
            <p:nvPr/>
          </p:nvSpPr>
          <p:spPr>
            <a:xfrm>
              <a:off x="7403" y="-277"/>
              <a:ext cx="57" cy="33"/>
            </a:xfrm>
            <a:custGeom>
              <a:avLst/>
              <a:gdLst/>
              <a:ahLst/>
              <a:cxnLst/>
              <a:rect l="l" t="t" r="r" b="b"/>
              <a:pathLst>
                <a:path w="24" h="14" extrusionOk="0">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7" name="Google Shape;687;p18"/>
            <p:cNvSpPr/>
            <p:nvPr/>
          </p:nvSpPr>
          <p:spPr>
            <a:xfrm>
              <a:off x="6964" y="-639"/>
              <a:ext cx="215" cy="121"/>
            </a:xfrm>
            <a:custGeom>
              <a:avLst/>
              <a:gdLst/>
              <a:ahLst/>
              <a:cxnLst/>
              <a:rect l="l" t="t" r="r" b="b"/>
              <a:pathLst>
                <a:path w="91" h="51" extrusionOk="0">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8" name="Google Shape;688;p18"/>
            <p:cNvSpPr/>
            <p:nvPr/>
          </p:nvSpPr>
          <p:spPr>
            <a:xfrm>
              <a:off x="6661" y="-701"/>
              <a:ext cx="83" cy="45"/>
            </a:xfrm>
            <a:custGeom>
              <a:avLst/>
              <a:gdLst/>
              <a:ahLst/>
              <a:cxnLst/>
              <a:rect l="l" t="t" r="r" b="b"/>
              <a:pathLst>
                <a:path w="35" h="19" extrusionOk="0">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9" name="Google Shape;689;p18"/>
            <p:cNvSpPr/>
            <p:nvPr/>
          </p:nvSpPr>
          <p:spPr>
            <a:xfrm>
              <a:off x="6689" y="-793"/>
              <a:ext cx="296" cy="208"/>
            </a:xfrm>
            <a:custGeom>
              <a:avLst/>
              <a:gdLst/>
              <a:ahLst/>
              <a:cxnLst/>
              <a:rect l="l" t="t" r="r" b="b"/>
              <a:pathLst>
                <a:path w="125" h="88" extrusionOk="0">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0" name="Google Shape;690;p18"/>
            <p:cNvSpPr/>
            <p:nvPr/>
          </p:nvSpPr>
          <p:spPr>
            <a:xfrm>
              <a:off x="6817" y="-464"/>
              <a:ext cx="38" cy="26"/>
            </a:xfrm>
            <a:custGeom>
              <a:avLst/>
              <a:gdLst/>
              <a:ahLst/>
              <a:cxnLst/>
              <a:rect l="l" t="t" r="r" b="b"/>
              <a:pathLst>
                <a:path w="16" h="11" extrusionOk="0">
                  <a:moveTo>
                    <a:pt x="16" y="0"/>
                  </a:moveTo>
                  <a:cubicBezTo>
                    <a:pt x="8" y="0"/>
                    <a:pt x="8" y="0"/>
                    <a:pt x="8" y="0"/>
                  </a:cubicBezTo>
                  <a:cubicBezTo>
                    <a:pt x="6" y="2"/>
                    <a:pt x="3" y="4"/>
                    <a:pt x="0" y="6"/>
                  </a:cubicBezTo>
                  <a:cubicBezTo>
                    <a:pt x="1" y="8"/>
                    <a:pt x="3" y="11"/>
                    <a:pt x="5" y="11"/>
                  </a:cubicBezTo>
                  <a:cubicBezTo>
                    <a:pt x="12" y="11"/>
                    <a:pt x="15" y="8"/>
                    <a:pt x="1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1" name="Google Shape;691;p18"/>
            <p:cNvSpPr/>
            <p:nvPr/>
          </p:nvSpPr>
          <p:spPr>
            <a:xfrm>
              <a:off x="6630" y="-788"/>
              <a:ext cx="50" cy="12"/>
            </a:xfrm>
            <a:custGeom>
              <a:avLst/>
              <a:gdLst/>
              <a:ahLst/>
              <a:cxnLst/>
              <a:rect l="l" t="t" r="r" b="b"/>
              <a:pathLst>
                <a:path w="21" h="5" extrusionOk="0">
                  <a:moveTo>
                    <a:pt x="19" y="0"/>
                  </a:moveTo>
                  <a:cubicBezTo>
                    <a:pt x="0" y="0"/>
                    <a:pt x="0" y="0"/>
                    <a:pt x="0" y="0"/>
                  </a:cubicBezTo>
                  <a:cubicBezTo>
                    <a:pt x="2" y="4"/>
                    <a:pt x="6" y="5"/>
                    <a:pt x="11" y="5"/>
                  </a:cubicBezTo>
                  <a:cubicBezTo>
                    <a:pt x="14" y="5"/>
                    <a:pt x="18" y="5"/>
                    <a:pt x="21" y="4"/>
                  </a:cubicBezTo>
                  <a:cubicBezTo>
                    <a:pt x="19" y="0"/>
                    <a:pt x="19" y="0"/>
                    <a:pt x="1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2" name="Google Shape;692;p18"/>
            <p:cNvSpPr/>
            <p:nvPr/>
          </p:nvSpPr>
          <p:spPr>
            <a:xfrm>
              <a:off x="7219" y="-547"/>
              <a:ext cx="40" cy="19"/>
            </a:xfrm>
            <a:custGeom>
              <a:avLst/>
              <a:gdLst/>
              <a:ahLst/>
              <a:cxnLst/>
              <a:rect l="l" t="t" r="r" b="b"/>
              <a:pathLst>
                <a:path w="17" h="8" extrusionOk="0">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18"/>
            <p:cNvSpPr/>
            <p:nvPr/>
          </p:nvSpPr>
          <p:spPr>
            <a:xfrm>
              <a:off x="5002" y="-757"/>
              <a:ext cx="253" cy="75"/>
            </a:xfrm>
            <a:custGeom>
              <a:avLst/>
              <a:gdLst/>
              <a:ahLst/>
              <a:cxnLst/>
              <a:rect l="l" t="t" r="r" b="b"/>
              <a:pathLst>
                <a:path w="107" h="32" extrusionOk="0">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4" name="Google Shape;694;p18"/>
            <p:cNvSpPr/>
            <p:nvPr/>
          </p:nvSpPr>
          <p:spPr>
            <a:xfrm>
              <a:off x="5656" y="-807"/>
              <a:ext cx="88" cy="57"/>
            </a:xfrm>
            <a:custGeom>
              <a:avLst/>
              <a:gdLst/>
              <a:ahLst/>
              <a:cxnLst/>
              <a:rect l="l" t="t" r="r" b="b"/>
              <a:pathLst>
                <a:path w="37" h="24" extrusionOk="0">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5" name="Google Shape;695;p18"/>
            <p:cNvSpPr/>
            <p:nvPr/>
          </p:nvSpPr>
          <p:spPr>
            <a:xfrm>
              <a:off x="5541" y="-769"/>
              <a:ext cx="94" cy="54"/>
            </a:xfrm>
            <a:custGeom>
              <a:avLst/>
              <a:gdLst/>
              <a:ahLst/>
              <a:cxnLst/>
              <a:rect l="l" t="t" r="r" b="b"/>
              <a:pathLst>
                <a:path w="40" h="23" extrusionOk="0">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6" name="Google Shape;696;p18"/>
            <p:cNvSpPr/>
            <p:nvPr/>
          </p:nvSpPr>
          <p:spPr>
            <a:xfrm>
              <a:off x="5415" y="-722"/>
              <a:ext cx="97" cy="33"/>
            </a:xfrm>
            <a:custGeom>
              <a:avLst/>
              <a:gdLst/>
              <a:ahLst/>
              <a:cxnLst/>
              <a:rect l="l" t="t" r="r" b="b"/>
              <a:pathLst>
                <a:path w="41" h="14" extrusionOk="0">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7" name="Google Shape;697;p18"/>
            <p:cNvSpPr/>
            <p:nvPr/>
          </p:nvSpPr>
          <p:spPr>
            <a:xfrm>
              <a:off x="5359" y="-833"/>
              <a:ext cx="151" cy="102"/>
            </a:xfrm>
            <a:custGeom>
              <a:avLst/>
              <a:gdLst/>
              <a:ahLst/>
              <a:cxnLst/>
              <a:rect l="l" t="t" r="r" b="b"/>
              <a:pathLst>
                <a:path w="64" h="43" extrusionOk="0">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8" name="Google Shape;698;p18"/>
            <p:cNvSpPr/>
            <p:nvPr/>
          </p:nvSpPr>
          <p:spPr>
            <a:xfrm>
              <a:off x="3813" y="-684"/>
              <a:ext cx="496" cy="274"/>
            </a:xfrm>
            <a:custGeom>
              <a:avLst/>
              <a:gdLst/>
              <a:ahLst/>
              <a:cxnLst/>
              <a:rect l="l" t="t" r="r" b="b"/>
              <a:pathLst>
                <a:path w="210" h="116" extrusionOk="0">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9" name="Google Shape;699;p18"/>
            <p:cNvSpPr/>
            <p:nvPr/>
          </p:nvSpPr>
          <p:spPr>
            <a:xfrm>
              <a:off x="4073" y="-724"/>
              <a:ext cx="324" cy="116"/>
            </a:xfrm>
            <a:custGeom>
              <a:avLst/>
              <a:gdLst/>
              <a:ahLst/>
              <a:cxnLst/>
              <a:rect l="l" t="t" r="r" b="b"/>
              <a:pathLst>
                <a:path w="137" h="49" extrusionOk="0">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0" name="Google Shape;700;p18"/>
            <p:cNvSpPr/>
            <p:nvPr/>
          </p:nvSpPr>
          <p:spPr>
            <a:xfrm>
              <a:off x="3794" y="-594"/>
              <a:ext cx="61" cy="54"/>
            </a:xfrm>
            <a:custGeom>
              <a:avLst/>
              <a:gdLst/>
              <a:ahLst/>
              <a:cxnLst/>
              <a:rect l="l" t="t" r="r" b="b"/>
              <a:pathLst>
                <a:path w="26" h="23" extrusionOk="0">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1" name="Google Shape;701;p18"/>
            <p:cNvSpPr/>
            <p:nvPr/>
          </p:nvSpPr>
          <p:spPr>
            <a:xfrm>
              <a:off x="3087" y="872"/>
              <a:ext cx="156" cy="187"/>
            </a:xfrm>
            <a:custGeom>
              <a:avLst/>
              <a:gdLst/>
              <a:ahLst/>
              <a:cxnLst/>
              <a:rect l="l" t="t" r="r" b="b"/>
              <a:pathLst>
                <a:path w="66" h="79" extrusionOk="0">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2" name="Google Shape;702;p18"/>
            <p:cNvSpPr/>
            <p:nvPr/>
          </p:nvSpPr>
          <p:spPr>
            <a:xfrm>
              <a:off x="3191" y="714"/>
              <a:ext cx="33" cy="28"/>
            </a:xfrm>
            <a:custGeom>
              <a:avLst/>
              <a:gdLst/>
              <a:ahLst/>
              <a:cxnLst/>
              <a:rect l="l" t="t" r="r" b="b"/>
              <a:pathLst>
                <a:path w="14" h="12" extrusionOk="0">
                  <a:moveTo>
                    <a:pt x="14" y="0"/>
                  </a:moveTo>
                  <a:cubicBezTo>
                    <a:pt x="9" y="0"/>
                    <a:pt x="0" y="2"/>
                    <a:pt x="0" y="6"/>
                  </a:cubicBezTo>
                  <a:cubicBezTo>
                    <a:pt x="0" y="8"/>
                    <a:pt x="2" y="12"/>
                    <a:pt x="3" y="12"/>
                  </a:cubicBezTo>
                  <a:cubicBezTo>
                    <a:pt x="9" y="12"/>
                    <a:pt x="14" y="6"/>
                    <a:pt x="1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3" name="Google Shape;703;p18"/>
            <p:cNvSpPr/>
            <p:nvPr/>
          </p:nvSpPr>
          <p:spPr>
            <a:xfrm>
              <a:off x="3210" y="697"/>
              <a:ext cx="295" cy="431"/>
            </a:xfrm>
            <a:custGeom>
              <a:avLst/>
              <a:gdLst/>
              <a:ahLst/>
              <a:cxnLst/>
              <a:rect l="l" t="t" r="r" b="b"/>
              <a:pathLst>
                <a:path w="125" h="182" extrusionOk="0">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4" name="Google Shape;704;p18"/>
            <p:cNvSpPr/>
            <p:nvPr/>
          </p:nvSpPr>
          <p:spPr>
            <a:xfrm>
              <a:off x="3274" y="920"/>
              <a:ext cx="14" cy="14"/>
            </a:xfrm>
            <a:custGeom>
              <a:avLst/>
              <a:gdLst/>
              <a:ahLst/>
              <a:cxnLst/>
              <a:rect l="l" t="t" r="r" b="b"/>
              <a:pathLst>
                <a:path w="6" h="6" extrusionOk="0">
                  <a:moveTo>
                    <a:pt x="6" y="0"/>
                  </a:moveTo>
                  <a:cubicBezTo>
                    <a:pt x="5" y="0"/>
                    <a:pt x="4" y="0"/>
                    <a:pt x="3" y="0"/>
                  </a:cubicBezTo>
                  <a:cubicBezTo>
                    <a:pt x="0" y="2"/>
                    <a:pt x="0" y="4"/>
                    <a:pt x="0" y="6"/>
                  </a:cubicBezTo>
                  <a:cubicBezTo>
                    <a:pt x="3" y="6"/>
                    <a:pt x="4" y="6"/>
                    <a:pt x="5" y="6"/>
                  </a:cubicBezTo>
                  <a:cubicBezTo>
                    <a:pt x="5" y="4"/>
                    <a:pt x="6" y="2"/>
                    <a:pt x="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5" name="Google Shape;705;p18"/>
            <p:cNvSpPr/>
            <p:nvPr/>
          </p:nvSpPr>
          <p:spPr>
            <a:xfrm>
              <a:off x="2600" y="260"/>
              <a:ext cx="362" cy="163"/>
            </a:xfrm>
            <a:custGeom>
              <a:avLst/>
              <a:gdLst/>
              <a:ahLst/>
              <a:cxnLst/>
              <a:rect l="l" t="t" r="r" b="b"/>
              <a:pathLst>
                <a:path w="153" h="69" extrusionOk="0">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6" name="Google Shape;706;p18"/>
            <p:cNvSpPr/>
            <p:nvPr/>
          </p:nvSpPr>
          <p:spPr>
            <a:xfrm>
              <a:off x="435" y="2246"/>
              <a:ext cx="371" cy="128"/>
            </a:xfrm>
            <a:custGeom>
              <a:avLst/>
              <a:gdLst/>
              <a:ahLst/>
              <a:cxnLst/>
              <a:rect l="l" t="t" r="r" b="b"/>
              <a:pathLst>
                <a:path w="157" h="54" extrusionOk="0">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7" name="Google Shape;707;p18"/>
            <p:cNvSpPr/>
            <p:nvPr/>
          </p:nvSpPr>
          <p:spPr>
            <a:xfrm>
              <a:off x="487" y="2294"/>
              <a:ext cx="19" cy="21"/>
            </a:xfrm>
            <a:custGeom>
              <a:avLst/>
              <a:gdLst/>
              <a:ahLst/>
              <a:cxnLst/>
              <a:rect l="l" t="t" r="r" b="b"/>
              <a:pathLst>
                <a:path w="8" h="9" extrusionOk="0">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8" name="Google Shape;708;p18"/>
            <p:cNvSpPr/>
            <p:nvPr/>
          </p:nvSpPr>
          <p:spPr>
            <a:xfrm>
              <a:off x="671" y="2421"/>
              <a:ext cx="62" cy="26"/>
            </a:xfrm>
            <a:custGeom>
              <a:avLst/>
              <a:gdLst/>
              <a:ahLst/>
              <a:cxnLst/>
              <a:rect l="l" t="t" r="r" b="b"/>
              <a:pathLst>
                <a:path w="26" h="11" extrusionOk="0">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9" name="Google Shape;709;p18"/>
            <p:cNvSpPr/>
            <p:nvPr/>
          </p:nvSpPr>
          <p:spPr>
            <a:xfrm>
              <a:off x="1066" y="2417"/>
              <a:ext cx="50" cy="21"/>
            </a:xfrm>
            <a:custGeom>
              <a:avLst/>
              <a:gdLst/>
              <a:ahLst/>
              <a:cxnLst/>
              <a:rect l="l" t="t" r="r" b="b"/>
              <a:pathLst>
                <a:path w="21" h="9" extrusionOk="0">
                  <a:moveTo>
                    <a:pt x="5" y="0"/>
                  </a:moveTo>
                  <a:cubicBezTo>
                    <a:pt x="4" y="0"/>
                    <a:pt x="0" y="1"/>
                    <a:pt x="0" y="4"/>
                  </a:cubicBezTo>
                  <a:cubicBezTo>
                    <a:pt x="0" y="9"/>
                    <a:pt x="7" y="9"/>
                    <a:pt x="13" y="9"/>
                  </a:cubicBezTo>
                  <a:cubicBezTo>
                    <a:pt x="16" y="9"/>
                    <a:pt x="20" y="9"/>
                    <a:pt x="21" y="6"/>
                  </a:cubicBezTo>
                  <a:cubicBezTo>
                    <a:pt x="20" y="3"/>
                    <a:pt x="7" y="0"/>
                    <a:pt x="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0" name="Google Shape;710;p18"/>
            <p:cNvSpPr/>
            <p:nvPr/>
          </p:nvSpPr>
          <p:spPr>
            <a:xfrm>
              <a:off x="809" y="2365"/>
              <a:ext cx="212" cy="85"/>
            </a:xfrm>
            <a:custGeom>
              <a:avLst/>
              <a:gdLst/>
              <a:ahLst/>
              <a:cxnLst/>
              <a:rect l="l" t="t" r="r" b="b"/>
              <a:pathLst>
                <a:path w="90" h="36" extrusionOk="0">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1" name="Google Shape;711;p18"/>
            <p:cNvSpPr/>
            <p:nvPr/>
          </p:nvSpPr>
          <p:spPr>
            <a:xfrm>
              <a:off x="1260" y="2705"/>
              <a:ext cx="26" cy="29"/>
            </a:xfrm>
            <a:custGeom>
              <a:avLst/>
              <a:gdLst/>
              <a:ahLst/>
              <a:cxnLst/>
              <a:rect l="l" t="t" r="r" b="b"/>
              <a:pathLst>
                <a:path w="11" h="12" extrusionOk="0">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2" name="Google Shape;712;p18"/>
            <p:cNvSpPr/>
            <p:nvPr/>
          </p:nvSpPr>
          <p:spPr>
            <a:xfrm>
              <a:off x="1648" y="3084"/>
              <a:ext cx="85" cy="63"/>
            </a:xfrm>
            <a:custGeom>
              <a:avLst/>
              <a:gdLst/>
              <a:ahLst/>
              <a:cxnLst/>
              <a:rect l="l" t="t" r="r" b="b"/>
              <a:pathLst>
                <a:path w="36" h="27" extrusionOk="0">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713;p18"/>
            <p:cNvSpPr/>
            <p:nvPr/>
          </p:nvSpPr>
          <p:spPr>
            <a:xfrm>
              <a:off x="816" y="4690"/>
              <a:ext cx="30" cy="70"/>
            </a:xfrm>
            <a:custGeom>
              <a:avLst/>
              <a:gdLst/>
              <a:ahLst/>
              <a:cxnLst/>
              <a:rect l="l" t="t" r="r" b="b"/>
              <a:pathLst>
                <a:path w="13" h="30" extrusionOk="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714;p18"/>
            <p:cNvSpPr/>
            <p:nvPr/>
          </p:nvSpPr>
          <p:spPr>
            <a:xfrm>
              <a:off x="560" y="2646"/>
              <a:ext cx="1657" cy="2675"/>
            </a:xfrm>
            <a:custGeom>
              <a:avLst/>
              <a:gdLst/>
              <a:ahLst/>
              <a:cxnLst/>
              <a:rect l="l" t="t" r="r" b="b"/>
              <a:pathLst>
                <a:path w="701" h="1131" extrusionOk="0">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5" name="Google Shape;715;p18"/>
            <p:cNvSpPr/>
            <p:nvPr/>
          </p:nvSpPr>
          <p:spPr>
            <a:xfrm>
              <a:off x="662" y="2178"/>
              <a:ext cx="19" cy="23"/>
            </a:xfrm>
            <a:custGeom>
              <a:avLst/>
              <a:gdLst/>
              <a:ahLst/>
              <a:cxnLst/>
              <a:rect l="l" t="t" r="r" b="b"/>
              <a:pathLst>
                <a:path w="8" h="10" extrusionOk="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6" name="Google Shape;716;p18"/>
            <p:cNvSpPr/>
            <p:nvPr/>
          </p:nvSpPr>
          <p:spPr>
            <a:xfrm>
              <a:off x="643" y="2107"/>
              <a:ext cx="31" cy="9"/>
            </a:xfrm>
            <a:custGeom>
              <a:avLst/>
              <a:gdLst/>
              <a:ahLst/>
              <a:cxnLst/>
              <a:rect l="l" t="t" r="r" b="b"/>
              <a:pathLst>
                <a:path w="13" h="4" extrusionOk="0">
                  <a:moveTo>
                    <a:pt x="7" y="0"/>
                  </a:moveTo>
                  <a:cubicBezTo>
                    <a:pt x="4" y="0"/>
                    <a:pt x="1" y="2"/>
                    <a:pt x="0" y="4"/>
                  </a:cubicBezTo>
                  <a:cubicBezTo>
                    <a:pt x="2" y="4"/>
                    <a:pt x="5" y="4"/>
                    <a:pt x="8" y="4"/>
                  </a:cubicBezTo>
                  <a:cubicBezTo>
                    <a:pt x="10" y="4"/>
                    <a:pt x="12" y="4"/>
                    <a:pt x="13" y="4"/>
                  </a:cubicBezTo>
                  <a:cubicBezTo>
                    <a:pt x="12" y="3"/>
                    <a:pt x="11" y="0"/>
                    <a:pt x="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7" name="Google Shape;717;p18"/>
            <p:cNvSpPr/>
            <p:nvPr/>
          </p:nvSpPr>
          <p:spPr>
            <a:xfrm>
              <a:off x="697" y="2121"/>
              <a:ext cx="8" cy="12"/>
            </a:xfrm>
            <a:custGeom>
              <a:avLst/>
              <a:gdLst/>
              <a:ahLst/>
              <a:cxnLst/>
              <a:rect l="l" t="t" r="r" b="b"/>
              <a:pathLst>
                <a:path w="3" h="5" extrusionOk="0">
                  <a:moveTo>
                    <a:pt x="0" y="0"/>
                  </a:moveTo>
                  <a:cubicBezTo>
                    <a:pt x="0" y="2"/>
                    <a:pt x="1" y="5"/>
                    <a:pt x="3" y="5"/>
                  </a:cubicBezTo>
                  <a:cubicBezTo>
                    <a:pt x="3" y="5"/>
                    <a:pt x="3" y="5"/>
                    <a:pt x="3" y="5"/>
                  </a:cubicBezTo>
                  <a:cubicBezTo>
                    <a:pt x="0" y="0"/>
                    <a:pt x="0" y="0"/>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8" name="Google Shape;718;p18"/>
            <p:cNvSpPr/>
            <p:nvPr/>
          </p:nvSpPr>
          <p:spPr>
            <a:xfrm>
              <a:off x="825" y="2310"/>
              <a:ext cx="24" cy="19"/>
            </a:xfrm>
            <a:custGeom>
              <a:avLst/>
              <a:gdLst/>
              <a:ahLst/>
              <a:cxnLst/>
              <a:rect l="l" t="t" r="r" b="b"/>
              <a:pathLst>
                <a:path w="10" h="8" extrusionOk="0">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9" name="Google Shape;719;p18"/>
            <p:cNvSpPr/>
            <p:nvPr/>
          </p:nvSpPr>
          <p:spPr>
            <a:xfrm>
              <a:off x="-988" y="1163"/>
              <a:ext cx="2054" cy="1008"/>
            </a:xfrm>
            <a:custGeom>
              <a:avLst/>
              <a:gdLst/>
              <a:ahLst/>
              <a:cxnLst/>
              <a:rect l="l" t="t" r="r" b="b"/>
              <a:pathLst>
                <a:path w="869" h="426" extrusionOk="0">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0" name="Google Shape;720;p18"/>
            <p:cNvSpPr/>
            <p:nvPr/>
          </p:nvSpPr>
          <p:spPr>
            <a:xfrm>
              <a:off x="-1562" y="-67"/>
              <a:ext cx="3028" cy="1564"/>
            </a:xfrm>
            <a:custGeom>
              <a:avLst/>
              <a:gdLst/>
              <a:ahLst/>
              <a:cxnLst/>
              <a:rect l="l" t="t" r="r" b="b"/>
              <a:pathLst>
                <a:path w="1281" h="661" extrusionOk="0">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1" name="Google Shape;721;p18"/>
            <p:cNvSpPr/>
            <p:nvPr/>
          </p:nvSpPr>
          <p:spPr>
            <a:xfrm>
              <a:off x="-2508" y="-27"/>
              <a:ext cx="1326" cy="958"/>
            </a:xfrm>
            <a:custGeom>
              <a:avLst/>
              <a:gdLst/>
              <a:ahLst/>
              <a:cxnLst/>
              <a:rect l="l" t="t" r="r" b="b"/>
              <a:pathLst>
                <a:path w="561" h="405" extrusionOk="0">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2" name="Google Shape;722;p18"/>
            <p:cNvSpPr/>
            <p:nvPr/>
          </p:nvSpPr>
          <p:spPr>
            <a:xfrm>
              <a:off x="-1314" y="830"/>
              <a:ext cx="64" cy="80"/>
            </a:xfrm>
            <a:custGeom>
              <a:avLst/>
              <a:gdLst/>
              <a:ahLst/>
              <a:cxnLst/>
              <a:rect l="l" t="t" r="r" b="b"/>
              <a:pathLst>
                <a:path w="27" h="34" extrusionOk="0">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3" name="Google Shape;723;p18"/>
            <p:cNvSpPr/>
            <p:nvPr/>
          </p:nvSpPr>
          <p:spPr>
            <a:xfrm>
              <a:off x="-1406" y="733"/>
              <a:ext cx="66" cy="101"/>
            </a:xfrm>
            <a:custGeom>
              <a:avLst/>
              <a:gdLst/>
              <a:ahLst/>
              <a:cxnLst/>
              <a:rect l="l" t="t" r="r" b="b"/>
              <a:pathLst>
                <a:path w="28" h="43" extrusionOk="0">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4" name="Google Shape;724;p18"/>
            <p:cNvSpPr/>
            <p:nvPr/>
          </p:nvSpPr>
          <p:spPr>
            <a:xfrm>
              <a:off x="-801" y="-204"/>
              <a:ext cx="655" cy="343"/>
            </a:xfrm>
            <a:custGeom>
              <a:avLst/>
              <a:gdLst/>
              <a:ahLst/>
              <a:cxnLst/>
              <a:rect l="l" t="t" r="r" b="b"/>
              <a:pathLst>
                <a:path w="277" h="145" extrusionOk="0">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5" name="Google Shape;725;p18"/>
            <p:cNvSpPr/>
            <p:nvPr/>
          </p:nvSpPr>
          <p:spPr>
            <a:xfrm>
              <a:off x="-1042" y="-254"/>
              <a:ext cx="366" cy="237"/>
            </a:xfrm>
            <a:custGeom>
              <a:avLst/>
              <a:gdLst/>
              <a:ahLst/>
              <a:cxnLst/>
              <a:rect l="l" t="t" r="r" b="b"/>
              <a:pathLst>
                <a:path w="155" h="100" extrusionOk="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6" name="Google Shape;726;p18"/>
            <p:cNvSpPr/>
            <p:nvPr/>
          </p:nvSpPr>
          <p:spPr>
            <a:xfrm>
              <a:off x="-751" y="-429"/>
              <a:ext cx="437" cy="185"/>
            </a:xfrm>
            <a:custGeom>
              <a:avLst/>
              <a:gdLst/>
              <a:ahLst/>
              <a:cxnLst/>
              <a:rect l="l" t="t" r="r" b="b"/>
              <a:pathLst>
                <a:path w="185" h="78" extrusionOk="0">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7" name="Google Shape;727;p18"/>
            <p:cNvSpPr/>
            <p:nvPr/>
          </p:nvSpPr>
          <p:spPr>
            <a:xfrm>
              <a:off x="-813" y="-362"/>
              <a:ext cx="57" cy="42"/>
            </a:xfrm>
            <a:custGeom>
              <a:avLst/>
              <a:gdLst/>
              <a:ahLst/>
              <a:cxnLst/>
              <a:rect l="l" t="t" r="r" b="b"/>
              <a:pathLst>
                <a:path w="24" h="18" extrusionOk="0">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728;p18"/>
            <p:cNvSpPr/>
            <p:nvPr/>
          </p:nvSpPr>
          <p:spPr>
            <a:xfrm>
              <a:off x="-655" y="-426"/>
              <a:ext cx="43" cy="16"/>
            </a:xfrm>
            <a:custGeom>
              <a:avLst/>
              <a:gdLst/>
              <a:ahLst/>
              <a:cxnLst/>
              <a:rect l="l" t="t" r="r" b="b"/>
              <a:pathLst>
                <a:path w="18" h="7" extrusionOk="0">
                  <a:moveTo>
                    <a:pt x="18" y="0"/>
                  </a:moveTo>
                  <a:cubicBezTo>
                    <a:pt x="0" y="0"/>
                    <a:pt x="0" y="0"/>
                    <a:pt x="0" y="0"/>
                  </a:cubicBezTo>
                  <a:cubicBezTo>
                    <a:pt x="0" y="5"/>
                    <a:pt x="4" y="7"/>
                    <a:pt x="6" y="7"/>
                  </a:cubicBezTo>
                  <a:cubicBezTo>
                    <a:pt x="6" y="7"/>
                    <a:pt x="16" y="7"/>
                    <a:pt x="18" y="7"/>
                  </a:cubicBezTo>
                  <a:cubicBezTo>
                    <a:pt x="18" y="0"/>
                    <a:pt x="18" y="0"/>
                    <a:pt x="1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9" name="Google Shape;729;p18"/>
            <p:cNvSpPr/>
            <p:nvPr/>
          </p:nvSpPr>
          <p:spPr>
            <a:xfrm>
              <a:off x="-938" y="-471"/>
              <a:ext cx="248" cy="128"/>
            </a:xfrm>
            <a:custGeom>
              <a:avLst/>
              <a:gdLst/>
              <a:ahLst/>
              <a:cxnLst/>
              <a:rect l="l" t="t" r="r" b="b"/>
              <a:pathLst>
                <a:path w="105" h="54" extrusionOk="0">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0" name="Google Shape;730;p18"/>
            <p:cNvSpPr/>
            <p:nvPr/>
          </p:nvSpPr>
          <p:spPr>
            <a:xfrm>
              <a:off x="-605" y="-570"/>
              <a:ext cx="142" cy="42"/>
            </a:xfrm>
            <a:custGeom>
              <a:avLst/>
              <a:gdLst/>
              <a:ahLst/>
              <a:cxnLst/>
              <a:rect l="l" t="t" r="r" b="b"/>
              <a:pathLst>
                <a:path w="60" h="18" extrusionOk="0">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1" name="Google Shape;731;p18"/>
            <p:cNvSpPr/>
            <p:nvPr/>
          </p:nvSpPr>
          <p:spPr>
            <a:xfrm>
              <a:off x="-603" y="-521"/>
              <a:ext cx="126" cy="64"/>
            </a:xfrm>
            <a:custGeom>
              <a:avLst/>
              <a:gdLst/>
              <a:ahLst/>
              <a:cxnLst/>
              <a:rect l="l" t="t" r="r" b="b"/>
              <a:pathLst>
                <a:path w="53" h="27" extrusionOk="0">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2" name="Google Shape;732;p18"/>
            <p:cNvSpPr/>
            <p:nvPr/>
          </p:nvSpPr>
          <p:spPr>
            <a:xfrm>
              <a:off x="-662" y="-514"/>
              <a:ext cx="43" cy="33"/>
            </a:xfrm>
            <a:custGeom>
              <a:avLst/>
              <a:gdLst/>
              <a:ahLst/>
              <a:cxnLst/>
              <a:rect l="l" t="t" r="r" b="b"/>
              <a:pathLst>
                <a:path w="18" h="14" extrusionOk="0">
                  <a:moveTo>
                    <a:pt x="4" y="0"/>
                  </a:moveTo>
                  <a:cubicBezTo>
                    <a:pt x="2" y="0"/>
                    <a:pt x="0" y="1"/>
                    <a:pt x="0" y="6"/>
                  </a:cubicBezTo>
                  <a:cubicBezTo>
                    <a:pt x="0" y="8"/>
                    <a:pt x="6" y="14"/>
                    <a:pt x="11" y="14"/>
                  </a:cubicBezTo>
                  <a:cubicBezTo>
                    <a:pt x="14" y="14"/>
                    <a:pt x="16" y="10"/>
                    <a:pt x="18" y="7"/>
                  </a:cubicBezTo>
                  <a:cubicBezTo>
                    <a:pt x="16" y="6"/>
                    <a:pt x="8" y="0"/>
                    <a:pt x="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Google Shape;733;p18"/>
            <p:cNvSpPr/>
            <p:nvPr/>
          </p:nvSpPr>
          <p:spPr>
            <a:xfrm>
              <a:off x="-201" y="-202"/>
              <a:ext cx="213" cy="171"/>
            </a:xfrm>
            <a:custGeom>
              <a:avLst/>
              <a:gdLst/>
              <a:ahLst/>
              <a:cxnLst/>
              <a:rect l="l" t="t" r="r" b="b"/>
              <a:pathLst>
                <a:path w="90" h="72" extrusionOk="0">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734;p18"/>
            <p:cNvSpPr/>
            <p:nvPr/>
          </p:nvSpPr>
          <p:spPr>
            <a:xfrm>
              <a:off x="-276" y="-410"/>
              <a:ext cx="236" cy="121"/>
            </a:xfrm>
            <a:custGeom>
              <a:avLst/>
              <a:gdLst/>
              <a:ahLst/>
              <a:cxnLst/>
              <a:rect l="l" t="t" r="r" b="b"/>
              <a:pathLst>
                <a:path w="100" h="51" extrusionOk="0">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735;p18"/>
            <p:cNvSpPr/>
            <p:nvPr/>
          </p:nvSpPr>
          <p:spPr>
            <a:xfrm>
              <a:off x="-97" y="66"/>
              <a:ext cx="140" cy="83"/>
            </a:xfrm>
            <a:custGeom>
              <a:avLst/>
              <a:gdLst/>
              <a:ahLst/>
              <a:cxnLst/>
              <a:rect l="l" t="t" r="r" b="b"/>
              <a:pathLst>
                <a:path w="59" h="35" extrusionOk="0">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6" name="Google Shape;736;p18"/>
            <p:cNvSpPr/>
            <p:nvPr/>
          </p:nvSpPr>
          <p:spPr>
            <a:xfrm>
              <a:off x="38" y="-228"/>
              <a:ext cx="184" cy="149"/>
            </a:xfrm>
            <a:custGeom>
              <a:avLst/>
              <a:gdLst/>
              <a:ahLst/>
              <a:cxnLst/>
              <a:rect l="l" t="t" r="r" b="b"/>
              <a:pathLst>
                <a:path w="78" h="63" extrusionOk="0">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7" name="Google Shape;737;p18"/>
            <p:cNvSpPr/>
            <p:nvPr/>
          </p:nvSpPr>
          <p:spPr>
            <a:xfrm>
              <a:off x="-338" y="-495"/>
              <a:ext cx="62" cy="50"/>
            </a:xfrm>
            <a:custGeom>
              <a:avLst/>
              <a:gdLst/>
              <a:ahLst/>
              <a:cxnLst/>
              <a:rect l="l" t="t" r="r" b="b"/>
              <a:pathLst>
                <a:path w="26" h="21" extrusionOk="0">
                  <a:moveTo>
                    <a:pt x="0" y="0"/>
                  </a:moveTo>
                  <a:cubicBezTo>
                    <a:pt x="0" y="7"/>
                    <a:pt x="13" y="21"/>
                    <a:pt x="19" y="21"/>
                  </a:cubicBezTo>
                  <a:cubicBezTo>
                    <a:pt x="22" y="21"/>
                    <a:pt x="26" y="19"/>
                    <a:pt x="26" y="15"/>
                  </a:cubicBezTo>
                  <a:cubicBezTo>
                    <a:pt x="15" y="11"/>
                    <a:pt x="14" y="0"/>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8" name="Google Shape;738;p18"/>
            <p:cNvSpPr/>
            <p:nvPr/>
          </p:nvSpPr>
          <p:spPr>
            <a:xfrm>
              <a:off x="-300" y="-325"/>
              <a:ext cx="45" cy="34"/>
            </a:xfrm>
            <a:custGeom>
              <a:avLst/>
              <a:gdLst/>
              <a:ahLst/>
              <a:cxnLst/>
              <a:rect l="l" t="t" r="r" b="b"/>
              <a:pathLst>
                <a:path w="19" h="14" extrusionOk="0">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9" name="Google Shape;739;p18"/>
            <p:cNvSpPr/>
            <p:nvPr/>
          </p:nvSpPr>
          <p:spPr>
            <a:xfrm>
              <a:off x="-321" y="-620"/>
              <a:ext cx="231" cy="123"/>
            </a:xfrm>
            <a:custGeom>
              <a:avLst/>
              <a:gdLst/>
              <a:ahLst/>
              <a:cxnLst/>
              <a:rect l="l" t="t" r="r" b="b"/>
              <a:pathLst>
                <a:path w="98" h="52" extrusionOk="0">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0" name="Google Shape;740;p18"/>
            <p:cNvSpPr/>
            <p:nvPr/>
          </p:nvSpPr>
          <p:spPr>
            <a:xfrm>
              <a:off x="-229" y="-514"/>
              <a:ext cx="61" cy="19"/>
            </a:xfrm>
            <a:custGeom>
              <a:avLst/>
              <a:gdLst/>
              <a:ahLst/>
              <a:cxnLst/>
              <a:rect l="l" t="t" r="r" b="b"/>
              <a:pathLst>
                <a:path w="26" h="8" extrusionOk="0">
                  <a:moveTo>
                    <a:pt x="14" y="0"/>
                  </a:moveTo>
                  <a:cubicBezTo>
                    <a:pt x="12" y="0"/>
                    <a:pt x="0" y="8"/>
                    <a:pt x="9" y="8"/>
                  </a:cubicBezTo>
                  <a:cubicBezTo>
                    <a:pt x="17" y="8"/>
                    <a:pt x="23" y="8"/>
                    <a:pt x="26" y="5"/>
                  </a:cubicBezTo>
                  <a:cubicBezTo>
                    <a:pt x="21" y="3"/>
                    <a:pt x="20" y="0"/>
                    <a:pt x="1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1" name="Google Shape;741;p18"/>
            <p:cNvSpPr/>
            <p:nvPr/>
          </p:nvSpPr>
          <p:spPr>
            <a:xfrm>
              <a:off x="-2" y="-440"/>
              <a:ext cx="610" cy="189"/>
            </a:xfrm>
            <a:custGeom>
              <a:avLst/>
              <a:gdLst/>
              <a:ahLst/>
              <a:cxnLst/>
              <a:rect l="l" t="t" r="r" b="b"/>
              <a:pathLst>
                <a:path w="258" h="80" extrusionOk="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2" name="Google Shape;742;p18"/>
            <p:cNvSpPr/>
            <p:nvPr/>
          </p:nvSpPr>
          <p:spPr>
            <a:xfrm>
              <a:off x="5" y="-339"/>
              <a:ext cx="106" cy="83"/>
            </a:xfrm>
            <a:custGeom>
              <a:avLst/>
              <a:gdLst/>
              <a:ahLst/>
              <a:cxnLst/>
              <a:rect l="l" t="t" r="r" b="b"/>
              <a:pathLst>
                <a:path w="45" h="35" extrusionOk="0">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3" name="Google Shape;743;p18"/>
            <p:cNvSpPr/>
            <p:nvPr/>
          </p:nvSpPr>
          <p:spPr>
            <a:xfrm>
              <a:off x="19" y="-495"/>
              <a:ext cx="97" cy="29"/>
            </a:xfrm>
            <a:custGeom>
              <a:avLst/>
              <a:gdLst/>
              <a:ahLst/>
              <a:cxnLst/>
              <a:rect l="l" t="t" r="r" b="b"/>
              <a:pathLst>
                <a:path w="41" h="12" extrusionOk="0">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4" name="Google Shape;744;p18"/>
            <p:cNvSpPr/>
            <p:nvPr/>
          </p:nvSpPr>
          <p:spPr>
            <a:xfrm>
              <a:off x="-57" y="-587"/>
              <a:ext cx="116" cy="87"/>
            </a:xfrm>
            <a:custGeom>
              <a:avLst/>
              <a:gdLst/>
              <a:ahLst/>
              <a:cxnLst/>
              <a:rect l="l" t="t" r="r" b="b"/>
              <a:pathLst>
                <a:path w="49" h="37" extrusionOk="0">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5" name="Google Shape;745;p18"/>
            <p:cNvSpPr/>
            <p:nvPr/>
          </p:nvSpPr>
          <p:spPr>
            <a:xfrm>
              <a:off x="-99" y="-672"/>
              <a:ext cx="42" cy="26"/>
            </a:xfrm>
            <a:custGeom>
              <a:avLst/>
              <a:gdLst/>
              <a:ahLst/>
              <a:cxnLst/>
              <a:rect l="l" t="t" r="r" b="b"/>
              <a:pathLst>
                <a:path w="18" h="11" extrusionOk="0">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6" name="Google Shape;746;p18"/>
            <p:cNvSpPr/>
            <p:nvPr/>
          </p:nvSpPr>
          <p:spPr>
            <a:xfrm>
              <a:off x="24" y="-783"/>
              <a:ext cx="390" cy="262"/>
            </a:xfrm>
            <a:custGeom>
              <a:avLst/>
              <a:gdLst/>
              <a:ahLst/>
              <a:cxnLst/>
              <a:rect l="l" t="t" r="r" b="b"/>
              <a:pathLst>
                <a:path w="165" h="111" extrusionOk="0">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7" name="Google Shape;747;p18"/>
            <p:cNvSpPr/>
            <p:nvPr/>
          </p:nvSpPr>
          <p:spPr>
            <a:xfrm>
              <a:off x="336" y="305"/>
              <a:ext cx="255" cy="160"/>
            </a:xfrm>
            <a:custGeom>
              <a:avLst/>
              <a:gdLst/>
              <a:ahLst/>
              <a:cxnLst/>
              <a:rect l="l" t="t" r="r" b="b"/>
              <a:pathLst>
                <a:path w="108" h="68" extrusionOk="0">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8" name="Google Shape;748;p18"/>
            <p:cNvSpPr/>
            <p:nvPr/>
          </p:nvSpPr>
          <p:spPr>
            <a:xfrm>
              <a:off x="695" y="163"/>
              <a:ext cx="78" cy="61"/>
            </a:xfrm>
            <a:custGeom>
              <a:avLst/>
              <a:gdLst/>
              <a:ahLst/>
              <a:cxnLst/>
              <a:rect l="l" t="t" r="r" b="b"/>
              <a:pathLst>
                <a:path w="33" h="26" extrusionOk="0">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9" name="Google Shape;749;p18"/>
            <p:cNvSpPr/>
            <p:nvPr/>
          </p:nvSpPr>
          <p:spPr>
            <a:xfrm>
              <a:off x="466" y="473"/>
              <a:ext cx="61" cy="47"/>
            </a:xfrm>
            <a:custGeom>
              <a:avLst/>
              <a:gdLst/>
              <a:ahLst/>
              <a:cxnLst/>
              <a:rect l="l" t="t" r="r" b="b"/>
              <a:pathLst>
                <a:path w="26" h="20" extrusionOk="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0" name="Google Shape;750;p18"/>
            <p:cNvSpPr/>
            <p:nvPr/>
          </p:nvSpPr>
          <p:spPr>
            <a:xfrm>
              <a:off x="565" y="-202"/>
              <a:ext cx="168" cy="74"/>
            </a:xfrm>
            <a:custGeom>
              <a:avLst/>
              <a:gdLst/>
              <a:ahLst/>
              <a:cxnLst/>
              <a:rect l="l" t="t" r="r" b="b"/>
              <a:pathLst>
                <a:path w="71" h="31" extrusionOk="0">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1" name="Google Shape;751;p18"/>
            <p:cNvSpPr/>
            <p:nvPr/>
          </p:nvSpPr>
          <p:spPr>
            <a:xfrm>
              <a:off x="579" y="508"/>
              <a:ext cx="43" cy="38"/>
            </a:xfrm>
            <a:custGeom>
              <a:avLst/>
              <a:gdLst/>
              <a:ahLst/>
              <a:cxnLst/>
              <a:rect l="l" t="t" r="r" b="b"/>
              <a:pathLst>
                <a:path w="18" h="16" extrusionOk="0">
                  <a:moveTo>
                    <a:pt x="9" y="0"/>
                  </a:moveTo>
                  <a:cubicBezTo>
                    <a:pt x="4" y="0"/>
                    <a:pt x="0" y="3"/>
                    <a:pt x="0" y="8"/>
                  </a:cubicBezTo>
                  <a:cubicBezTo>
                    <a:pt x="0" y="8"/>
                    <a:pt x="7" y="16"/>
                    <a:pt x="8" y="16"/>
                  </a:cubicBezTo>
                  <a:cubicBezTo>
                    <a:pt x="13" y="16"/>
                    <a:pt x="15" y="9"/>
                    <a:pt x="18" y="4"/>
                  </a:cubicBezTo>
                  <a:cubicBezTo>
                    <a:pt x="15" y="2"/>
                    <a:pt x="12" y="0"/>
                    <a:pt x="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2" name="Google Shape;752;p18"/>
            <p:cNvSpPr/>
            <p:nvPr/>
          </p:nvSpPr>
          <p:spPr>
            <a:xfrm>
              <a:off x="785" y="167"/>
              <a:ext cx="42" cy="24"/>
            </a:xfrm>
            <a:custGeom>
              <a:avLst/>
              <a:gdLst/>
              <a:ahLst/>
              <a:cxnLst/>
              <a:rect l="l" t="t" r="r" b="b"/>
              <a:pathLst>
                <a:path w="18" h="10" extrusionOk="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753;p18"/>
            <p:cNvSpPr/>
            <p:nvPr/>
          </p:nvSpPr>
          <p:spPr>
            <a:xfrm>
              <a:off x="608" y="94"/>
              <a:ext cx="45" cy="31"/>
            </a:xfrm>
            <a:custGeom>
              <a:avLst/>
              <a:gdLst/>
              <a:ahLst/>
              <a:cxnLst/>
              <a:rect l="l" t="t" r="r" b="b"/>
              <a:pathLst>
                <a:path w="19" h="13" extrusionOk="0">
                  <a:moveTo>
                    <a:pt x="19" y="0"/>
                  </a:moveTo>
                  <a:cubicBezTo>
                    <a:pt x="13" y="0"/>
                    <a:pt x="0" y="13"/>
                    <a:pt x="7" y="13"/>
                  </a:cubicBezTo>
                  <a:cubicBezTo>
                    <a:pt x="13" y="13"/>
                    <a:pt x="17" y="7"/>
                    <a:pt x="1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4" name="Google Shape;754;p18"/>
            <p:cNvSpPr/>
            <p:nvPr/>
          </p:nvSpPr>
          <p:spPr>
            <a:xfrm>
              <a:off x="234" y="-204"/>
              <a:ext cx="1026" cy="740"/>
            </a:xfrm>
            <a:custGeom>
              <a:avLst/>
              <a:gdLst/>
              <a:ahLst/>
              <a:cxnLst/>
              <a:rect l="l" t="t" r="r" b="b"/>
              <a:pathLst>
                <a:path w="434" h="313" extrusionOk="0">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5" name="Google Shape;755;p18"/>
            <p:cNvSpPr/>
            <p:nvPr/>
          </p:nvSpPr>
          <p:spPr>
            <a:xfrm>
              <a:off x="655" y="442"/>
              <a:ext cx="28" cy="16"/>
            </a:xfrm>
            <a:custGeom>
              <a:avLst/>
              <a:gdLst/>
              <a:ahLst/>
              <a:cxnLst/>
              <a:rect l="l" t="t" r="r" b="b"/>
              <a:pathLst>
                <a:path w="12" h="7" extrusionOk="0">
                  <a:moveTo>
                    <a:pt x="5" y="0"/>
                  </a:moveTo>
                  <a:cubicBezTo>
                    <a:pt x="4" y="0"/>
                    <a:pt x="2" y="1"/>
                    <a:pt x="0" y="4"/>
                  </a:cubicBezTo>
                  <a:cubicBezTo>
                    <a:pt x="3" y="6"/>
                    <a:pt x="4" y="7"/>
                    <a:pt x="6" y="7"/>
                  </a:cubicBezTo>
                  <a:cubicBezTo>
                    <a:pt x="8" y="7"/>
                    <a:pt x="9" y="6"/>
                    <a:pt x="12" y="4"/>
                  </a:cubicBezTo>
                  <a:cubicBezTo>
                    <a:pt x="8" y="2"/>
                    <a:pt x="7" y="0"/>
                    <a:pt x="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756;p18"/>
            <p:cNvSpPr/>
            <p:nvPr/>
          </p:nvSpPr>
          <p:spPr>
            <a:xfrm>
              <a:off x="445" y="298"/>
              <a:ext cx="26" cy="21"/>
            </a:xfrm>
            <a:custGeom>
              <a:avLst/>
              <a:gdLst/>
              <a:ahLst/>
              <a:cxnLst/>
              <a:rect l="l" t="t" r="r" b="b"/>
              <a:pathLst>
                <a:path w="11" h="9" extrusionOk="0">
                  <a:moveTo>
                    <a:pt x="4" y="0"/>
                  </a:moveTo>
                  <a:cubicBezTo>
                    <a:pt x="3" y="0"/>
                    <a:pt x="2" y="0"/>
                    <a:pt x="1" y="1"/>
                  </a:cubicBezTo>
                  <a:cubicBezTo>
                    <a:pt x="0" y="4"/>
                    <a:pt x="4" y="8"/>
                    <a:pt x="11" y="9"/>
                  </a:cubicBezTo>
                  <a:cubicBezTo>
                    <a:pt x="8" y="5"/>
                    <a:pt x="8" y="0"/>
                    <a:pt x="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7" name="Google Shape;757;p18"/>
            <p:cNvSpPr/>
            <p:nvPr/>
          </p:nvSpPr>
          <p:spPr>
            <a:xfrm>
              <a:off x="173" y="-947"/>
              <a:ext cx="1094" cy="575"/>
            </a:xfrm>
            <a:custGeom>
              <a:avLst/>
              <a:gdLst/>
              <a:ahLst/>
              <a:cxnLst/>
              <a:rect l="l" t="t" r="r" b="b"/>
              <a:pathLst>
                <a:path w="463" h="243" extrusionOk="0">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8" name="Google Shape;758;p18"/>
            <p:cNvSpPr/>
            <p:nvPr/>
          </p:nvSpPr>
          <p:spPr>
            <a:xfrm>
              <a:off x="858" y="-1001"/>
              <a:ext cx="2139" cy="1627"/>
            </a:xfrm>
            <a:custGeom>
              <a:avLst/>
              <a:gdLst/>
              <a:ahLst/>
              <a:cxnLst/>
              <a:rect l="l" t="t" r="r" b="b"/>
              <a:pathLst>
                <a:path w="905" h="688" extrusionOk="0">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p18"/>
            <p:cNvSpPr/>
            <p:nvPr/>
          </p:nvSpPr>
          <p:spPr>
            <a:xfrm>
              <a:off x="1494" y="23"/>
              <a:ext cx="104" cy="69"/>
            </a:xfrm>
            <a:custGeom>
              <a:avLst/>
              <a:gdLst/>
              <a:ahLst/>
              <a:cxnLst/>
              <a:rect l="l" t="t" r="r" b="b"/>
              <a:pathLst>
                <a:path w="44" h="29" extrusionOk="0">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18"/>
            <p:cNvSpPr/>
            <p:nvPr/>
          </p:nvSpPr>
          <p:spPr>
            <a:xfrm>
              <a:off x="2770" y="-325"/>
              <a:ext cx="57" cy="34"/>
            </a:xfrm>
            <a:custGeom>
              <a:avLst/>
              <a:gdLst/>
              <a:ahLst/>
              <a:cxnLst/>
              <a:rect l="l" t="t" r="r" b="b"/>
              <a:pathLst>
                <a:path w="24" h="14" extrusionOk="0">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18"/>
            <p:cNvSpPr/>
            <p:nvPr/>
          </p:nvSpPr>
          <p:spPr>
            <a:xfrm>
              <a:off x="1340" y="1057"/>
              <a:ext cx="234" cy="227"/>
            </a:xfrm>
            <a:custGeom>
              <a:avLst/>
              <a:gdLst/>
              <a:ahLst/>
              <a:cxnLst/>
              <a:rect l="l" t="t" r="r" b="b"/>
              <a:pathLst>
                <a:path w="99" h="96" extrusionOk="0">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p18"/>
            <p:cNvSpPr/>
            <p:nvPr/>
          </p:nvSpPr>
          <p:spPr>
            <a:xfrm>
              <a:off x="8308" y="-398"/>
              <a:ext cx="275" cy="107"/>
            </a:xfrm>
            <a:custGeom>
              <a:avLst/>
              <a:gdLst/>
              <a:ahLst/>
              <a:cxnLst/>
              <a:rect l="l" t="t" r="r" b="b"/>
              <a:pathLst>
                <a:path w="116" h="45" extrusionOk="0">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Google Shape;763;p18"/>
            <p:cNvSpPr/>
            <p:nvPr/>
          </p:nvSpPr>
          <p:spPr>
            <a:xfrm>
              <a:off x="-721" y="1877"/>
              <a:ext cx="1426" cy="958"/>
            </a:xfrm>
            <a:custGeom>
              <a:avLst/>
              <a:gdLst/>
              <a:ahLst/>
              <a:cxnLst/>
              <a:rect l="l" t="t" r="r" b="b"/>
              <a:pathLst>
                <a:path w="603" h="405" extrusionOk="0">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18"/>
            <p:cNvSpPr/>
            <p:nvPr/>
          </p:nvSpPr>
          <p:spPr>
            <a:xfrm>
              <a:off x="532" y="986"/>
              <a:ext cx="43" cy="21"/>
            </a:xfrm>
            <a:custGeom>
              <a:avLst/>
              <a:gdLst/>
              <a:ahLst/>
              <a:cxnLst/>
              <a:rect l="l" t="t" r="r" b="b"/>
              <a:pathLst>
                <a:path w="18" h="9" extrusionOk="0">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18"/>
            <p:cNvSpPr/>
            <p:nvPr/>
          </p:nvSpPr>
          <p:spPr>
            <a:xfrm>
              <a:off x="-1118" y="1104"/>
              <a:ext cx="168" cy="109"/>
            </a:xfrm>
            <a:custGeom>
              <a:avLst/>
              <a:gdLst/>
              <a:ahLst/>
              <a:cxnLst/>
              <a:rect l="l" t="t" r="r" b="b"/>
              <a:pathLst>
                <a:path w="71" h="46" extrusionOk="0">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18"/>
            <p:cNvSpPr/>
            <p:nvPr/>
          </p:nvSpPr>
          <p:spPr>
            <a:xfrm>
              <a:off x="-1283" y="948"/>
              <a:ext cx="59" cy="85"/>
            </a:xfrm>
            <a:custGeom>
              <a:avLst/>
              <a:gdLst/>
              <a:ahLst/>
              <a:cxnLst/>
              <a:rect l="l" t="t" r="r" b="b"/>
              <a:pathLst>
                <a:path w="25" h="36" extrusionOk="0">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7" name="Google Shape;767;p18"/>
            <p:cNvSpPr/>
            <p:nvPr/>
          </p:nvSpPr>
          <p:spPr>
            <a:xfrm>
              <a:off x="-2047" y="759"/>
              <a:ext cx="76" cy="49"/>
            </a:xfrm>
            <a:custGeom>
              <a:avLst/>
              <a:gdLst/>
              <a:ahLst/>
              <a:cxnLst/>
              <a:rect l="l" t="t" r="r" b="b"/>
              <a:pathLst>
                <a:path w="32" h="21" extrusionOk="0">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8" name="Google Shape;768;p18"/>
            <p:cNvSpPr/>
            <p:nvPr/>
          </p:nvSpPr>
          <p:spPr>
            <a:xfrm>
              <a:off x="3881" y="1648"/>
              <a:ext cx="97" cy="59"/>
            </a:xfrm>
            <a:custGeom>
              <a:avLst/>
              <a:gdLst/>
              <a:ahLst/>
              <a:cxnLst/>
              <a:rect l="l" t="t" r="r" b="b"/>
              <a:pathLst>
                <a:path w="41" h="25" extrusionOk="0">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9" name="Google Shape;769;p18"/>
            <p:cNvSpPr/>
            <p:nvPr/>
          </p:nvSpPr>
          <p:spPr>
            <a:xfrm>
              <a:off x="3744" y="1447"/>
              <a:ext cx="33" cy="64"/>
            </a:xfrm>
            <a:custGeom>
              <a:avLst/>
              <a:gdLst/>
              <a:ahLst/>
              <a:cxnLst/>
              <a:rect l="l" t="t" r="r" b="b"/>
              <a:pathLst>
                <a:path w="14" h="27" extrusionOk="0">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0" name="Google Shape;770;p18"/>
            <p:cNvSpPr/>
            <p:nvPr/>
          </p:nvSpPr>
          <p:spPr>
            <a:xfrm>
              <a:off x="3735" y="1518"/>
              <a:ext cx="54" cy="95"/>
            </a:xfrm>
            <a:custGeom>
              <a:avLst/>
              <a:gdLst/>
              <a:ahLst/>
              <a:cxnLst/>
              <a:rect l="l" t="t" r="r" b="b"/>
              <a:pathLst>
                <a:path w="23" h="40" extrusionOk="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1" name="Google Shape;771;p18"/>
            <p:cNvSpPr/>
            <p:nvPr/>
          </p:nvSpPr>
          <p:spPr>
            <a:xfrm>
              <a:off x="3534" y="1575"/>
              <a:ext cx="28" cy="21"/>
            </a:xfrm>
            <a:custGeom>
              <a:avLst/>
              <a:gdLst/>
              <a:ahLst/>
              <a:cxnLst/>
              <a:rect l="l" t="t" r="r" b="b"/>
              <a:pathLst>
                <a:path w="12" h="9" extrusionOk="0">
                  <a:moveTo>
                    <a:pt x="9" y="0"/>
                  </a:moveTo>
                  <a:cubicBezTo>
                    <a:pt x="6" y="1"/>
                    <a:pt x="4" y="2"/>
                    <a:pt x="0" y="4"/>
                  </a:cubicBezTo>
                  <a:cubicBezTo>
                    <a:pt x="1" y="4"/>
                    <a:pt x="5" y="9"/>
                    <a:pt x="7" y="9"/>
                  </a:cubicBezTo>
                  <a:cubicBezTo>
                    <a:pt x="9" y="9"/>
                    <a:pt x="12" y="7"/>
                    <a:pt x="12" y="6"/>
                  </a:cubicBezTo>
                  <a:cubicBezTo>
                    <a:pt x="12" y="4"/>
                    <a:pt x="9" y="1"/>
                    <a:pt x="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Google Shape;772;p18"/>
            <p:cNvSpPr/>
            <p:nvPr/>
          </p:nvSpPr>
          <p:spPr>
            <a:xfrm>
              <a:off x="3794" y="858"/>
              <a:ext cx="31" cy="38"/>
            </a:xfrm>
            <a:custGeom>
              <a:avLst/>
              <a:gdLst/>
              <a:ahLst/>
              <a:cxnLst/>
              <a:rect l="l" t="t" r="r" b="b"/>
              <a:pathLst>
                <a:path w="13" h="16" extrusionOk="0">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3" name="Google Shape;773;p18"/>
            <p:cNvSpPr/>
            <p:nvPr/>
          </p:nvSpPr>
          <p:spPr>
            <a:xfrm>
              <a:off x="3832" y="820"/>
              <a:ext cx="56" cy="83"/>
            </a:xfrm>
            <a:custGeom>
              <a:avLst/>
              <a:gdLst/>
              <a:ahLst/>
              <a:cxnLst/>
              <a:rect l="l" t="t" r="r" b="b"/>
              <a:pathLst>
                <a:path w="24" h="35" extrusionOk="0">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4" name="Google Shape;774;p18"/>
            <p:cNvSpPr/>
            <p:nvPr/>
          </p:nvSpPr>
          <p:spPr>
            <a:xfrm>
              <a:off x="4077" y="730"/>
              <a:ext cx="31" cy="48"/>
            </a:xfrm>
            <a:custGeom>
              <a:avLst/>
              <a:gdLst/>
              <a:ahLst/>
              <a:cxnLst/>
              <a:rect l="l" t="t" r="r" b="b"/>
              <a:pathLst>
                <a:path w="13" h="20" extrusionOk="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5" name="Google Shape;775;p18"/>
            <p:cNvSpPr/>
            <p:nvPr/>
          </p:nvSpPr>
          <p:spPr>
            <a:xfrm>
              <a:off x="4210" y="666"/>
              <a:ext cx="42" cy="57"/>
            </a:xfrm>
            <a:custGeom>
              <a:avLst/>
              <a:gdLst/>
              <a:ahLst/>
              <a:cxnLst/>
              <a:rect l="l" t="t" r="r" b="b"/>
              <a:pathLst>
                <a:path w="18" h="24" extrusionOk="0">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p18"/>
            <p:cNvSpPr/>
            <p:nvPr/>
          </p:nvSpPr>
          <p:spPr>
            <a:xfrm>
              <a:off x="4285" y="1762"/>
              <a:ext cx="81" cy="11"/>
            </a:xfrm>
            <a:custGeom>
              <a:avLst/>
              <a:gdLst/>
              <a:ahLst/>
              <a:cxnLst/>
              <a:rect l="l" t="t" r="r" b="b"/>
              <a:pathLst>
                <a:path w="34" h="5" extrusionOk="0">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18"/>
            <p:cNvSpPr/>
            <p:nvPr/>
          </p:nvSpPr>
          <p:spPr>
            <a:xfrm>
              <a:off x="4588" y="1747"/>
              <a:ext cx="71" cy="38"/>
            </a:xfrm>
            <a:custGeom>
              <a:avLst/>
              <a:gdLst/>
              <a:ahLst/>
              <a:cxnLst/>
              <a:rect l="l" t="t" r="r" b="b"/>
              <a:pathLst>
                <a:path w="30" h="16" extrusionOk="0">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18"/>
            <p:cNvSpPr/>
            <p:nvPr/>
          </p:nvSpPr>
          <p:spPr>
            <a:xfrm>
              <a:off x="5328" y="2627"/>
              <a:ext cx="35" cy="17"/>
            </a:xfrm>
            <a:custGeom>
              <a:avLst/>
              <a:gdLst/>
              <a:ahLst/>
              <a:cxnLst/>
              <a:rect l="l" t="t" r="r" b="b"/>
              <a:pathLst>
                <a:path w="15" h="7" extrusionOk="0">
                  <a:moveTo>
                    <a:pt x="15" y="0"/>
                  </a:moveTo>
                  <a:cubicBezTo>
                    <a:pt x="8" y="0"/>
                    <a:pt x="4" y="1"/>
                    <a:pt x="0" y="3"/>
                  </a:cubicBezTo>
                  <a:cubicBezTo>
                    <a:pt x="0" y="5"/>
                    <a:pt x="4" y="7"/>
                    <a:pt x="5" y="7"/>
                  </a:cubicBezTo>
                  <a:cubicBezTo>
                    <a:pt x="10" y="7"/>
                    <a:pt x="14" y="2"/>
                    <a:pt x="1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9" name="Google Shape;779;p18"/>
            <p:cNvSpPr/>
            <p:nvPr/>
          </p:nvSpPr>
          <p:spPr>
            <a:xfrm>
              <a:off x="5134" y="68"/>
              <a:ext cx="76" cy="57"/>
            </a:xfrm>
            <a:custGeom>
              <a:avLst/>
              <a:gdLst/>
              <a:ahLst/>
              <a:cxnLst/>
              <a:rect l="l" t="t" r="r" b="b"/>
              <a:pathLst>
                <a:path w="32" h="24" extrusionOk="0">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0" name="Google Shape;780;p18"/>
            <p:cNvSpPr/>
            <p:nvPr/>
          </p:nvSpPr>
          <p:spPr>
            <a:xfrm>
              <a:off x="5510" y="18"/>
              <a:ext cx="59" cy="41"/>
            </a:xfrm>
            <a:custGeom>
              <a:avLst/>
              <a:gdLst/>
              <a:ahLst/>
              <a:cxnLst/>
              <a:rect l="l" t="t" r="r" b="b"/>
              <a:pathLst>
                <a:path w="25" h="17" extrusionOk="0">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781;p18"/>
            <p:cNvSpPr/>
            <p:nvPr/>
          </p:nvSpPr>
          <p:spPr>
            <a:xfrm>
              <a:off x="5914" y="-197"/>
              <a:ext cx="54" cy="38"/>
            </a:xfrm>
            <a:custGeom>
              <a:avLst/>
              <a:gdLst/>
              <a:ahLst/>
              <a:cxnLst/>
              <a:rect l="l" t="t" r="r" b="b"/>
              <a:pathLst>
                <a:path w="23" h="16" extrusionOk="0">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2" name="Google Shape;782;p18"/>
            <p:cNvSpPr/>
            <p:nvPr/>
          </p:nvSpPr>
          <p:spPr>
            <a:xfrm>
              <a:off x="8417" y="-235"/>
              <a:ext cx="118" cy="50"/>
            </a:xfrm>
            <a:custGeom>
              <a:avLst/>
              <a:gdLst/>
              <a:ahLst/>
              <a:cxnLst/>
              <a:rect l="l" t="t" r="r" b="b"/>
              <a:pathLst>
                <a:path w="50" h="21" extrusionOk="0">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3" name="Google Shape;783;p18"/>
            <p:cNvSpPr/>
            <p:nvPr/>
          </p:nvSpPr>
          <p:spPr>
            <a:xfrm>
              <a:off x="8642" y="-351"/>
              <a:ext cx="158" cy="57"/>
            </a:xfrm>
            <a:custGeom>
              <a:avLst/>
              <a:gdLst/>
              <a:ahLst/>
              <a:cxnLst/>
              <a:rect l="l" t="t" r="r" b="b"/>
              <a:pathLst>
                <a:path w="67" h="24" extrusionOk="0">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784;p18"/>
            <p:cNvSpPr/>
            <p:nvPr/>
          </p:nvSpPr>
          <p:spPr>
            <a:xfrm>
              <a:off x="8415" y="-265"/>
              <a:ext cx="33" cy="30"/>
            </a:xfrm>
            <a:custGeom>
              <a:avLst/>
              <a:gdLst/>
              <a:ahLst/>
              <a:cxnLst/>
              <a:rect l="l" t="t" r="r" b="b"/>
              <a:pathLst>
                <a:path w="14" h="13" extrusionOk="0">
                  <a:moveTo>
                    <a:pt x="7" y="0"/>
                  </a:moveTo>
                  <a:cubicBezTo>
                    <a:pt x="3" y="0"/>
                    <a:pt x="0" y="2"/>
                    <a:pt x="0" y="6"/>
                  </a:cubicBezTo>
                  <a:cubicBezTo>
                    <a:pt x="0" y="11"/>
                    <a:pt x="0" y="13"/>
                    <a:pt x="6" y="13"/>
                  </a:cubicBezTo>
                  <a:cubicBezTo>
                    <a:pt x="10" y="13"/>
                    <a:pt x="14" y="10"/>
                    <a:pt x="14" y="6"/>
                  </a:cubicBezTo>
                  <a:cubicBezTo>
                    <a:pt x="14" y="2"/>
                    <a:pt x="10" y="0"/>
                    <a:pt x="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5" name="Google Shape;785;p18"/>
            <p:cNvSpPr/>
            <p:nvPr/>
          </p:nvSpPr>
          <p:spPr>
            <a:xfrm>
              <a:off x="1158" y="1139"/>
              <a:ext cx="90" cy="38"/>
            </a:xfrm>
            <a:custGeom>
              <a:avLst/>
              <a:gdLst/>
              <a:ahLst/>
              <a:cxnLst/>
              <a:rect l="l" t="t" r="r" b="b"/>
              <a:pathLst>
                <a:path w="38" h="16" extrusionOk="0">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6" name="Google Shape;786;p18"/>
            <p:cNvSpPr/>
            <p:nvPr/>
          </p:nvSpPr>
          <p:spPr>
            <a:xfrm>
              <a:off x="1165" y="1274"/>
              <a:ext cx="69" cy="43"/>
            </a:xfrm>
            <a:custGeom>
              <a:avLst/>
              <a:gdLst/>
              <a:ahLst/>
              <a:cxnLst/>
              <a:rect l="l" t="t" r="r" b="b"/>
              <a:pathLst>
                <a:path w="29" h="18" extrusionOk="0">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7" name="Google Shape;787;p18"/>
            <p:cNvSpPr/>
            <p:nvPr/>
          </p:nvSpPr>
          <p:spPr>
            <a:xfrm>
              <a:off x="1267" y="1277"/>
              <a:ext cx="47" cy="56"/>
            </a:xfrm>
            <a:custGeom>
              <a:avLst/>
              <a:gdLst/>
              <a:ahLst/>
              <a:cxnLst/>
              <a:rect l="l" t="t" r="r" b="b"/>
              <a:pathLst>
                <a:path w="20" h="24" extrusionOk="0">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8" name="Google Shape;788;p18"/>
            <p:cNvSpPr/>
            <p:nvPr/>
          </p:nvSpPr>
          <p:spPr>
            <a:xfrm>
              <a:off x="-2493" y="626"/>
              <a:ext cx="56" cy="22"/>
            </a:xfrm>
            <a:custGeom>
              <a:avLst/>
              <a:gdLst/>
              <a:ahLst/>
              <a:cxnLst/>
              <a:rect l="l" t="t" r="r" b="b"/>
              <a:pathLst>
                <a:path w="24" h="9" extrusionOk="0">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9" name="Google Shape;789;p18"/>
            <p:cNvSpPr/>
            <p:nvPr/>
          </p:nvSpPr>
          <p:spPr>
            <a:xfrm>
              <a:off x="-2080" y="2393"/>
              <a:ext cx="31" cy="28"/>
            </a:xfrm>
            <a:custGeom>
              <a:avLst/>
              <a:gdLst/>
              <a:ahLst/>
              <a:cxnLst/>
              <a:rect l="l" t="t" r="r" b="b"/>
              <a:pathLst>
                <a:path w="13" h="12" extrusionOk="0">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0" name="Google Shape;790;p18"/>
            <p:cNvSpPr/>
            <p:nvPr/>
          </p:nvSpPr>
          <p:spPr>
            <a:xfrm>
              <a:off x="-2103" y="2353"/>
              <a:ext cx="16" cy="12"/>
            </a:xfrm>
            <a:custGeom>
              <a:avLst/>
              <a:gdLst/>
              <a:ahLst/>
              <a:cxnLst/>
              <a:rect l="l" t="t" r="r" b="b"/>
              <a:pathLst>
                <a:path w="7" h="5" extrusionOk="0">
                  <a:moveTo>
                    <a:pt x="0" y="0"/>
                  </a:moveTo>
                  <a:cubicBezTo>
                    <a:pt x="2" y="1"/>
                    <a:pt x="2" y="5"/>
                    <a:pt x="5" y="5"/>
                  </a:cubicBezTo>
                  <a:cubicBezTo>
                    <a:pt x="5" y="5"/>
                    <a:pt x="7" y="4"/>
                    <a:pt x="7" y="4"/>
                  </a:cubicBezTo>
                  <a:cubicBezTo>
                    <a:pt x="5" y="2"/>
                    <a:pt x="3" y="0"/>
                    <a:pt x="0"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1" name="Google Shape;791;p18"/>
            <p:cNvSpPr/>
            <p:nvPr/>
          </p:nvSpPr>
          <p:spPr>
            <a:xfrm>
              <a:off x="-2134" y="2339"/>
              <a:ext cx="21" cy="9"/>
            </a:xfrm>
            <a:custGeom>
              <a:avLst/>
              <a:gdLst/>
              <a:ahLst/>
              <a:cxnLst/>
              <a:rect l="l" t="t" r="r" b="b"/>
              <a:pathLst>
                <a:path w="9" h="4" extrusionOk="0">
                  <a:moveTo>
                    <a:pt x="9" y="0"/>
                  </a:moveTo>
                  <a:cubicBezTo>
                    <a:pt x="0" y="0"/>
                    <a:pt x="0" y="0"/>
                    <a:pt x="0" y="0"/>
                  </a:cubicBezTo>
                  <a:cubicBezTo>
                    <a:pt x="0" y="2"/>
                    <a:pt x="1" y="4"/>
                    <a:pt x="3" y="4"/>
                  </a:cubicBezTo>
                  <a:cubicBezTo>
                    <a:pt x="5" y="4"/>
                    <a:pt x="8" y="2"/>
                    <a:pt x="9"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2" name="Google Shape;792;p18"/>
            <p:cNvSpPr/>
            <p:nvPr/>
          </p:nvSpPr>
          <p:spPr>
            <a:xfrm>
              <a:off x="-2165" y="2324"/>
              <a:ext cx="19" cy="12"/>
            </a:xfrm>
            <a:custGeom>
              <a:avLst/>
              <a:gdLst/>
              <a:ahLst/>
              <a:cxnLst/>
              <a:rect l="l" t="t" r="r" b="b"/>
              <a:pathLst>
                <a:path w="8" h="5" extrusionOk="0">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3" name="Google Shape;793;p18"/>
            <p:cNvSpPr/>
            <p:nvPr/>
          </p:nvSpPr>
          <p:spPr>
            <a:xfrm>
              <a:off x="-2215" y="2296"/>
              <a:ext cx="19" cy="17"/>
            </a:xfrm>
            <a:custGeom>
              <a:avLst/>
              <a:gdLst/>
              <a:ahLst/>
              <a:cxnLst/>
              <a:rect l="l" t="t" r="r" b="b"/>
              <a:pathLst>
                <a:path w="8" h="7" extrusionOk="0">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solidFill>
              <a:srgbClr val="A5A5A5">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94" name="Google Shape;794;p18"/>
          <p:cNvSpPr/>
          <p:nvPr/>
        </p:nvSpPr>
        <p:spPr>
          <a:xfrm>
            <a:off x="4815840" y="1997502"/>
            <a:ext cx="1280160" cy="12828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5" name="Google Shape;795;p18"/>
          <p:cNvSpPr/>
          <p:nvPr/>
        </p:nvSpPr>
        <p:spPr>
          <a:xfrm>
            <a:off x="6096000" y="1997502"/>
            <a:ext cx="1280160" cy="128288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6" name="Google Shape;796;p18"/>
          <p:cNvSpPr/>
          <p:nvPr/>
        </p:nvSpPr>
        <p:spPr>
          <a:xfrm>
            <a:off x="4815840" y="3280391"/>
            <a:ext cx="1280160" cy="128288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7" name="Google Shape;797;p18"/>
          <p:cNvSpPr/>
          <p:nvPr/>
        </p:nvSpPr>
        <p:spPr>
          <a:xfrm>
            <a:off x="6096000" y="3280391"/>
            <a:ext cx="1280160" cy="128288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8" name="Google Shape;798;p18"/>
          <p:cNvSpPr/>
          <p:nvPr/>
        </p:nvSpPr>
        <p:spPr>
          <a:xfrm rot="-5400000">
            <a:off x="4609759" y="511261"/>
            <a:ext cx="1692322" cy="1280160"/>
          </a:xfrm>
          <a:prstGeom prst="homePlate">
            <a:avLst>
              <a:gd name="adj" fmla="val 36141"/>
            </a:avLst>
          </a:prstGeom>
          <a:solidFill>
            <a:srgbClr val="1CB2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9" name="Google Shape;799;p18"/>
          <p:cNvSpPr/>
          <p:nvPr/>
        </p:nvSpPr>
        <p:spPr>
          <a:xfrm>
            <a:off x="7376160" y="1998866"/>
            <a:ext cx="1692322" cy="1280160"/>
          </a:xfrm>
          <a:prstGeom prst="homePlate">
            <a:avLst>
              <a:gd name="adj" fmla="val 36141"/>
            </a:avLst>
          </a:prstGeom>
          <a:solidFill>
            <a:srgbClr val="218D9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0" name="Google Shape;800;p18"/>
          <p:cNvSpPr/>
          <p:nvPr/>
        </p:nvSpPr>
        <p:spPr>
          <a:xfrm rot="5400000">
            <a:off x="5889919" y="4767996"/>
            <a:ext cx="1692322" cy="1280160"/>
          </a:xfrm>
          <a:prstGeom prst="homePlate">
            <a:avLst>
              <a:gd name="adj" fmla="val 36141"/>
            </a:avLst>
          </a:prstGeom>
          <a:solidFill>
            <a:srgbClr val="006C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1" name="Google Shape;801;p18"/>
          <p:cNvSpPr/>
          <p:nvPr/>
        </p:nvSpPr>
        <p:spPr>
          <a:xfrm rot="10800000">
            <a:off x="3123518" y="3281755"/>
            <a:ext cx="1692322" cy="1280160"/>
          </a:xfrm>
          <a:prstGeom prst="homePlate">
            <a:avLst>
              <a:gd name="adj" fmla="val 36141"/>
            </a:avLst>
          </a:prstGeom>
          <a:solidFill>
            <a:srgbClr val="BE6C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02" name="Google Shape;802;p18"/>
          <p:cNvPicPr preferRelativeResize="0"/>
          <p:nvPr/>
        </p:nvPicPr>
        <p:blipFill rotWithShape="1">
          <a:blip r:embed="rId3">
            <a:alphaModFix/>
          </a:blip>
          <a:srcRect b="62941"/>
          <a:stretch/>
        </p:blipFill>
        <p:spPr>
          <a:xfrm>
            <a:off x="6096001" y="4563280"/>
            <a:ext cx="1280160" cy="214270"/>
          </a:xfrm>
          <a:prstGeom prst="rect">
            <a:avLst/>
          </a:prstGeom>
          <a:noFill/>
          <a:ln>
            <a:noFill/>
          </a:ln>
        </p:spPr>
      </p:pic>
      <p:pic>
        <p:nvPicPr>
          <p:cNvPr id="803" name="Google Shape;803;p18"/>
          <p:cNvPicPr preferRelativeResize="0"/>
          <p:nvPr/>
        </p:nvPicPr>
        <p:blipFill rotWithShape="1">
          <a:blip r:embed="rId3">
            <a:alphaModFix/>
          </a:blip>
          <a:srcRect b="62941"/>
          <a:stretch/>
        </p:blipFill>
        <p:spPr>
          <a:xfrm rot="5400000">
            <a:off x="4068626" y="3811971"/>
            <a:ext cx="1280160" cy="214270"/>
          </a:xfrm>
          <a:prstGeom prst="rect">
            <a:avLst/>
          </a:prstGeom>
          <a:noFill/>
          <a:ln>
            <a:noFill/>
          </a:ln>
        </p:spPr>
      </p:pic>
      <p:pic>
        <p:nvPicPr>
          <p:cNvPr id="804" name="Google Shape;804;p18"/>
          <p:cNvPicPr preferRelativeResize="0"/>
          <p:nvPr/>
        </p:nvPicPr>
        <p:blipFill rotWithShape="1">
          <a:blip r:embed="rId3">
            <a:alphaModFix/>
          </a:blip>
          <a:srcRect b="62941"/>
          <a:stretch/>
        </p:blipFill>
        <p:spPr>
          <a:xfrm rot="-5400000">
            <a:off x="6843214" y="2530447"/>
            <a:ext cx="1280160" cy="214270"/>
          </a:xfrm>
          <a:prstGeom prst="rect">
            <a:avLst/>
          </a:prstGeom>
          <a:noFill/>
          <a:ln>
            <a:noFill/>
          </a:ln>
        </p:spPr>
      </p:pic>
      <p:pic>
        <p:nvPicPr>
          <p:cNvPr id="805" name="Google Shape;805;p18"/>
          <p:cNvPicPr preferRelativeResize="0"/>
          <p:nvPr/>
        </p:nvPicPr>
        <p:blipFill rotWithShape="1">
          <a:blip r:embed="rId3">
            <a:alphaModFix/>
          </a:blip>
          <a:srcRect b="62941"/>
          <a:stretch/>
        </p:blipFill>
        <p:spPr>
          <a:xfrm rot="10800000">
            <a:off x="4815839" y="1781868"/>
            <a:ext cx="1280160" cy="214270"/>
          </a:xfrm>
          <a:prstGeom prst="rect">
            <a:avLst/>
          </a:prstGeom>
          <a:noFill/>
          <a:ln>
            <a:noFill/>
          </a:ln>
        </p:spPr>
      </p:pic>
      <p:sp>
        <p:nvSpPr>
          <p:cNvPr id="806" name="Google Shape;806;p18"/>
          <p:cNvSpPr txBox="1"/>
          <p:nvPr/>
        </p:nvSpPr>
        <p:spPr>
          <a:xfrm>
            <a:off x="4815838" y="806248"/>
            <a:ext cx="1280161"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lt1"/>
                </a:solidFill>
                <a:latin typeface="Arial"/>
                <a:ea typeface="Arial"/>
                <a:cs typeface="Arial"/>
                <a:sym typeface="Arial"/>
              </a:rPr>
              <a:t>01</a:t>
            </a:r>
            <a:endParaRPr/>
          </a:p>
        </p:txBody>
      </p:sp>
      <p:sp>
        <p:nvSpPr>
          <p:cNvPr id="807" name="Google Shape;807;p18"/>
          <p:cNvSpPr txBox="1"/>
          <p:nvPr/>
        </p:nvSpPr>
        <p:spPr>
          <a:xfrm>
            <a:off x="7483294" y="2129749"/>
            <a:ext cx="1280161"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lt1"/>
                </a:solidFill>
                <a:latin typeface="Arial"/>
                <a:ea typeface="Arial"/>
                <a:cs typeface="Arial"/>
                <a:sym typeface="Arial"/>
              </a:rPr>
              <a:t>02</a:t>
            </a:r>
            <a:endParaRPr/>
          </a:p>
        </p:txBody>
      </p:sp>
      <p:sp>
        <p:nvSpPr>
          <p:cNvPr id="808" name="Google Shape;808;p18"/>
          <p:cNvSpPr txBox="1"/>
          <p:nvPr/>
        </p:nvSpPr>
        <p:spPr>
          <a:xfrm>
            <a:off x="6095999" y="4774686"/>
            <a:ext cx="1280161"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lt1"/>
                </a:solidFill>
                <a:latin typeface="Arial"/>
                <a:ea typeface="Arial"/>
                <a:cs typeface="Arial"/>
                <a:sym typeface="Arial"/>
              </a:rPr>
              <a:t>03</a:t>
            </a:r>
            <a:endParaRPr/>
          </a:p>
        </p:txBody>
      </p:sp>
      <p:sp>
        <p:nvSpPr>
          <p:cNvPr id="809" name="Google Shape;809;p18"/>
          <p:cNvSpPr txBox="1"/>
          <p:nvPr/>
        </p:nvSpPr>
        <p:spPr>
          <a:xfrm>
            <a:off x="3436733" y="3411274"/>
            <a:ext cx="1280161"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lt1"/>
                </a:solidFill>
                <a:latin typeface="Arial"/>
                <a:ea typeface="Arial"/>
                <a:cs typeface="Arial"/>
                <a:sym typeface="Arial"/>
              </a:rPr>
              <a:t>04</a:t>
            </a:r>
            <a:endParaRPr/>
          </a:p>
        </p:txBody>
      </p:sp>
      <p:sp>
        <p:nvSpPr>
          <p:cNvPr id="810" name="Google Shape;810;p18"/>
          <p:cNvSpPr/>
          <p:nvPr/>
        </p:nvSpPr>
        <p:spPr>
          <a:xfrm>
            <a:off x="6318076" y="837772"/>
            <a:ext cx="3610596" cy="95261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595959"/>
                </a:solidFill>
                <a:latin typeface="Arial"/>
                <a:ea typeface="Arial"/>
                <a:cs typeface="Arial"/>
                <a:sym typeface="Arial"/>
              </a:rPr>
              <a:t>Project Planning</a:t>
            </a:r>
            <a:endParaRPr dirty="0"/>
          </a:p>
          <a:p>
            <a:pPr marL="0" marR="0" lvl="0" indent="0" algn="l" rtl="0">
              <a:spcBef>
                <a:spcPts val="0"/>
              </a:spcBef>
              <a:spcAft>
                <a:spcPts val="0"/>
              </a:spcAft>
              <a:buNone/>
            </a:pPr>
            <a:r>
              <a:rPr lang="en-US" sz="1800" dirty="0">
                <a:solidFill>
                  <a:srgbClr val="595959"/>
                </a:solidFill>
                <a:latin typeface="Arial"/>
                <a:ea typeface="Arial"/>
                <a:cs typeface="Arial"/>
                <a:sym typeface="Arial"/>
              </a:rPr>
              <a:t>Includes area planning, Applying permissions, Financing and Feasibility</a:t>
            </a:r>
            <a:endParaRPr dirty="0"/>
          </a:p>
        </p:txBody>
      </p:sp>
      <p:sp>
        <p:nvSpPr>
          <p:cNvPr id="811" name="Google Shape;811;p18"/>
          <p:cNvSpPr/>
          <p:nvPr/>
        </p:nvSpPr>
        <p:spPr>
          <a:xfrm>
            <a:off x="7788323" y="3606572"/>
            <a:ext cx="3610596" cy="95261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Procurement Phase</a:t>
            </a:r>
            <a:endParaRPr/>
          </a:p>
          <a:p>
            <a:pPr marL="0" marR="0" lvl="0" indent="0" algn="l" rtl="0">
              <a:spcBef>
                <a:spcPts val="0"/>
              </a:spcBef>
              <a:spcAft>
                <a:spcPts val="0"/>
              </a:spcAft>
              <a:buNone/>
            </a:pPr>
            <a:r>
              <a:rPr lang="en-US" sz="1800">
                <a:solidFill>
                  <a:srgbClr val="595959"/>
                </a:solidFill>
                <a:latin typeface="Arial"/>
                <a:ea typeface="Arial"/>
                <a:cs typeface="Arial"/>
                <a:sym typeface="Arial"/>
              </a:rPr>
              <a:t>Includes procuring necessary equipment, raw material and personnel</a:t>
            </a:r>
            <a:endParaRPr/>
          </a:p>
        </p:txBody>
      </p:sp>
      <p:sp>
        <p:nvSpPr>
          <p:cNvPr id="812" name="Google Shape;812;p18"/>
          <p:cNvSpPr/>
          <p:nvPr/>
        </p:nvSpPr>
        <p:spPr>
          <a:xfrm>
            <a:off x="1960267" y="4806210"/>
            <a:ext cx="3610596" cy="95261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b="1">
                <a:solidFill>
                  <a:srgbClr val="595959"/>
                </a:solidFill>
                <a:latin typeface="Arial"/>
                <a:ea typeface="Arial"/>
                <a:cs typeface="Arial"/>
                <a:sym typeface="Arial"/>
              </a:rPr>
              <a:t>Implementation Phase</a:t>
            </a:r>
            <a:endParaRPr/>
          </a:p>
          <a:p>
            <a:pPr marL="0" marR="0" lvl="0" indent="0" algn="r" rtl="0">
              <a:spcBef>
                <a:spcPts val="0"/>
              </a:spcBef>
              <a:spcAft>
                <a:spcPts val="0"/>
              </a:spcAft>
              <a:buNone/>
            </a:pPr>
            <a:r>
              <a:rPr lang="en-US" sz="1800">
                <a:solidFill>
                  <a:srgbClr val="595959"/>
                </a:solidFill>
                <a:latin typeface="Arial"/>
                <a:ea typeface="Arial"/>
                <a:cs typeface="Arial"/>
                <a:sym typeface="Arial"/>
              </a:rPr>
              <a:t>Includes Construction, System planning and Installations</a:t>
            </a:r>
            <a:endParaRPr/>
          </a:p>
        </p:txBody>
      </p:sp>
      <p:sp>
        <p:nvSpPr>
          <p:cNvPr id="813" name="Google Shape;813;p18"/>
          <p:cNvSpPr/>
          <p:nvPr/>
        </p:nvSpPr>
        <p:spPr>
          <a:xfrm>
            <a:off x="832619" y="1889003"/>
            <a:ext cx="3610596" cy="95261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b="1">
                <a:solidFill>
                  <a:srgbClr val="595959"/>
                </a:solidFill>
                <a:latin typeface="Arial"/>
                <a:ea typeface="Arial"/>
                <a:cs typeface="Arial"/>
                <a:sym typeface="Arial"/>
              </a:rPr>
              <a:t>Use Phase</a:t>
            </a:r>
            <a:endParaRPr/>
          </a:p>
          <a:p>
            <a:pPr marL="0" marR="0" lvl="0" indent="0" algn="r" rtl="0">
              <a:spcBef>
                <a:spcPts val="0"/>
              </a:spcBef>
              <a:spcAft>
                <a:spcPts val="0"/>
              </a:spcAft>
              <a:buNone/>
            </a:pPr>
            <a:r>
              <a:rPr lang="en-US" sz="1800">
                <a:solidFill>
                  <a:srgbClr val="595959"/>
                </a:solidFill>
                <a:latin typeface="Arial"/>
                <a:ea typeface="Arial"/>
                <a:cs typeface="Arial"/>
                <a:sym typeface="Arial"/>
              </a:rPr>
              <a:t>Transfer of ownership, Operations, Transmission of electricity</a:t>
            </a:r>
            <a:endParaRPr/>
          </a:p>
        </p:txBody>
      </p:sp>
      <p:sp>
        <p:nvSpPr>
          <p:cNvPr id="814" name="Google Shape;814;p18"/>
          <p:cNvSpPr/>
          <p:nvPr/>
        </p:nvSpPr>
        <p:spPr>
          <a:xfrm>
            <a:off x="5133215" y="3578142"/>
            <a:ext cx="668338" cy="687387"/>
          </a:xfrm>
          <a:custGeom>
            <a:avLst/>
            <a:gdLst/>
            <a:ahLst/>
            <a:cxnLst/>
            <a:rect l="l" t="t" r="r" b="b"/>
            <a:pathLst>
              <a:path w="3366" h="3464" extrusionOk="0">
                <a:moveTo>
                  <a:pt x="1323" y="1647"/>
                </a:moveTo>
                <a:lnTo>
                  <a:pt x="1078" y="2244"/>
                </a:lnTo>
                <a:lnTo>
                  <a:pt x="1207" y="2372"/>
                </a:lnTo>
                <a:lnTo>
                  <a:pt x="1804" y="2131"/>
                </a:lnTo>
                <a:lnTo>
                  <a:pt x="1323" y="1647"/>
                </a:lnTo>
                <a:close/>
                <a:moveTo>
                  <a:pt x="1741" y="452"/>
                </a:moveTo>
                <a:lnTo>
                  <a:pt x="1741" y="927"/>
                </a:lnTo>
                <a:lnTo>
                  <a:pt x="1878" y="927"/>
                </a:lnTo>
                <a:lnTo>
                  <a:pt x="2041" y="763"/>
                </a:lnTo>
                <a:lnTo>
                  <a:pt x="1741" y="452"/>
                </a:lnTo>
                <a:close/>
                <a:moveTo>
                  <a:pt x="281" y="281"/>
                </a:moveTo>
                <a:lnTo>
                  <a:pt x="281" y="3183"/>
                </a:lnTo>
                <a:lnTo>
                  <a:pt x="2387" y="3183"/>
                </a:lnTo>
                <a:lnTo>
                  <a:pt x="2387" y="1716"/>
                </a:lnTo>
                <a:lnTo>
                  <a:pt x="2088" y="2014"/>
                </a:lnTo>
                <a:lnTo>
                  <a:pt x="2088" y="2021"/>
                </a:lnTo>
                <a:lnTo>
                  <a:pt x="2082" y="2021"/>
                </a:lnTo>
                <a:lnTo>
                  <a:pt x="1886" y="2215"/>
                </a:lnTo>
                <a:lnTo>
                  <a:pt x="1275" y="2463"/>
                </a:lnTo>
                <a:lnTo>
                  <a:pt x="2088" y="2463"/>
                </a:lnTo>
                <a:lnTo>
                  <a:pt x="2088" y="2604"/>
                </a:lnTo>
                <a:lnTo>
                  <a:pt x="580" y="2604"/>
                </a:lnTo>
                <a:lnTo>
                  <a:pt x="580" y="2463"/>
                </a:lnTo>
                <a:lnTo>
                  <a:pt x="870" y="2463"/>
                </a:lnTo>
                <a:lnTo>
                  <a:pt x="1052" y="2021"/>
                </a:lnTo>
                <a:lnTo>
                  <a:pt x="580" y="2021"/>
                </a:lnTo>
                <a:lnTo>
                  <a:pt x="580" y="1880"/>
                </a:lnTo>
                <a:lnTo>
                  <a:pt x="1110" y="1880"/>
                </a:lnTo>
                <a:lnTo>
                  <a:pt x="1238" y="1564"/>
                </a:lnTo>
                <a:lnTo>
                  <a:pt x="1366" y="1438"/>
                </a:lnTo>
                <a:lnTo>
                  <a:pt x="580" y="1438"/>
                </a:lnTo>
                <a:lnTo>
                  <a:pt x="580" y="1296"/>
                </a:lnTo>
                <a:lnTo>
                  <a:pt x="1506" y="1296"/>
                </a:lnTo>
                <a:lnTo>
                  <a:pt x="1666" y="1138"/>
                </a:lnTo>
                <a:lnTo>
                  <a:pt x="1532" y="1138"/>
                </a:lnTo>
                <a:lnTo>
                  <a:pt x="1532" y="281"/>
                </a:lnTo>
                <a:lnTo>
                  <a:pt x="281" y="281"/>
                </a:lnTo>
                <a:close/>
                <a:moveTo>
                  <a:pt x="0" y="0"/>
                </a:moveTo>
                <a:lnTo>
                  <a:pt x="1696" y="0"/>
                </a:lnTo>
                <a:lnTo>
                  <a:pt x="2241" y="565"/>
                </a:lnTo>
                <a:lnTo>
                  <a:pt x="2637" y="171"/>
                </a:lnTo>
                <a:lnTo>
                  <a:pt x="2661" y="150"/>
                </a:lnTo>
                <a:lnTo>
                  <a:pt x="2686" y="131"/>
                </a:lnTo>
                <a:lnTo>
                  <a:pt x="2712" y="117"/>
                </a:lnTo>
                <a:lnTo>
                  <a:pt x="2739" y="104"/>
                </a:lnTo>
                <a:lnTo>
                  <a:pt x="2765" y="97"/>
                </a:lnTo>
                <a:lnTo>
                  <a:pt x="2791" y="91"/>
                </a:lnTo>
                <a:lnTo>
                  <a:pt x="2816" y="90"/>
                </a:lnTo>
                <a:lnTo>
                  <a:pt x="2840" y="93"/>
                </a:lnTo>
                <a:lnTo>
                  <a:pt x="2863" y="100"/>
                </a:lnTo>
                <a:lnTo>
                  <a:pt x="2882" y="110"/>
                </a:lnTo>
                <a:lnTo>
                  <a:pt x="2900" y="125"/>
                </a:lnTo>
                <a:lnTo>
                  <a:pt x="3332" y="558"/>
                </a:lnTo>
                <a:lnTo>
                  <a:pt x="3347" y="578"/>
                </a:lnTo>
                <a:lnTo>
                  <a:pt x="3358" y="600"/>
                </a:lnTo>
                <a:lnTo>
                  <a:pt x="3364" y="626"/>
                </a:lnTo>
                <a:lnTo>
                  <a:pt x="3366" y="652"/>
                </a:lnTo>
                <a:lnTo>
                  <a:pt x="3363" y="680"/>
                </a:lnTo>
                <a:lnTo>
                  <a:pt x="3356" y="710"/>
                </a:lnTo>
                <a:lnTo>
                  <a:pt x="3344" y="739"/>
                </a:lnTo>
                <a:lnTo>
                  <a:pt x="3329" y="767"/>
                </a:lnTo>
                <a:lnTo>
                  <a:pt x="3310" y="796"/>
                </a:lnTo>
                <a:lnTo>
                  <a:pt x="3286" y="822"/>
                </a:lnTo>
                <a:lnTo>
                  <a:pt x="2668" y="1437"/>
                </a:lnTo>
                <a:lnTo>
                  <a:pt x="2668" y="3464"/>
                </a:lnTo>
                <a:lnTo>
                  <a:pt x="0" y="3464"/>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5" name="Google Shape;815;p18"/>
          <p:cNvSpPr/>
          <p:nvPr/>
        </p:nvSpPr>
        <p:spPr>
          <a:xfrm>
            <a:off x="5130834" y="2385961"/>
            <a:ext cx="673100" cy="503238"/>
          </a:xfrm>
          <a:custGeom>
            <a:avLst/>
            <a:gdLst/>
            <a:ahLst/>
            <a:cxnLst/>
            <a:rect l="l" t="t" r="r" b="b"/>
            <a:pathLst>
              <a:path w="3390" h="2540" extrusionOk="0">
                <a:moveTo>
                  <a:pt x="2622" y="1219"/>
                </a:moveTo>
                <a:lnTo>
                  <a:pt x="2561" y="1223"/>
                </a:lnTo>
                <a:lnTo>
                  <a:pt x="2503" y="1232"/>
                </a:lnTo>
                <a:lnTo>
                  <a:pt x="2447" y="1248"/>
                </a:lnTo>
                <a:lnTo>
                  <a:pt x="2394" y="1269"/>
                </a:lnTo>
                <a:lnTo>
                  <a:pt x="2343" y="1295"/>
                </a:lnTo>
                <a:lnTo>
                  <a:pt x="2296" y="1326"/>
                </a:lnTo>
                <a:lnTo>
                  <a:pt x="2252" y="1361"/>
                </a:lnTo>
                <a:lnTo>
                  <a:pt x="2212" y="1401"/>
                </a:lnTo>
                <a:lnTo>
                  <a:pt x="2176" y="1446"/>
                </a:lnTo>
                <a:lnTo>
                  <a:pt x="2144" y="1493"/>
                </a:lnTo>
                <a:lnTo>
                  <a:pt x="2118" y="1544"/>
                </a:lnTo>
                <a:lnTo>
                  <a:pt x="2097" y="1597"/>
                </a:lnTo>
                <a:lnTo>
                  <a:pt x="2082" y="1653"/>
                </a:lnTo>
                <a:lnTo>
                  <a:pt x="2073" y="1712"/>
                </a:lnTo>
                <a:lnTo>
                  <a:pt x="2070" y="1772"/>
                </a:lnTo>
                <a:lnTo>
                  <a:pt x="2073" y="1832"/>
                </a:lnTo>
                <a:lnTo>
                  <a:pt x="2082" y="1890"/>
                </a:lnTo>
                <a:lnTo>
                  <a:pt x="2097" y="1947"/>
                </a:lnTo>
                <a:lnTo>
                  <a:pt x="2118" y="1999"/>
                </a:lnTo>
                <a:lnTo>
                  <a:pt x="2144" y="2051"/>
                </a:lnTo>
                <a:lnTo>
                  <a:pt x="2176" y="2098"/>
                </a:lnTo>
                <a:lnTo>
                  <a:pt x="2212" y="2142"/>
                </a:lnTo>
                <a:lnTo>
                  <a:pt x="2252" y="2182"/>
                </a:lnTo>
                <a:lnTo>
                  <a:pt x="2296" y="2218"/>
                </a:lnTo>
                <a:lnTo>
                  <a:pt x="2343" y="2249"/>
                </a:lnTo>
                <a:lnTo>
                  <a:pt x="2394" y="2275"/>
                </a:lnTo>
                <a:lnTo>
                  <a:pt x="2447" y="2296"/>
                </a:lnTo>
                <a:lnTo>
                  <a:pt x="2503" y="2312"/>
                </a:lnTo>
                <a:lnTo>
                  <a:pt x="2561" y="2322"/>
                </a:lnTo>
                <a:lnTo>
                  <a:pt x="2622" y="2325"/>
                </a:lnTo>
                <a:lnTo>
                  <a:pt x="2682" y="2322"/>
                </a:lnTo>
                <a:lnTo>
                  <a:pt x="2740" y="2312"/>
                </a:lnTo>
                <a:lnTo>
                  <a:pt x="2795" y="2296"/>
                </a:lnTo>
                <a:lnTo>
                  <a:pt x="2849" y="2275"/>
                </a:lnTo>
                <a:lnTo>
                  <a:pt x="2900" y="2249"/>
                </a:lnTo>
                <a:lnTo>
                  <a:pt x="2947" y="2218"/>
                </a:lnTo>
                <a:lnTo>
                  <a:pt x="2991" y="2182"/>
                </a:lnTo>
                <a:lnTo>
                  <a:pt x="3031" y="2142"/>
                </a:lnTo>
                <a:lnTo>
                  <a:pt x="3067" y="2098"/>
                </a:lnTo>
                <a:lnTo>
                  <a:pt x="3098" y="2051"/>
                </a:lnTo>
                <a:lnTo>
                  <a:pt x="3125" y="1999"/>
                </a:lnTo>
                <a:lnTo>
                  <a:pt x="3146" y="1947"/>
                </a:lnTo>
                <a:lnTo>
                  <a:pt x="3161" y="1890"/>
                </a:lnTo>
                <a:lnTo>
                  <a:pt x="3170" y="1832"/>
                </a:lnTo>
                <a:lnTo>
                  <a:pt x="3173" y="1772"/>
                </a:lnTo>
                <a:lnTo>
                  <a:pt x="3170" y="1712"/>
                </a:lnTo>
                <a:lnTo>
                  <a:pt x="3161" y="1653"/>
                </a:lnTo>
                <a:lnTo>
                  <a:pt x="3146" y="1597"/>
                </a:lnTo>
                <a:lnTo>
                  <a:pt x="3125" y="1544"/>
                </a:lnTo>
                <a:lnTo>
                  <a:pt x="3098" y="1493"/>
                </a:lnTo>
                <a:lnTo>
                  <a:pt x="3067" y="1446"/>
                </a:lnTo>
                <a:lnTo>
                  <a:pt x="3031" y="1401"/>
                </a:lnTo>
                <a:lnTo>
                  <a:pt x="2991" y="1361"/>
                </a:lnTo>
                <a:lnTo>
                  <a:pt x="2947" y="1326"/>
                </a:lnTo>
                <a:lnTo>
                  <a:pt x="2900" y="1295"/>
                </a:lnTo>
                <a:lnTo>
                  <a:pt x="2849" y="1269"/>
                </a:lnTo>
                <a:lnTo>
                  <a:pt x="2795" y="1248"/>
                </a:lnTo>
                <a:lnTo>
                  <a:pt x="2740" y="1232"/>
                </a:lnTo>
                <a:lnTo>
                  <a:pt x="2682" y="1223"/>
                </a:lnTo>
                <a:lnTo>
                  <a:pt x="2622" y="1219"/>
                </a:lnTo>
                <a:close/>
                <a:moveTo>
                  <a:pt x="767" y="1219"/>
                </a:moveTo>
                <a:lnTo>
                  <a:pt x="707" y="1223"/>
                </a:lnTo>
                <a:lnTo>
                  <a:pt x="649" y="1232"/>
                </a:lnTo>
                <a:lnTo>
                  <a:pt x="593" y="1248"/>
                </a:lnTo>
                <a:lnTo>
                  <a:pt x="540" y="1269"/>
                </a:lnTo>
                <a:lnTo>
                  <a:pt x="489" y="1295"/>
                </a:lnTo>
                <a:lnTo>
                  <a:pt x="441" y="1326"/>
                </a:lnTo>
                <a:lnTo>
                  <a:pt x="398" y="1361"/>
                </a:lnTo>
                <a:lnTo>
                  <a:pt x="358" y="1401"/>
                </a:lnTo>
                <a:lnTo>
                  <a:pt x="322" y="1446"/>
                </a:lnTo>
                <a:lnTo>
                  <a:pt x="290" y="1493"/>
                </a:lnTo>
                <a:lnTo>
                  <a:pt x="264" y="1544"/>
                </a:lnTo>
                <a:lnTo>
                  <a:pt x="243" y="1597"/>
                </a:lnTo>
                <a:lnTo>
                  <a:pt x="228" y="1653"/>
                </a:lnTo>
                <a:lnTo>
                  <a:pt x="219" y="1712"/>
                </a:lnTo>
                <a:lnTo>
                  <a:pt x="216" y="1772"/>
                </a:lnTo>
                <a:lnTo>
                  <a:pt x="219" y="1832"/>
                </a:lnTo>
                <a:lnTo>
                  <a:pt x="228" y="1890"/>
                </a:lnTo>
                <a:lnTo>
                  <a:pt x="243" y="1947"/>
                </a:lnTo>
                <a:lnTo>
                  <a:pt x="264" y="1999"/>
                </a:lnTo>
                <a:lnTo>
                  <a:pt x="290" y="2051"/>
                </a:lnTo>
                <a:lnTo>
                  <a:pt x="322" y="2098"/>
                </a:lnTo>
                <a:lnTo>
                  <a:pt x="358" y="2142"/>
                </a:lnTo>
                <a:lnTo>
                  <a:pt x="398" y="2182"/>
                </a:lnTo>
                <a:lnTo>
                  <a:pt x="441" y="2218"/>
                </a:lnTo>
                <a:lnTo>
                  <a:pt x="489" y="2249"/>
                </a:lnTo>
                <a:lnTo>
                  <a:pt x="540" y="2275"/>
                </a:lnTo>
                <a:lnTo>
                  <a:pt x="593" y="2296"/>
                </a:lnTo>
                <a:lnTo>
                  <a:pt x="649" y="2312"/>
                </a:lnTo>
                <a:lnTo>
                  <a:pt x="707" y="2322"/>
                </a:lnTo>
                <a:lnTo>
                  <a:pt x="767" y="2325"/>
                </a:lnTo>
                <a:lnTo>
                  <a:pt x="828" y="2322"/>
                </a:lnTo>
                <a:lnTo>
                  <a:pt x="886" y="2312"/>
                </a:lnTo>
                <a:lnTo>
                  <a:pt x="942" y="2296"/>
                </a:lnTo>
                <a:lnTo>
                  <a:pt x="995" y="2275"/>
                </a:lnTo>
                <a:lnTo>
                  <a:pt x="1046" y="2249"/>
                </a:lnTo>
                <a:lnTo>
                  <a:pt x="1093" y="2218"/>
                </a:lnTo>
                <a:lnTo>
                  <a:pt x="1137" y="2182"/>
                </a:lnTo>
                <a:lnTo>
                  <a:pt x="1177" y="2142"/>
                </a:lnTo>
                <a:lnTo>
                  <a:pt x="1213" y="2098"/>
                </a:lnTo>
                <a:lnTo>
                  <a:pt x="1245" y="2051"/>
                </a:lnTo>
                <a:lnTo>
                  <a:pt x="1271" y="1999"/>
                </a:lnTo>
                <a:lnTo>
                  <a:pt x="1292" y="1947"/>
                </a:lnTo>
                <a:lnTo>
                  <a:pt x="1307" y="1890"/>
                </a:lnTo>
                <a:lnTo>
                  <a:pt x="1316" y="1832"/>
                </a:lnTo>
                <a:lnTo>
                  <a:pt x="1319" y="1772"/>
                </a:lnTo>
                <a:lnTo>
                  <a:pt x="1316" y="1712"/>
                </a:lnTo>
                <a:lnTo>
                  <a:pt x="1307" y="1653"/>
                </a:lnTo>
                <a:lnTo>
                  <a:pt x="1292" y="1597"/>
                </a:lnTo>
                <a:lnTo>
                  <a:pt x="1271" y="1544"/>
                </a:lnTo>
                <a:lnTo>
                  <a:pt x="1245" y="1493"/>
                </a:lnTo>
                <a:lnTo>
                  <a:pt x="1213" y="1446"/>
                </a:lnTo>
                <a:lnTo>
                  <a:pt x="1177" y="1401"/>
                </a:lnTo>
                <a:lnTo>
                  <a:pt x="1137" y="1361"/>
                </a:lnTo>
                <a:lnTo>
                  <a:pt x="1093" y="1326"/>
                </a:lnTo>
                <a:lnTo>
                  <a:pt x="1046" y="1295"/>
                </a:lnTo>
                <a:lnTo>
                  <a:pt x="995" y="1269"/>
                </a:lnTo>
                <a:lnTo>
                  <a:pt x="942" y="1248"/>
                </a:lnTo>
                <a:lnTo>
                  <a:pt x="886" y="1232"/>
                </a:lnTo>
                <a:lnTo>
                  <a:pt x="828" y="1223"/>
                </a:lnTo>
                <a:lnTo>
                  <a:pt x="767" y="1219"/>
                </a:lnTo>
                <a:close/>
                <a:moveTo>
                  <a:pt x="1695" y="886"/>
                </a:moveTo>
                <a:lnTo>
                  <a:pt x="1647" y="887"/>
                </a:lnTo>
                <a:lnTo>
                  <a:pt x="1599" y="891"/>
                </a:lnTo>
                <a:lnTo>
                  <a:pt x="1556" y="896"/>
                </a:lnTo>
                <a:lnTo>
                  <a:pt x="1514" y="905"/>
                </a:lnTo>
                <a:lnTo>
                  <a:pt x="1476" y="915"/>
                </a:lnTo>
                <a:lnTo>
                  <a:pt x="1442" y="927"/>
                </a:lnTo>
                <a:lnTo>
                  <a:pt x="1412" y="941"/>
                </a:lnTo>
                <a:lnTo>
                  <a:pt x="1387" y="956"/>
                </a:lnTo>
                <a:lnTo>
                  <a:pt x="1366" y="973"/>
                </a:lnTo>
                <a:lnTo>
                  <a:pt x="1350" y="991"/>
                </a:lnTo>
                <a:lnTo>
                  <a:pt x="1340" y="1009"/>
                </a:lnTo>
                <a:lnTo>
                  <a:pt x="1337" y="1029"/>
                </a:lnTo>
                <a:lnTo>
                  <a:pt x="1340" y="1048"/>
                </a:lnTo>
                <a:lnTo>
                  <a:pt x="1350" y="1067"/>
                </a:lnTo>
                <a:lnTo>
                  <a:pt x="1366" y="1085"/>
                </a:lnTo>
                <a:lnTo>
                  <a:pt x="1387" y="1100"/>
                </a:lnTo>
                <a:lnTo>
                  <a:pt x="1412" y="1116"/>
                </a:lnTo>
                <a:lnTo>
                  <a:pt x="1442" y="1130"/>
                </a:lnTo>
                <a:lnTo>
                  <a:pt x="1476" y="1143"/>
                </a:lnTo>
                <a:lnTo>
                  <a:pt x="1514" y="1152"/>
                </a:lnTo>
                <a:lnTo>
                  <a:pt x="1556" y="1160"/>
                </a:lnTo>
                <a:lnTo>
                  <a:pt x="1599" y="1167"/>
                </a:lnTo>
                <a:lnTo>
                  <a:pt x="1647" y="1171"/>
                </a:lnTo>
                <a:lnTo>
                  <a:pt x="1695" y="1172"/>
                </a:lnTo>
                <a:lnTo>
                  <a:pt x="1743" y="1171"/>
                </a:lnTo>
                <a:lnTo>
                  <a:pt x="1790" y="1167"/>
                </a:lnTo>
                <a:lnTo>
                  <a:pt x="1834" y="1160"/>
                </a:lnTo>
                <a:lnTo>
                  <a:pt x="1875" y="1152"/>
                </a:lnTo>
                <a:lnTo>
                  <a:pt x="1913" y="1143"/>
                </a:lnTo>
                <a:lnTo>
                  <a:pt x="1947" y="1130"/>
                </a:lnTo>
                <a:lnTo>
                  <a:pt x="1978" y="1116"/>
                </a:lnTo>
                <a:lnTo>
                  <a:pt x="2003" y="1100"/>
                </a:lnTo>
                <a:lnTo>
                  <a:pt x="2024" y="1085"/>
                </a:lnTo>
                <a:lnTo>
                  <a:pt x="2039" y="1067"/>
                </a:lnTo>
                <a:lnTo>
                  <a:pt x="2048" y="1048"/>
                </a:lnTo>
                <a:lnTo>
                  <a:pt x="2052" y="1029"/>
                </a:lnTo>
                <a:lnTo>
                  <a:pt x="2048" y="1009"/>
                </a:lnTo>
                <a:lnTo>
                  <a:pt x="2039" y="991"/>
                </a:lnTo>
                <a:lnTo>
                  <a:pt x="2024" y="973"/>
                </a:lnTo>
                <a:lnTo>
                  <a:pt x="2003" y="956"/>
                </a:lnTo>
                <a:lnTo>
                  <a:pt x="1978" y="941"/>
                </a:lnTo>
                <a:lnTo>
                  <a:pt x="1947" y="927"/>
                </a:lnTo>
                <a:lnTo>
                  <a:pt x="1913" y="915"/>
                </a:lnTo>
                <a:lnTo>
                  <a:pt x="1875" y="905"/>
                </a:lnTo>
                <a:lnTo>
                  <a:pt x="1834" y="896"/>
                </a:lnTo>
                <a:lnTo>
                  <a:pt x="1790" y="891"/>
                </a:lnTo>
                <a:lnTo>
                  <a:pt x="1743" y="887"/>
                </a:lnTo>
                <a:lnTo>
                  <a:pt x="1695" y="886"/>
                </a:lnTo>
                <a:close/>
                <a:moveTo>
                  <a:pt x="2260" y="260"/>
                </a:moveTo>
                <a:lnTo>
                  <a:pt x="2211" y="261"/>
                </a:lnTo>
                <a:lnTo>
                  <a:pt x="2164" y="268"/>
                </a:lnTo>
                <a:lnTo>
                  <a:pt x="2121" y="278"/>
                </a:lnTo>
                <a:lnTo>
                  <a:pt x="2080" y="294"/>
                </a:lnTo>
                <a:lnTo>
                  <a:pt x="2043" y="315"/>
                </a:lnTo>
                <a:lnTo>
                  <a:pt x="2008" y="340"/>
                </a:lnTo>
                <a:lnTo>
                  <a:pt x="1977" y="371"/>
                </a:lnTo>
                <a:lnTo>
                  <a:pt x="1950" y="406"/>
                </a:lnTo>
                <a:lnTo>
                  <a:pt x="1944" y="417"/>
                </a:lnTo>
                <a:lnTo>
                  <a:pt x="1943" y="429"/>
                </a:lnTo>
                <a:lnTo>
                  <a:pt x="1945" y="441"/>
                </a:lnTo>
                <a:lnTo>
                  <a:pt x="1951" y="452"/>
                </a:lnTo>
                <a:lnTo>
                  <a:pt x="1960" y="461"/>
                </a:lnTo>
                <a:lnTo>
                  <a:pt x="1972" y="467"/>
                </a:lnTo>
                <a:lnTo>
                  <a:pt x="1983" y="469"/>
                </a:lnTo>
                <a:lnTo>
                  <a:pt x="1996" y="467"/>
                </a:lnTo>
                <a:lnTo>
                  <a:pt x="2007" y="460"/>
                </a:lnTo>
                <a:lnTo>
                  <a:pt x="2016" y="451"/>
                </a:lnTo>
                <a:lnTo>
                  <a:pt x="2040" y="421"/>
                </a:lnTo>
                <a:lnTo>
                  <a:pt x="2068" y="396"/>
                </a:lnTo>
                <a:lnTo>
                  <a:pt x="2099" y="375"/>
                </a:lnTo>
                <a:lnTo>
                  <a:pt x="2134" y="359"/>
                </a:lnTo>
                <a:lnTo>
                  <a:pt x="2172" y="349"/>
                </a:lnTo>
                <a:lnTo>
                  <a:pt x="2212" y="342"/>
                </a:lnTo>
                <a:lnTo>
                  <a:pt x="2256" y="340"/>
                </a:lnTo>
                <a:lnTo>
                  <a:pt x="2283" y="342"/>
                </a:lnTo>
                <a:lnTo>
                  <a:pt x="2308" y="344"/>
                </a:lnTo>
                <a:lnTo>
                  <a:pt x="2333" y="349"/>
                </a:lnTo>
                <a:lnTo>
                  <a:pt x="2354" y="353"/>
                </a:lnTo>
                <a:lnTo>
                  <a:pt x="2371" y="357"/>
                </a:lnTo>
                <a:lnTo>
                  <a:pt x="2387" y="361"/>
                </a:lnTo>
                <a:lnTo>
                  <a:pt x="2399" y="366"/>
                </a:lnTo>
                <a:lnTo>
                  <a:pt x="2406" y="368"/>
                </a:lnTo>
                <a:lnTo>
                  <a:pt x="2409" y="369"/>
                </a:lnTo>
                <a:lnTo>
                  <a:pt x="2422" y="372"/>
                </a:lnTo>
                <a:lnTo>
                  <a:pt x="2435" y="371"/>
                </a:lnTo>
                <a:lnTo>
                  <a:pt x="2446" y="366"/>
                </a:lnTo>
                <a:lnTo>
                  <a:pt x="2455" y="357"/>
                </a:lnTo>
                <a:lnTo>
                  <a:pt x="2462" y="346"/>
                </a:lnTo>
                <a:lnTo>
                  <a:pt x="2464" y="333"/>
                </a:lnTo>
                <a:lnTo>
                  <a:pt x="2463" y="321"/>
                </a:lnTo>
                <a:lnTo>
                  <a:pt x="2458" y="310"/>
                </a:lnTo>
                <a:lnTo>
                  <a:pt x="2450" y="300"/>
                </a:lnTo>
                <a:lnTo>
                  <a:pt x="2439" y="294"/>
                </a:lnTo>
                <a:lnTo>
                  <a:pt x="2435" y="292"/>
                </a:lnTo>
                <a:lnTo>
                  <a:pt x="2426" y="289"/>
                </a:lnTo>
                <a:lnTo>
                  <a:pt x="2413" y="284"/>
                </a:lnTo>
                <a:lnTo>
                  <a:pt x="2395" y="280"/>
                </a:lnTo>
                <a:lnTo>
                  <a:pt x="2374" y="275"/>
                </a:lnTo>
                <a:lnTo>
                  <a:pt x="2349" y="270"/>
                </a:lnTo>
                <a:lnTo>
                  <a:pt x="2322" y="266"/>
                </a:lnTo>
                <a:lnTo>
                  <a:pt x="2292" y="261"/>
                </a:lnTo>
                <a:lnTo>
                  <a:pt x="2260" y="260"/>
                </a:lnTo>
                <a:close/>
                <a:moveTo>
                  <a:pt x="1130" y="260"/>
                </a:moveTo>
                <a:lnTo>
                  <a:pt x="1097" y="261"/>
                </a:lnTo>
                <a:lnTo>
                  <a:pt x="1068" y="266"/>
                </a:lnTo>
                <a:lnTo>
                  <a:pt x="1041" y="270"/>
                </a:lnTo>
                <a:lnTo>
                  <a:pt x="1015" y="275"/>
                </a:lnTo>
                <a:lnTo>
                  <a:pt x="994" y="280"/>
                </a:lnTo>
                <a:lnTo>
                  <a:pt x="976" y="284"/>
                </a:lnTo>
                <a:lnTo>
                  <a:pt x="964" y="289"/>
                </a:lnTo>
                <a:lnTo>
                  <a:pt x="954" y="292"/>
                </a:lnTo>
                <a:lnTo>
                  <a:pt x="951" y="294"/>
                </a:lnTo>
                <a:lnTo>
                  <a:pt x="940" y="300"/>
                </a:lnTo>
                <a:lnTo>
                  <a:pt x="931" y="310"/>
                </a:lnTo>
                <a:lnTo>
                  <a:pt x="927" y="321"/>
                </a:lnTo>
                <a:lnTo>
                  <a:pt x="925" y="333"/>
                </a:lnTo>
                <a:lnTo>
                  <a:pt x="928" y="346"/>
                </a:lnTo>
                <a:lnTo>
                  <a:pt x="934" y="357"/>
                </a:lnTo>
                <a:lnTo>
                  <a:pt x="944" y="366"/>
                </a:lnTo>
                <a:lnTo>
                  <a:pt x="955" y="371"/>
                </a:lnTo>
                <a:lnTo>
                  <a:pt x="968" y="372"/>
                </a:lnTo>
                <a:lnTo>
                  <a:pt x="981" y="369"/>
                </a:lnTo>
                <a:lnTo>
                  <a:pt x="983" y="368"/>
                </a:lnTo>
                <a:lnTo>
                  <a:pt x="990" y="366"/>
                </a:lnTo>
                <a:lnTo>
                  <a:pt x="1002" y="362"/>
                </a:lnTo>
                <a:lnTo>
                  <a:pt x="1016" y="358"/>
                </a:lnTo>
                <a:lnTo>
                  <a:pt x="1034" y="353"/>
                </a:lnTo>
                <a:lnTo>
                  <a:pt x="1055" y="349"/>
                </a:lnTo>
                <a:lnTo>
                  <a:pt x="1078" y="346"/>
                </a:lnTo>
                <a:lnTo>
                  <a:pt x="1103" y="342"/>
                </a:lnTo>
                <a:lnTo>
                  <a:pt x="1130" y="341"/>
                </a:lnTo>
                <a:lnTo>
                  <a:pt x="1157" y="341"/>
                </a:lnTo>
                <a:lnTo>
                  <a:pt x="1186" y="343"/>
                </a:lnTo>
                <a:lnTo>
                  <a:pt x="1215" y="348"/>
                </a:lnTo>
                <a:lnTo>
                  <a:pt x="1244" y="356"/>
                </a:lnTo>
                <a:lnTo>
                  <a:pt x="1272" y="367"/>
                </a:lnTo>
                <a:lnTo>
                  <a:pt x="1300" y="381"/>
                </a:lnTo>
                <a:lnTo>
                  <a:pt x="1326" y="400"/>
                </a:lnTo>
                <a:lnTo>
                  <a:pt x="1351" y="423"/>
                </a:lnTo>
                <a:lnTo>
                  <a:pt x="1373" y="451"/>
                </a:lnTo>
                <a:lnTo>
                  <a:pt x="1382" y="460"/>
                </a:lnTo>
                <a:lnTo>
                  <a:pt x="1394" y="467"/>
                </a:lnTo>
                <a:lnTo>
                  <a:pt x="1407" y="469"/>
                </a:lnTo>
                <a:lnTo>
                  <a:pt x="1418" y="467"/>
                </a:lnTo>
                <a:lnTo>
                  <a:pt x="1430" y="461"/>
                </a:lnTo>
                <a:lnTo>
                  <a:pt x="1439" y="452"/>
                </a:lnTo>
                <a:lnTo>
                  <a:pt x="1445" y="441"/>
                </a:lnTo>
                <a:lnTo>
                  <a:pt x="1447" y="429"/>
                </a:lnTo>
                <a:lnTo>
                  <a:pt x="1446" y="416"/>
                </a:lnTo>
                <a:lnTo>
                  <a:pt x="1439" y="404"/>
                </a:lnTo>
                <a:lnTo>
                  <a:pt x="1412" y="370"/>
                </a:lnTo>
                <a:lnTo>
                  <a:pt x="1381" y="340"/>
                </a:lnTo>
                <a:lnTo>
                  <a:pt x="1347" y="315"/>
                </a:lnTo>
                <a:lnTo>
                  <a:pt x="1309" y="294"/>
                </a:lnTo>
                <a:lnTo>
                  <a:pt x="1269" y="278"/>
                </a:lnTo>
                <a:lnTo>
                  <a:pt x="1225" y="268"/>
                </a:lnTo>
                <a:lnTo>
                  <a:pt x="1178" y="261"/>
                </a:lnTo>
                <a:lnTo>
                  <a:pt x="1130" y="260"/>
                </a:lnTo>
                <a:close/>
                <a:moveTo>
                  <a:pt x="1249" y="0"/>
                </a:moveTo>
                <a:lnTo>
                  <a:pt x="1288" y="3"/>
                </a:lnTo>
                <a:lnTo>
                  <a:pt x="1326" y="12"/>
                </a:lnTo>
                <a:lnTo>
                  <a:pt x="1361" y="25"/>
                </a:lnTo>
                <a:lnTo>
                  <a:pt x="1394" y="44"/>
                </a:lnTo>
                <a:lnTo>
                  <a:pt x="1424" y="67"/>
                </a:lnTo>
                <a:lnTo>
                  <a:pt x="1449" y="92"/>
                </a:lnTo>
                <a:lnTo>
                  <a:pt x="1470" y="121"/>
                </a:lnTo>
                <a:lnTo>
                  <a:pt x="1485" y="153"/>
                </a:lnTo>
                <a:lnTo>
                  <a:pt x="1494" y="186"/>
                </a:lnTo>
                <a:lnTo>
                  <a:pt x="1495" y="194"/>
                </a:lnTo>
                <a:lnTo>
                  <a:pt x="1496" y="209"/>
                </a:lnTo>
                <a:lnTo>
                  <a:pt x="1498" y="230"/>
                </a:lnTo>
                <a:lnTo>
                  <a:pt x="1500" y="257"/>
                </a:lnTo>
                <a:lnTo>
                  <a:pt x="1502" y="289"/>
                </a:lnTo>
                <a:lnTo>
                  <a:pt x="1505" y="324"/>
                </a:lnTo>
                <a:lnTo>
                  <a:pt x="1508" y="364"/>
                </a:lnTo>
                <a:lnTo>
                  <a:pt x="1511" y="406"/>
                </a:lnTo>
                <a:lnTo>
                  <a:pt x="1513" y="450"/>
                </a:lnTo>
                <a:lnTo>
                  <a:pt x="1516" y="494"/>
                </a:lnTo>
                <a:lnTo>
                  <a:pt x="1519" y="539"/>
                </a:lnTo>
                <a:lnTo>
                  <a:pt x="1521" y="583"/>
                </a:lnTo>
                <a:lnTo>
                  <a:pt x="1525" y="626"/>
                </a:lnTo>
                <a:lnTo>
                  <a:pt x="1527" y="667"/>
                </a:lnTo>
                <a:lnTo>
                  <a:pt x="1529" y="705"/>
                </a:lnTo>
                <a:lnTo>
                  <a:pt x="1547" y="703"/>
                </a:lnTo>
                <a:lnTo>
                  <a:pt x="1561" y="699"/>
                </a:lnTo>
                <a:lnTo>
                  <a:pt x="1573" y="693"/>
                </a:lnTo>
                <a:lnTo>
                  <a:pt x="1582" y="685"/>
                </a:lnTo>
                <a:lnTo>
                  <a:pt x="1591" y="675"/>
                </a:lnTo>
                <a:lnTo>
                  <a:pt x="1599" y="665"/>
                </a:lnTo>
                <a:lnTo>
                  <a:pt x="1607" y="652"/>
                </a:lnTo>
                <a:lnTo>
                  <a:pt x="1615" y="639"/>
                </a:lnTo>
                <a:lnTo>
                  <a:pt x="1626" y="626"/>
                </a:lnTo>
                <a:lnTo>
                  <a:pt x="1638" y="613"/>
                </a:lnTo>
                <a:lnTo>
                  <a:pt x="1643" y="610"/>
                </a:lnTo>
                <a:lnTo>
                  <a:pt x="1654" y="609"/>
                </a:lnTo>
                <a:lnTo>
                  <a:pt x="1669" y="607"/>
                </a:lnTo>
                <a:lnTo>
                  <a:pt x="1685" y="607"/>
                </a:lnTo>
                <a:lnTo>
                  <a:pt x="1703" y="607"/>
                </a:lnTo>
                <a:lnTo>
                  <a:pt x="1720" y="607"/>
                </a:lnTo>
                <a:lnTo>
                  <a:pt x="1735" y="609"/>
                </a:lnTo>
                <a:lnTo>
                  <a:pt x="1745" y="610"/>
                </a:lnTo>
                <a:lnTo>
                  <a:pt x="1752" y="613"/>
                </a:lnTo>
                <a:lnTo>
                  <a:pt x="1764" y="626"/>
                </a:lnTo>
                <a:lnTo>
                  <a:pt x="1774" y="639"/>
                </a:lnTo>
                <a:lnTo>
                  <a:pt x="1782" y="652"/>
                </a:lnTo>
                <a:lnTo>
                  <a:pt x="1791" y="665"/>
                </a:lnTo>
                <a:lnTo>
                  <a:pt x="1798" y="675"/>
                </a:lnTo>
                <a:lnTo>
                  <a:pt x="1806" y="685"/>
                </a:lnTo>
                <a:lnTo>
                  <a:pt x="1816" y="693"/>
                </a:lnTo>
                <a:lnTo>
                  <a:pt x="1828" y="699"/>
                </a:lnTo>
                <a:lnTo>
                  <a:pt x="1842" y="703"/>
                </a:lnTo>
                <a:lnTo>
                  <a:pt x="1860" y="705"/>
                </a:lnTo>
                <a:lnTo>
                  <a:pt x="1862" y="667"/>
                </a:lnTo>
                <a:lnTo>
                  <a:pt x="1865" y="626"/>
                </a:lnTo>
                <a:lnTo>
                  <a:pt x="1868" y="583"/>
                </a:lnTo>
                <a:lnTo>
                  <a:pt x="1871" y="539"/>
                </a:lnTo>
                <a:lnTo>
                  <a:pt x="1873" y="494"/>
                </a:lnTo>
                <a:lnTo>
                  <a:pt x="1876" y="450"/>
                </a:lnTo>
                <a:lnTo>
                  <a:pt x="1879" y="406"/>
                </a:lnTo>
                <a:lnTo>
                  <a:pt x="1881" y="364"/>
                </a:lnTo>
                <a:lnTo>
                  <a:pt x="1884" y="324"/>
                </a:lnTo>
                <a:lnTo>
                  <a:pt x="1886" y="289"/>
                </a:lnTo>
                <a:lnTo>
                  <a:pt x="1889" y="257"/>
                </a:lnTo>
                <a:lnTo>
                  <a:pt x="1891" y="230"/>
                </a:lnTo>
                <a:lnTo>
                  <a:pt x="1893" y="209"/>
                </a:lnTo>
                <a:lnTo>
                  <a:pt x="1894" y="194"/>
                </a:lnTo>
                <a:lnTo>
                  <a:pt x="1895" y="186"/>
                </a:lnTo>
                <a:lnTo>
                  <a:pt x="1904" y="153"/>
                </a:lnTo>
                <a:lnTo>
                  <a:pt x="1920" y="121"/>
                </a:lnTo>
                <a:lnTo>
                  <a:pt x="1940" y="92"/>
                </a:lnTo>
                <a:lnTo>
                  <a:pt x="1965" y="67"/>
                </a:lnTo>
                <a:lnTo>
                  <a:pt x="1995" y="44"/>
                </a:lnTo>
                <a:lnTo>
                  <a:pt x="2028" y="25"/>
                </a:lnTo>
                <a:lnTo>
                  <a:pt x="2063" y="12"/>
                </a:lnTo>
                <a:lnTo>
                  <a:pt x="2101" y="3"/>
                </a:lnTo>
                <a:lnTo>
                  <a:pt x="2140" y="0"/>
                </a:lnTo>
                <a:lnTo>
                  <a:pt x="2166" y="1"/>
                </a:lnTo>
                <a:lnTo>
                  <a:pt x="2192" y="5"/>
                </a:lnTo>
                <a:lnTo>
                  <a:pt x="2217" y="12"/>
                </a:lnTo>
                <a:lnTo>
                  <a:pt x="2241" y="21"/>
                </a:lnTo>
                <a:lnTo>
                  <a:pt x="2265" y="34"/>
                </a:lnTo>
                <a:lnTo>
                  <a:pt x="2289" y="50"/>
                </a:lnTo>
                <a:lnTo>
                  <a:pt x="2315" y="70"/>
                </a:lnTo>
                <a:lnTo>
                  <a:pt x="2340" y="94"/>
                </a:lnTo>
                <a:lnTo>
                  <a:pt x="2367" y="122"/>
                </a:lnTo>
                <a:lnTo>
                  <a:pt x="2396" y="155"/>
                </a:lnTo>
                <a:lnTo>
                  <a:pt x="2426" y="193"/>
                </a:lnTo>
                <a:lnTo>
                  <a:pt x="2458" y="235"/>
                </a:lnTo>
                <a:lnTo>
                  <a:pt x="2494" y="283"/>
                </a:lnTo>
                <a:lnTo>
                  <a:pt x="2501" y="294"/>
                </a:lnTo>
                <a:lnTo>
                  <a:pt x="2511" y="310"/>
                </a:lnTo>
                <a:lnTo>
                  <a:pt x="2525" y="329"/>
                </a:lnTo>
                <a:lnTo>
                  <a:pt x="2542" y="352"/>
                </a:lnTo>
                <a:lnTo>
                  <a:pt x="2561" y="379"/>
                </a:lnTo>
                <a:lnTo>
                  <a:pt x="2582" y="410"/>
                </a:lnTo>
                <a:lnTo>
                  <a:pt x="2605" y="442"/>
                </a:lnTo>
                <a:lnTo>
                  <a:pt x="2631" y="479"/>
                </a:lnTo>
                <a:lnTo>
                  <a:pt x="2658" y="517"/>
                </a:lnTo>
                <a:lnTo>
                  <a:pt x="2686" y="558"/>
                </a:lnTo>
                <a:lnTo>
                  <a:pt x="2717" y="600"/>
                </a:lnTo>
                <a:lnTo>
                  <a:pt x="2747" y="645"/>
                </a:lnTo>
                <a:lnTo>
                  <a:pt x="2779" y="690"/>
                </a:lnTo>
                <a:lnTo>
                  <a:pt x="2811" y="736"/>
                </a:lnTo>
                <a:lnTo>
                  <a:pt x="2844" y="783"/>
                </a:lnTo>
                <a:lnTo>
                  <a:pt x="2878" y="831"/>
                </a:lnTo>
                <a:lnTo>
                  <a:pt x="2910" y="878"/>
                </a:lnTo>
                <a:lnTo>
                  <a:pt x="2944" y="925"/>
                </a:lnTo>
                <a:lnTo>
                  <a:pt x="2976" y="972"/>
                </a:lnTo>
                <a:lnTo>
                  <a:pt x="3008" y="1017"/>
                </a:lnTo>
                <a:lnTo>
                  <a:pt x="3040" y="1062"/>
                </a:lnTo>
                <a:lnTo>
                  <a:pt x="3070" y="1106"/>
                </a:lnTo>
                <a:lnTo>
                  <a:pt x="3098" y="1147"/>
                </a:lnTo>
                <a:lnTo>
                  <a:pt x="3126" y="1187"/>
                </a:lnTo>
                <a:lnTo>
                  <a:pt x="3152" y="1224"/>
                </a:lnTo>
                <a:lnTo>
                  <a:pt x="3176" y="1258"/>
                </a:lnTo>
                <a:lnTo>
                  <a:pt x="3198" y="1290"/>
                </a:lnTo>
                <a:lnTo>
                  <a:pt x="3218" y="1318"/>
                </a:lnTo>
                <a:lnTo>
                  <a:pt x="3236" y="1344"/>
                </a:lnTo>
                <a:lnTo>
                  <a:pt x="3251" y="1366"/>
                </a:lnTo>
                <a:lnTo>
                  <a:pt x="3264" y="1383"/>
                </a:lnTo>
                <a:lnTo>
                  <a:pt x="3272" y="1395"/>
                </a:lnTo>
                <a:lnTo>
                  <a:pt x="3292" y="1426"/>
                </a:lnTo>
                <a:lnTo>
                  <a:pt x="3310" y="1460"/>
                </a:lnTo>
                <a:lnTo>
                  <a:pt x="3327" y="1498"/>
                </a:lnTo>
                <a:lnTo>
                  <a:pt x="3343" y="1538"/>
                </a:lnTo>
                <a:lnTo>
                  <a:pt x="3356" y="1579"/>
                </a:lnTo>
                <a:lnTo>
                  <a:pt x="3368" y="1622"/>
                </a:lnTo>
                <a:lnTo>
                  <a:pt x="3377" y="1663"/>
                </a:lnTo>
                <a:lnTo>
                  <a:pt x="3385" y="1702"/>
                </a:lnTo>
                <a:lnTo>
                  <a:pt x="3389" y="1738"/>
                </a:lnTo>
                <a:lnTo>
                  <a:pt x="3390" y="1772"/>
                </a:lnTo>
                <a:lnTo>
                  <a:pt x="3387" y="1842"/>
                </a:lnTo>
                <a:lnTo>
                  <a:pt x="3378" y="1910"/>
                </a:lnTo>
                <a:lnTo>
                  <a:pt x="3363" y="1976"/>
                </a:lnTo>
                <a:lnTo>
                  <a:pt x="3343" y="2039"/>
                </a:lnTo>
                <a:lnTo>
                  <a:pt x="3316" y="2101"/>
                </a:lnTo>
                <a:lnTo>
                  <a:pt x="3286" y="2160"/>
                </a:lnTo>
                <a:lnTo>
                  <a:pt x="3250" y="2214"/>
                </a:lnTo>
                <a:lnTo>
                  <a:pt x="3210" y="2267"/>
                </a:lnTo>
                <a:lnTo>
                  <a:pt x="3166" y="2314"/>
                </a:lnTo>
                <a:lnTo>
                  <a:pt x="3117" y="2358"/>
                </a:lnTo>
                <a:lnTo>
                  <a:pt x="3066" y="2398"/>
                </a:lnTo>
                <a:lnTo>
                  <a:pt x="3011" y="2434"/>
                </a:lnTo>
                <a:lnTo>
                  <a:pt x="2952" y="2466"/>
                </a:lnTo>
                <a:lnTo>
                  <a:pt x="2891" y="2491"/>
                </a:lnTo>
                <a:lnTo>
                  <a:pt x="2827" y="2512"/>
                </a:lnTo>
                <a:lnTo>
                  <a:pt x="2762" y="2527"/>
                </a:lnTo>
                <a:lnTo>
                  <a:pt x="2693" y="2536"/>
                </a:lnTo>
                <a:lnTo>
                  <a:pt x="2624" y="2540"/>
                </a:lnTo>
                <a:lnTo>
                  <a:pt x="2553" y="2536"/>
                </a:lnTo>
                <a:lnTo>
                  <a:pt x="2486" y="2527"/>
                </a:lnTo>
                <a:lnTo>
                  <a:pt x="2420" y="2512"/>
                </a:lnTo>
                <a:lnTo>
                  <a:pt x="2357" y="2491"/>
                </a:lnTo>
                <a:lnTo>
                  <a:pt x="2296" y="2466"/>
                </a:lnTo>
                <a:lnTo>
                  <a:pt x="2237" y="2434"/>
                </a:lnTo>
                <a:lnTo>
                  <a:pt x="2182" y="2398"/>
                </a:lnTo>
                <a:lnTo>
                  <a:pt x="2131" y="2358"/>
                </a:lnTo>
                <a:lnTo>
                  <a:pt x="2082" y="2314"/>
                </a:lnTo>
                <a:lnTo>
                  <a:pt x="2038" y="2267"/>
                </a:lnTo>
                <a:lnTo>
                  <a:pt x="1998" y="2214"/>
                </a:lnTo>
                <a:lnTo>
                  <a:pt x="1963" y="2160"/>
                </a:lnTo>
                <a:lnTo>
                  <a:pt x="1933" y="2101"/>
                </a:lnTo>
                <a:lnTo>
                  <a:pt x="1906" y="2039"/>
                </a:lnTo>
                <a:lnTo>
                  <a:pt x="1886" y="1976"/>
                </a:lnTo>
                <a:lnTo>
                  <a:pt x="1871" y="1910"/>
                </a:lnTo>
                <a:lnTo>
                  <a:pt x="1862" y="1842"/>
                </a:lnTo>
                <a:lnTo>
                  <a:pt x="1859" y="1772"/>
                </a:lnTo>
                <a:lnTo>
                  <a:pt x="1859" y="1578"/>
                </a:lnTo>
                <a:lnTo>
                  <a:pt x="1858" y="1557"/>
                </a:lnTo>
                <a:lnTo>
                  <a:pt x="1857" y="1538"/>
                </a:lnTo>
                <a:lnTo>
                  <a:pt x="1855" y="1522"/>
                </a:lnTo>
                <a:lnTo>
                  <a:pt x="1850" y="1507"/>
                </a:lnTo>
                <a:lnTo>
                  <a:pt x="1843" y="1494"/>
                </a:lnTo>
                <a:lnTo>
                  <a:pt x="1834" y="1484"/>
                </a:lnTo>
                <a:lnTo>
                  <a:pt x="1821" y="1475"/>
                </a:lnTo>
                <a:lnTo>
                  <a:pt x="1805" y="1469"/>
                </a:lnTo>
                <a:lnTo>
                  <a:pt x="1787" y="1466"/>
                </a:lnTo>
                <a:lnTo>
                  <a:pt x="1762" y="1465"/>
                </a:lnTo>
                <a:lnTo>
                  <a:pt x="1627" y="1465"/>
                </a:lnTo>
                <a:lnTo>
                  <a:pt x="1603" y="1466"/>
                </a:lnTo>
                <a:lnTo>
                  <a:pt x="1584" y="1469"/>
                </a:lnTo>
                <a:lnTo>
                  <a:pt x="1570" y="1475"/>
                </a:lnTo>
                <a:lnTo>
                  <a:pt x="1559" y="1484"/>
                </a:lnTo>
                <a:lnTo>
                  <a:pt x="1552" y="1494"/>
                </a:lnTo>
                <a:lnTo>
                  <a:pt x="1547" y="1507"/>
                </a:lnTo>
                <a:lnTo>
                  <a:pt x="1545" y="1522"/>
                </a:lnTo>
                <a:lnTo>
                  <a:pt x="1543" y="1538"/>
                </a:lnTo>
                <a:lnTo>
                  <a:pt x="1542" y="1557"/>
                </a:lnTo>
                <a:lnTo>
                  <a:pt x="1542" y="1772"/>
                </a:lnTo>
                <a:lnTo>
                  <a:pt x="1539" y="1842"/>
                </a:lnTo>
                <a:lnTo>
                  <a:pt x="1530" y="1910"/>
                </a:lnTo>
                <a:lnTo>
                  <a:pt x="1515" y="1976"/>
                </a:lnTo>
                <a:lnTo>
                  <a:pt x="1494" y="2039"/>
                </a:lnTo>
                <a:lnTo>
                  <a:pt x="1468" y="2101"/>
                </a:lnTo>
                <a:lnTo>
                  <a:pt x="1437" y="2160"/>
                </a:lnTo>
                <a:lnTo>
                  <a:pt x="1401" y="2214"/>
                </a:lnTo>
                <a:lnTo>
                  <a:pt x="1360" y="2267"/>
                </a:lnTo>
                <a:lnTo>
                  <a:pt x="1316" y="2314"/>
                </a:lnTo>
                <a:lnTo>
                  <a:pt x="1268" y="2358"/>
                </a:lnTo>
                <a:lnTo>
                  <a:pt x="1215" y="2398"/>
                </a:lnTo>
                <a:lnTo>
                  <a:pt x="1159" y="2434"/>
                </a:lnTo>
                <a:lnTo>
                  <a:pt x="1102" y="2466"/>
                </a:lnTo>
                <a:lnTo>
                  <a:pt x="1039" y="2491"/>
                </a:lnTo>
                <a:lnTo>
                  <a:pt x="976" y="2512"/>
                </a:lnTo>
                <a:lnTo>
                  <a:pt x="910" y="2527"/>
                </a:lnTo>
                <a:lnTo>
                  <a:pt x="842" y="2536"/>
                </a:lnTo>
                <a:lnTo>
                  <a:pt x="772" y="2540"/>
                </a:lnTo>
                <a:lnTo>
                  <a:pt x="702" y="2536"/>
                </a:lnTo>
                <a:lnTo>
                  <a:pt x="633" y="2527"/>
                </a:lnTo>
                <a:lnTo>
                  <a:pt x="568" y="2512"/>
                </a:lnTo>
                <a:lnTo>
                  <a:pt x="504" y="2491"/>
                </a:lnTo>
                <a:lnTo>
                  <a:pt x="442" y="2466"/>
                </a:lnTo>
                <a:lnTo>
                  <a:pt x="383" y="2434"/>
                </a:lnTo>
                <a:lnTo>
                  <a:pt x="328" y="2398"/>
                </a:lnTo>
                <a:lnTo>
                  <a:pt x="276" y="2358"/>
                </a:lnTo>
                <a:lnTo>
                  <a:pt x="227" y="2314"/>
                </a:lnTo>
                <a:lnTo>
                  <a:pt x="182" y="2267"/>
                </a:lnTo>
                <a:lnTo>
                  <a:pt x="142" y="2214"/>
                </a:lnTo>
                <a:lnTo>
                  <a:pt x="106" y="2160"/>
                </a:lnTo>
                <a:lnTo>
                  <a:pt x="75" y="2101"/>
                </a:lnTo>
                <a:lnTo>
                  <a:pt x="48" y="2039"/>
                </a:lnTo>
                <a:lnTo>
                  <a:pt x="27" y="1976"/>
                </a:lnTo>
                <a:lnTo>
                  <a:pt x="13" y="1910"/>
                </a:lnTo>
                <a:lnTo>
                  <a:pt x="3" y="1842"/>
                </a:lnTo>
                <a:lnTo>
                  <a:pt x="0" y="1772"/>
                </a:lnTo>
                <a:lnTo>
                  <a:pt x="1" y="1738"/>
                </a:lnTo>
                <a:lnTo>
                  <a:pt x="6" y="1702"/>
                </a:lnTo>
                <a:lnTo>
                  <a:pt x="13" y="1663"/>
                </a:lnTo>
                <a:lnTo>
                  <a:pt x="22" y="1622"/>
                </a:lnTo>
                <a:lnTo>
                  <a:pt x="34" y="1579"/>
                </a:lnTo>
                <a:lnTo>
                  <a:pt x="47" y="1538"/>
                </a:lnTo>
                <a:lnTo>
                  <a:pt x="62" y="1498"/>
                </a:lnTo>
                <a:lnTo>
                  <a:pt x="79" y="1460"/>
                </a:lnTo>
                <a:lnTo>
                  <a:pt x="98" y="1426"/>
                </a:lnTo>
                <a:lnTo>
                  <a:pt x="117" y="1395"/>
                </a:lnTo>
                <a:lnTo>
                  <a:pt x="126" y="1383"/>
                </a:lnTo>
                <a:lnTo>
                  <a:pt x="138" y="1366"/>
                </a:lnTo>
                <a:lnTo>
                  <a:pt x="153" y="1344"/>
                </a:lnTo>
                <a:lnTo>
                  <a:pt x="170" y="1318"/>
                </a:lnTo>
                <a:lnTo>
                  <a:pt x="190" y="1290"/>
                </a:lnTo>
                <a:lnTo>
                  <a:pt x="213" y="1258"/>
                </a:lnTo>
                <a:lnTo>
                  <a:pt x="237" y="1224"/>
                </a:lnTo>
                <a:lnTo>
                  <a:pt x="263" y="1187"/>
                </a:lnTo>
                <a:lnTo>
                  <a:pt x="290" y="1147"/>
                </a:lnTo>
                <a:lnTo>
                  <a:pt x="320" y="1106"/>
                </a:lnTo>
                <a:lnTo>
                  <a:pt x="350" y="1062"/>
                </a:lnTo>
                <a:lnTo>
                  <a:pt x="381" y="1017"/>
                </a:lnTo>
                <a:lnTo>
                  <a:pt x="413" y="972"/>
                </a:lnTo>
                <a:lnTo>
                  <a:pt x="446" y="925"/>
                </a:lnTo>
                <a:lnTo>
                  <a:pt x="479" y="878"/>
                </a:lnTo>
                <a:lnTo>
                  <a:pt x="512" y="831"/>
                </a:lnTo>
                <a:lnTo>
                  <a:pt x="545" y="783"/>
                </a:lnTo>
                <a:lnTo>
                  <a:pt x="578" y="736"/>
                </a:lnTo>
                <a:lnTo>
                  <a:pt x="610" y="690"/>
                </a:lnTo>
                <a:lnTo>
                  <a:pt x="642" y="645"/>
                </a:lnTo>
                <a:lnTo>
                  <a:pt x="673" y="600"/>
                </a:lnTo>
                <a:lnTo>
                  <a:pt x="703" y="558"/>
                </a:lnTo>
                <a:lnTo>
                  <a:pt x="731" y="517"/>
                </a:lnTo>
                <a:lnTo>
                  <a:pt x="759" y="479"/>
                </a:lnTo>
                <a:lnTo>
                  <a:pt x="784" y="442"/>
                </a:lnTo>
                <a:lnTo>
                  <a:pt x="807" y="410"/>
                </a:lnTo>
                <a:lnTo>
                  <a:pt x="828" y="379"/>
                </a:lnTo>
                <a:lnTo>
                  <a:pt x="847" y="352"/>
                </a:lnTo>
                <a:lnTo>
                  <a:pt x="864" y="329"/>
                </a:lnTo>
                <a:lnTo>
                  <a:pt x="877" y="310"/>
                </a:lnTo>
                <a:lnTo>
                  <a:pt x="888" y="294"/>
                </a:lnTo>
                <a:lnTo>
                  <a:pt x="895" y="283"/>
                </a:lnTo>
                <a:lnTo>
                  <a:pt x="931" y="235"/>
                </a:lnTo>
                <a:lnTo>
                  <a:pt x="963" y="193"/>
                </a:lnTo>
                <a:lnTo>
                  <a:pt x="993" y="155"/>
                </a:lnTo>
                <a:lnTo>
                  <a:pt x="1022" y="122"/>
                </a:lnTo>
                <a:lnTo>
                  <a:pt x="1049" y="94"/>
                </a:lnTo>
                <a:lnTo>
                  <a:pt x="1075" y="70"/>
                </a:lnTo>
                <a:lnTo>
                  <a:pt x="1099" y="50"/>
                </a:lnTo>
                <a:lnTo>
                  <a:pt x="1124" y="34"/>
                </a:lnTo>
                <a:lnTo>
                  <a:pt x="1148" y="21"/>
                </a:lnTo>
                <a:lnTo>
                  <a:pt x="1172" y="12"/>
                </a:lnTo>
                <a:lnTo>
                  <a:pt x="1197" y="5"/>
                </a:lnTo>
                <a:lnTo>
                  <a:pt x="1223" y="1"/>
                </a:lnTo>
                <a:lnTo>
                  <a:pt x="124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16" name="Google Shape;816;p18"/>
          <p:cNvGrpSpPr/>
          <p:nvPr/>
        </p:nvGrpSpPr>
        <p:grpSpPr>
          <a:xfrm>
            <a:off x="6345373" y="2285867"/>
            <a:ext cx="713404" cy="692800"/>
            <a:chOff x="638" y="291"/>
            <a:chExt cx="554" cy="538"/>
          </a:xfrm>
        </p:grpSpPr>
        <p:sp>
          <p:nvSpPr>
            <p:cNvPr id="817" name="Google Shape;817;p18"/>
            <p:cNvSpPr/>
            <p:nvPr/>
          </p:nvSpPr>
          <p:spPr>
            <a:xfrm>
              <a:off x="1120" y="444"/>
              <a:ext cx="57" cy="62"/>
            </a:xfrm>
            <a:custGeom>
              <a:avLst/>
              <a:gdLst/>
              <a:ahLst/>
              <a:cxnLst/>
              <a:rect l="l" t="t" r="r" b="b"/>
              <a:pathLst>
                <a:path w="341" h="371" extrusionOk="0">
                  <a:moveTo>
                    <a:pt x="0" y="0"/>
                  </a:moveTo>
                  <a:lnTo>
                    <a:pt x="171" y="0"/>
                  </a:lnTo>
                  <a:lnTo>
                    <a:pt x="201" y="3"/>
                  </a:lnTo>
                  <a:lnTo>
                    <a:pt x="230" y="11"/>
                  </a:lnTo>
                  <a:lnTo>
                    <a:pt x="257" y="24"/>
                  </a:lnTo>
                  <a:lnTo>
                    <a:pt x="280" y="40"/>
                  </a:lnTo>
                  <a:lnTo>
                    <a:pt x="301" y="61"/>
                  </a:lnTo>
                  <a:lnTo>
                    <a:pt x="317" y="86"/>
                  </a:lnTo>
                  <a:lnTo>
                    <a:pt x="330" y="111"/>
                  </a:lnTo>
                  <a:lnTo>
                    <a:pt x="338" y="141"/>
                  </a:lnTo>
                  <a:lnTo>
                    <a:pt x="341" y="171"/>
                  </a:lnTo>
                  <a:lnTo>
                    <a:pt x="341" y="200"/>
                  </a:lnTo>
                  <a:lnTo>
                    <a:pt x="338" y="231"/>
                  </a:lnTo>
                  <a:lnTo>
                    <a:pt x="330" y="260"/>
                  </a:lnTo>
                  <a:lnTo>
                    <a:pt x="317" y="287"/>
                  </a:lnTo>
                  <a:lnTo>
                    <a:pt x="301" y="311"/>
                  </a:lnTo>
                  <a:lnTo>
                    <a:pt x="280" y="331"/>
                  </a:lnTo>
                  <a:lnTo>
                    <a:pt x="257" y="349"/>
                  </a:lnTo>
                  <a:lnTo>
                    <a:pt x="230" y="361"/>
                  </a:lnTo>
                  <a:lnTo>
                    <a:pt x="201" y="369"/>
                  </a:lnTo>
                  <a:lnTo>
                    <a:pt x="171" y="371"/>
                  </a:lnTo>
                  <a:lnTo>
                    <a:pt x="0" y="371"/>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8" name="Google Shape;818;p18"/>
            <p:cNvSpPr/>
            <p:nvPr/>
          </p:nvSpPr>
          <p:spPr>
            <a:xfrm>
              <a:off x="1120" y="517"/>
              <a:ext cx="57" cy="62"/>
            </a:xfrm>
            <a:custGeom>
              <a:avLst/>
              <a:gdLst/>
              <a:ahLst/>
              <a:cxnLst/>
              <a:rect l="l" t="t" r="r" b="b"/>
              <a:pathLst>
                <a:path w="341" h="372" extrusionOk="0">
                  <a:moveTo>
                    <a:pt x="0" y="0"/>
                  </a:moveTo>
                  <a:lnTo>
                    <a:pt x="171" y="0"/>
                  </a:lnTo>
                  <a:lnTo>
                    <a:pt x="201" y="4"/>
                  </a:lnTo>
                  <a:lnTo>
                    <a:pt x="230" y="11"/>
                  </a:lnTo>
                  <a:lnTo>
                    <a:pt x="257" y="24"/>
                  </a:lnTo>
                  <a:lnTo>
                    <a:pt x="280" y="41"/>
                  </a:lnTo>
                  <a:lnTo>
                    <a:pt x="301" y="61"/>
                  </a:lnTo>
                  <a:lnTo>
                    <a:pt x="317" y="85"/>
                  </a:lnTo>
                  <a:lnTo>
                    <a:pt x="330" y="112"/>
                  </a:lnTo>
                  <a:lnTo>
                    <a:pt x="338" y="141"/>
                  </a:lnTo>
                  <a:lnTo>
                    <a:pt x="341" y="172"/>
                  </a:lnTo>
                  <a:lnTo>
                    <a:pt x="341" y="201"/>
                  </a:lnTo>
                  <a:lnTo>
                    <a:pt x="338" y="231"/>
                  </a:lnTo>
                  <a:lnTo>
                    <a:pt x="330" y="260"/>
                  </a:lnTo>
                  <a:lnTo>
                    <a:pt x="317" y="287"/>
                  </a:lnTo>
                  <a:lnTo>
                    <a:pt x="301" y="311"/>
                  </a:lnTo>
                  <a:lnTo>
                    <a:pt x="280" y="332"/>
                  </a:lnTo>
                  <a:lnTo>
                    <a:pt x="257" y="349"/>
                  </a:lnTo>
                  <a:lnTo>
                    <a:pt x="230" y="361"/>
                  </a:lnTo>
                  <a:lnTo>
                    <a:pt x="201" y="370"/>
                  </a:lnTo>
                  <a:lnTo>
                    <a:pt x="171" y="372"/>
                  </a:lnTo>
                  <a:lnTo>
                    <a:pt x="0" y="372"/>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9" name="Google Shape;819;p18"/>
            <p:cNvSpPr/>
            <p:nvPr/>
          </p:nvSpPr>
          <p:spPr>
            <a:xfrm>
              <a:off x="1120" y="590"/>
              <a:ext cx="57" cy="62"/>
            </a:xfrm>
            <a:custGeom>
              <a:avLst/>
              <a:gdLst/>
              <a:ahLst/>
              <a:cxnLst/>
              <a:rect l="l" t="t" r="r" b="b"/>
              <a:pathLst>
                <a:path w="341" h="371" extrusionOk="0">
                  <a:moveTo>
                    <a:pt x="0" y="0"/>
                  </a:moveTo>
                  <a:lnTo>
                    <a:pt x="171" y="0"/>
                  </a:lnTo>
                  <a:lnTo>
                    <a:pt x="201" y="3"/>
                  </a:lnTo>
                  <a:lnTo>
                    <a:pt x="230" y="10"/>
                  </a:lnTo>
                  <a:lnTo>
                    <a:pt x="257" y="24"/>
                  </a:lnTo>
                  <a:lnTo>
                    <a:pt x="280" y="40"/>
                  </a:lnTo>
                  <a:lnTo>
                    <a:pt x="301" y="61"/>
                  </a:lnTo>
                  <a:lnTo>
                    <a:pt x="317" y="84"/>
                  </a:lnTo>
                  <a:lnTo>
                    <a:pt x="330" y="111"/>
                  </a:lnTo>
                  <a:lnTo>
                    <a:pt x="338" y="140"/>
                  </a:lnTo>
                  <a:lnTo>
                    <a:pt x="341" y="171"/>
                  </a:lnTo>
                  <a:lnTo>
                    <a:pt x="341" y="200"/>
                  </a:lnTo>
                  <a:lnTo>
                    <a:pt x="338" y="231"/>
                  </a:lnTo>
                  <a:lnTo>
                    <a:pt x="330" y="260"/>
                  </a:lnTo>
                  <a:lnTo>
                    <a:pt x="317" y="287"/>
                  </a:lnTo>
                  <a:lnTo>
                    <a:pt x="301" y="310"/>
                  </a:lnTo>
                  <a:lnTo>
                    <a:pt x="280" y="331"/>
                  </a:lnTo>
                  <a:lnTo>
                    <a:pt x="257" y="348"/>
                  </a:lnTo>
                  <a:lnTo>
                    <a:pt x="230" y="361"/>
                  </a:lnTo>
                  <a:lnTo>
                    <a:pt x="201" y="369"/>
                  </a:lnTo>
                  <a:lnTo>
                    <a:pt x="171" y="371"/>
                  </a:lnTo>
                  <a:lnTo>
                    <a:pt x="0" y="371"/>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0" name="Google Shape;820;p18"/>
            <p:cNvSpPr/>
            <p:nvPr/>
          </p:nvSpPr>
          <p:spPr>
            <a:xfrm>
              <a:off x="1120" y="339"/>
              <a:ext cx="72" cy="72"/>
            </a:xfrm>
            <a:custGeom>
              <a:avLst/>
              <a:gdLst/>
              <a:ahLst/>
              <a:cxnLst/>
              <a:rect l="l" t="t" r="r" b="b"/>
              <a:pathLst>
                <a:path w="430" h="433" extrusionOk="0">
                  <a:moveTo>
                    <a:pt x="317" y="0"/>
                  </a:moveTo>
                  <a:lnTo>
                    <a:pt x="341" y="3"/>
                  </a:lnTo>
                  <a:lnTo>
                    <a:pt x="362" y="10"/>
                  </a:lnTo>
                  <a:lnTo>
                    <a:pt x="382" y="22"/>
                  </a:lnTo>
                  <a:lnTo>
                    <a:pt x="398" y="37"/>
                  </a:lnTo>
                  <a:lnTo>
                    <a:pt x="411" y="56"/>
                  </a:lnTo>
                  <a:lnTo>
                    <a:pt x="421" y="77"/>
                  </a:lnTo>
                  <a:lnTo>
                    <a:pt x="427" y="102"/>
                  </a:lnTo>
                  <a:lnTo>
                    <a:pt x="430" y="129"/>
                  </a:lnTo>
                  <a:lnTo>
                    <a:pt x="430" y="153"/>
                  </a:lnTo>
                  <a:lnTo>
                    <a:pt x="426" y="189"/>
                  </a:lnTo>
                  <a:lnTo>
                    <a:pt x="416" y="225"/>
                  </a:lnTo>
                  <a:lnTo>
                    <a:pt x="402" y="259"/>
                  </a:lnTo>
                  <a:lnTo>
                    <a:pt x="383" y="291"/>
                  </a:lnTo>
                  <a:lnTo>
                    <a:pt x="358" y="321"/>
                  </a:lnTo>
                  <a:lnTo>
                    <a:pt x="331" y="345"/>
                  </a:lnTo>
                  <a:lnTo>
                    <a:pt x="301" y="366"/>
                  </a:lnTo>
                  <a:lnTo>
                    <a:pt x="269" y="382"/>
                  </a:lnTo>
                  <a:lnTo>
                    <a:pt x="0" y="433"/>
                  </a:lnTo>
                  <a:lnTo>
                    <a:pt x="0" y="37"/>
                  </a:lnTo>
                  <a:lnTo>
                    <a:pt x="266" y="6"/>
                  </a:lnTo>
                  <a:lnTo>
                    <a:pt x="293" y="1"/>
                  </a:lnTo>
                  <a:lnTo>
                    <a:pt x="31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1" name="Google Shape;821;p18"/>
            <p:cNvSpPr/>
            <p:nvPr/>
          </p:nvSpPr>
          <p:spPr>
            <a:xfrm>
              <a:off x="865" y="291"/>
              <a:ext cx="245" cy="420"/>
            </a:xfrm>
            <a:custGeom>
              <a:avLst/>
              <a:gdLst/>
              <a:ahLst/>
              <a:cxnLst/>
              <a:rect l="l" t="t" r="r" b="b"/>
              <a:pathLst>
                <a:path w="1472" h="2521" extrusionOk="0">
                  <a:moveTo>
                    <a:pt x="169" y="0"/>
                  </a:moveTo>
                  <a:lnTo>
                    <a:pt x="1304" y="0"/>
                  </a:lnTo>
                  <a:lnTo>
                    <a:pt x="1334" y="3"/>
                  </a:lnTo>
                  <a:lnTo>
                    <a:pt x="1363" y="12"/>
                  </a:lnTo>
                  <a:lnTo>
                    <a:pt x="1388" y="24"/>
                  </a:lnTo>
                  <a:lnTo>
                    <a:pt x="1412" y="40"/>
                  </a:lnTo>
                  <a:lnTo>
                    <a:pt x="1432" y="61"/>
                  </a:lnTo>
                  <a:lnTo>
                    <a:pt x="1449" y="85"/>
                  </a:lnTo>
                  <a:lnTo>
                    <a:pt x="1461" y="112"/>
                  </a:lnTo>
                  <a:lnTo>
                    <a:pt x="1469" y="140"/>
                  </a:lnTo>
                  <a:lnTo>
                    <a:pt x="1472" y="170"/>
                  </a:lnTo>
                  <a:lnTo>
                    <a:pt x="1472" y="2351"/>
                  </a:lnTo>
                  <a:lnTo>
                    <a:pt x="1469" y="2382"/>
                  </a:lnTo>
                  <a:lnTo>
                    <a:pt x="1461" y="2411"/>
                  </a:lnTo>
                  <a:lnTo>
                    <a:pt x="1449" y="2437"/>
                  </a:lnTo>
                  <a:lnTo>
                    <a:pt x="1432" y="2461"/>
                  </a:lnTo>
                  <a:lnTo>
                    <a:pt x="1412" y="2482"/>
                  </a:lnTo>
                  <a:lnTo>
                    <a:pt x="1388" y="2498"/>
                  </a:lnTo>
                  <a:lnTo>
                    <a:pt x="1363" y="2511"/>
                  </a:lnTo>
                  <a:lnTo>
                    <a:pt x="1334" y="2519"/>
                  </a:lnTo>
                  <a:lnTo>
                    <a:pt x="1304" y="2521"/>
                  </a:lnTo>
                  <a:lnTo>
                    <a:pt x="947" y="2521"/>
                  </a:lnTo>
                  <a:lnTo>
                    <a:pt x="952" y="2503"/>
                  </a:lnTo>
                  <a:lnTo>
                    <a:pt x="955" y="2488"/>
                  </a:lnTo>
                  <a:lnTo>
                    <a:pt x="959" y="2476"/>
                  </a:lnTo>
                  <a:lnTo>
                    <a:pt x="961" y="2467"/>
                  </a:lnTo>
                  <a:lnTo>
                    <a:pt x="961" y="2463"/>
                  </a:lnTo>
                  <a:lnTo>
                    <a:pt x="977" y="2383"/>
                  </a:lnTo>
                  <a:lnTo>
                    <a:pt x="811" y="2383"/>
                  </a:lnTo>
                  <a:lnTo>
                    <a:pt x="823" y="2367"/>
                  </a:lnTo>
                  <a:lnTo>
                    <a:pt x="832" y="2350"/>
                  </a:lnTo>
                  <a:lnTo>
                    <a:pt x="838" y="2330"/>
                  </a:lnTo>
                  <a:lnTo>
                    <a:pt x="840" y="2311"/>
                  </a:lnTo>
                  <a:lnTo>
                    <a:pt x="837" y="2286"/>
                  </a:lnTo>
                  <a:lnTo>
                    <a:pt x="829" y="2263"/>
                  </a:lnTo>
                  <a:lnTo>
                    <a:pt x="816" y="2244"/>
                  </a:lnTo>
                  <a:lnTo>
                    <a:pt x="800" y="2227"/>
                  </a:lnTo>
                  <a:lnTo>
                    <a:pt x="780" y="2215"/>
                  </a:lnTo>
                  <a:lnTo>
                    <a:pt x="758" y="2206"/>
                  </a:lnTo>
                  <a:lnTo>
                    <a:pt x="733" y="2203"/>
                  </a:lnTo>
                  <a:lnTo>
                    <a:pt x="709" y="2206"/>
                  </a:lnTo>
                  <a:lnTo>
                    <a:pt x="686" y="2215"/>
                  </a:lnTo>
                  <a:lnTo>
                    <a:pt x="667" y="2227"/>
                  </a:lnTo>
                  <a:lnTo>
                    <a:pt x="650" y="2244"/>
                  </a:lnTo>
                  <a:lnTo>
                    <a:pt x="638" y="2263"/>
                  </a:lnTo>
                  <a:lnTo>
                    <a:pt x="630" y="2286"/>
                  </a:lnTo>
                  <a:lnTo>
                    <a:pt x="627" y="2311"/>
                  </a:lnTo>
                  <a:lnTo>
                    <a:pt x="629" y="2330"/>
                  </a:lnTo>
                  <a:lnTo>
                    <a:pt x="635" y="2350"/>
                  </a:lnTo>
                  <a:lnTo>
                    <a:pt x="643" y="2367"/>
                  </a:lnTo>
                  <a:lnTo>
                    <a:pt x="656" y="2383"/>
                  </a:lnTo>
                  <a:lnTo>
                    <a:pt x="360" y="2383"/>
                  </a:lnTo>
                  <a:lnTo>
                    <a:pt x="361" y="2381"/>
                  </a:lnTo>
                  <a:lnTo>
                    <a:pt x="363" y="2374"/>
                  </a:lnTo>
                  <a:lnTo>
                    <a:pt x="365" y="2366"/>
                  </a:lnTo>
                  <a:lnTo>
                    <a:pt x="369" y="2356"/>
                  </a:lnTo>
                  <a:lnTo>
                    <a:pt x="372" y="2345"/>
                  </a:lnTo>
                  <a:lnTo>
                    <a:pt x="372" y="2054"/>
                  </a:lnTo>
                  <a:lnTo>
                    <a:pt x="1198" y="2054"/>
                  </a:lnTo>
                  <a:lnTo>
                    <a:pt x="1212" y="2051"/>
                  </a:lnTo>
                  <a:lnTo>
                    <a:pt x="1226" y="2044"/>
                  </a:lnTo>
                  <a:lnTo>
                    <a:pt x="1236" y="2034"/>
                  </a:lnTo>
                  <a:lnTo>
                    <a:pt x="1242" y="2022"/>
                  </a:lnTo>
                  <a:lnTo>
                    <a:pt x="1244" y="2006"/>
                  </a:lnTo>
                  <a:lnTo>
                    <a:pt x="1244" y="328"/>
                  </a:lnTo>
                  <a:lnTo>
                    <a:pt x="1242" y="313"/>
                  </a:lnTo>
                  <a:lnTo>
                    <a:pt x="1236" y="300"/>
                  </a:lnTo>
                  <a:lnTo>
                    <a:pt x="1226" y="290"/>
                  </a:lnTo>
                  <a:lnTo>
                    <a:pt x="1212" y="284"/>
                  </a:lnTo>
                  <a:lnTo>
                    <a:pt x="1198" y="281"/>
                  </a:lnTo>
                  <a:lnTo>
                    <a:pt x="275" y="281"/>
                  </a:lnTo>
                  <a:lnTo>
                    <a:pt x="259" y="284"/>
                  </a:lnTo>
                  <a:lnTo>
                    <a:pt x="247" y="290"/>
                  </a:lnTo>
                  <a:lnTo>
                    <a:pt x="237" y="300"/>
                  </a:lnTo>
                  <a:lnTo>
                    <a:pt x="231" y="313"/>
                  </a:lnTo>
                  <a:lnTo>
                    <a:pt x="228" y="328"/>
                  </a:lnTo>
                  <a:lnTo>
                    <a:pt x="228" y="1459"/>
                  </a:lnTo>
                  <a:lnTo>
                    <a:pt x="0" y="1459"/>
                  </a:lnTo>
                  <a:lnTo>
                    <a:pt x="0" y="170"/>
                  </a:lnTo>
                  <a:lnTo>
                    <a:pt x="3" y="140"/>
                  </a:lnTo>
                  <a:lnTo>
                    <a:pt x="11" y="112"/>
                  </a:lnTo>
                  <a:lnTo>
                    <a:pt x="23" y="85"/>
                  </a:lnTo>
                  <a:lnTo>
                    <a:pt x="40" y="61"/>
                  </a:lnTo>
                  <a:lnTo>
                    <a:pt x="60" y="40"/>
                  </a:lnTo>
                  <a:lnTo>
                    <a:pt x="83" y="24"/>
                  </a:lnTo>
                  <a:lnTo>
                    <a:pt x="110" y="12"/>
                  </a:lnTo>
                  <a:lnTo>
                    <a:pt x="139" y="3"/>
                  </a:lnTo>
                  <a:lnTo>
                    <a:pt x="16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2" name="Google Shape;822;p18"/>
            <p:cNvSpPr/>
            <p:nvPr/>
          </p:nvSpPr>
          <p:spPr>
            <a:xfrm>
              <a:off x="638" y="439"/>
              <a:ext cx="403" cy="390"/>
            </a:xfrm>
            <a:custGeom>
              <a:avLst/>
              <a:gdLst/>
              <a:ahLst/>
              <a:cxnLst/>
              <a:rect l="l" t="t" r="r" b="b"/>
              <a:pathLst>
                <a:path w="2416" h="2337" extrusionOk="0">
                  <a:moveTo>
                    <a:pt x="1252" y="0"/>
                  </a:moveTo>
                  <a:lnTo>
                    <a:pt x="1252" y="666"/>
                  </a:lnTo>
                  <a:lnTo>
                    <a:pt x="2189" y="666"/>
                  </a:lnTo>
                  <a:lnTo>
                    <a:pt x="2225" y="669"/>
                  </a:lnTo>
                  <a:lnTo>
                    <a:pt x="2260" y="676"/>
                  </a:lnTo>
                  <a:lnTo>
                    <a:pt x="2293" y="689"/>
                  </a:lnTo>
                  <a:lnTo>
                    <a:pt x="2323" y="707"/>
                  </a:lnTo>
                  <a:lnTo>
                    <a:pt x="2349" y="727"/>
                  </a:lnTo>
                  <a:lnTo>
                    <a:pt x="2372" y="752"/>
                  </a:lnTo>
                  <a:lnTo>
                    <a:pt x="2390" y="780"/>
                  </a:lnTo>
                  <a:lnTo>
                    <a:pt x="2403" y="811"/>
                  </a:lnTo>
                  <a:lnTo>
                    <a:pt x="2413" y="843"/>
                  </a:lnTo>
                  <a:lnTo>
                    <a:pt x="2416" y="878"/>
                  </a:lnTo>
                  <a:lnTo>
                    <a:pt x="2413" y="912"/>
                  </a:lnTo>
                  <a:lnTo>
                    <a:pt x="2403" y="945"/>
                  </a:lnTo>
                  <a:lnTo>
                    <a:pt x="2390" y="976"/>
                  </a:lnTo>
                  <a:lnTo>
                    <a:pt x="2372" y="1004"/>
                  </a:lnTo>
                  <a:lnTo>
                    <a:pt x="2349" y="1029"/>
                  </a:lnTo>
                  <a:lnTo>
                    <a:pt x="2323" y="1049"/>
                  </a:lnTo>
                  <a:lnTo>
                    <a:pt x="2293" y="1067"/>
                  </a:lnTo>
                  <a:lnTo>
                    <a:pt x="2260" y="1080"/>
                  </a:lnTo>
                  <a:lnTo>
                    <a:pt x="2225" y="1087"/>
                  </a:lnTo>
                  <a:lnTo>
                    <a:pt x="2189" y="1090"/>
                  </a:lnTo>
                  <a:lnTo>
                    <a:pt x="1616" y="1090"/>
                  </a:lnTo>
                  <a:lnTo>
                    <a:pt x="1616" y="1467"/>
                  </a:lnTo>
                  <a:lnTo>
                    <a:pt x="1604" y="1504"/>
                  </a:lnTo>
                  <a:lnTo>
                    <a:pt x="1589" y="1541"/>
                  </a:lnTo>
                  <a:lnTo>
                    <a:pt x="1572" y="1577"/>
                  </a:lnTo>
                  <a:lnTo>
                    <a:pt x="1553" y="1613"/>
                  </a:lnTo>
                  <a:lnTo>
                    <a:pt x="1532" y="1647"/>
                  </a:lnTo>
                  <a:lnTo>
                    <a:pt x="1511" y="1681"/>
                  </a:lnTo>
                  <a:lnTo>
                    <a:pt x="1489" y="1714"/>
                  </a:lnTo>
                  <a:lnTo>
                    <a:pt x="1466" y="1745"/>
                  </a:lnTo>
                  <a:lnTo>
                    <a:pt x="1443" y="1775"/>
                  </a:lnTo>
                  <a:lnTo>
                    <a:pt x="1422" y="1803"/>
                  </a:lnTo>
                  <a:lnTo>
                    <a:pt x="1400" y="1829"/>
                  </a:lnTo>
                  <a:lnTo>
                    <a:pt x="1380" y="1853"/>
                  </a:lnTo>
                  <a:lnTo>
                    <a:pt x="1360" y="1873"/>
                  </a:lnTo>
                  <a:lnTo>
                    <a:pt x="1343" y="1892"/>
                  </a:lnTo>
                  <a:lnTo>
                    <a:pt x="1329" y="1907"/>
                  </a:lnTo>
                  <a:lnTo>
                    <a:pt x="1316" y="1920"/>
                  </a:lnTo>
                  <a:lnTo>
                    <a:pt x="1307" y="1929"/>
                  </a:lnTo>
                  <a:lnTo>
                    <a:pt x="1301" y="1935"/>
                  </a:lnTo>
                  <a:lnTo>
                    <a:pt x="1298" y="1937"/>
                  </a:lnTo>
                  <a:lnTo>
                    <a:pt x="1287" y="1952"/>
                  </a:lnTo>
                  <a:lnTo>
                    <a:pt x="1280" y="1968"/>
                  </a:lnTo>
                  <a:lnTo>
                    <a:pt x="1276" y="1985"/>
                  </a:lnTo>
                  <a:lnTo>
                    <a:pt x="1279" y="2002"/>
                  </a:lnTo>
                  <a:lnTo>
                    <a:pt x="1285" y="2019"/>
                  </a:lnTo>
                  <a:lnTo>
                    <a:pt x="1295" y="2034"/>
                  </a:lnTo>
                  <a:lnTo>
                    <a:pt x="1309" y="2046"/>
                  </a:lnTo>
                  <a:lnTo>
                    <a:pt x="1327" y="2053"/>
                  </a:lnTo>
                  <a:lnTo>
                    <a:pt x="1344" y="2056"/>
                  </a:lnTo>
                  <a:lnTo>
                    <a:pt x="1360" y="2054"/>
                  </a:lnTo>
                  <a:lnTo>
                    <a:pt x="1376" y="2048"/>
                  </a:lnTo>
                  <a:lnTo>
                    <a:pt x="1390" y="2037"/>
                  </a:lnTo>
                  <a:lnTo>
                    <a:pt x="1394" y="2034"/>
                  </a:lnTo>
                  <a:lnTo>
                    <a:pt x="1401" y="2026"/>
                  </a:lnTo>
                  <a:lnTo>
                    <a:pt x="1413" y="2016"/>
                  </a:lnTo>
                  <a:lnTo>
                    <a:pt x="1427" y="2001"/>
                  </a:lnTo>
                  <a:lnTo>
                    <a:pt x="1443" y="1984"/>
                  </a:lnTo>
                  <a:lnTo>
                    <a:pt x="1463" y="1963"/>
                  </a:lnTo>
                  <a:lnTo>
                    <a:pt x="1483" y="1939"/>
                  </a:lnTo>
                  <a:lnTo>
                    <a:pt x="1506" y="1913"/>
                  </a:lnTo>
                  <a:lnTo>
                    <a:pt x="1529" y="1885"/>
                  </a:lnTo>
                  <a:lnTo>
                    <a:pt x="1554" y="1855"/>
                  </a:lnTo>
                  <a:lnTo>
                    <a:pt x="1578" y="1822"/>
                  </a:lnTo>
                  <a:lnTo>
                    <a:pt x="1603" y="1787"/>
                  </a:lnTo>
                  <a:lnTo>
                    <a:pt x="1628" y="1751"/>
                  </a:lnTo>
                  <a:lnTo>
                    <a:pt x="1651" y="1712"/>
                  </a:lnTo>
                  <a:lnTo>
                    <a:pt x="1674" y="1673"/>
                  </a:lnTo>
                  <a:lnTo>
                    <a:pt x="1695" y="1633"/>
                  </a:lnTo>
                  <a:lnTo>
                    <a:pt x="1714" y="1592"/>
                  </a:lnTo>
                  <a:lnTo>
                    <a:pt x="2205" y="1592"/>
                  </a:lnTo>
                  <a:lnTo>
                    <a:pt x="2204" y="1595"/>
                  </a:lnTo>
                  <a:lnTo>
                    <a:pt x="2203" y="1604"/>
                  </a:lnTo>
                  <a:lnTo>
                    <a:pt x="2199" y="1619"/>
                  </a:lnTo>
                  <a:lnTo>
                    <a:pt x="2195" y="1637"/>
                  </a:lnTo>
                  <a:lnTo>
                    <a:pt x="2189" y="1660"/>
                  </a:lnTo>
                  <a:lnTo>
                    <a:pt x="2181" y="1686"/>
                  </a:lnTo>
                  <a:lnTo>
                    <a:pt x="2172" y="1715"/>
                  </a:lnTo>
                  <a:lnTo>
                    <a:pt x="2161" y="1746"/>
                  </a:lnTo>
                  <a:lnTo>
                    <a:pt x="2149" y="1780"/>
                  </a:lnTo>
                  <a:lnTo>
                    <a:pt x="2134" y="1814"/>
                  </a:lnTo>
                  <a:lnTo>
                    <a:pt x="2119" y="1851"/>
                  </a:lnTo>
                  <a:lnTo>
                    <a:pt x="2102" y="1886"/>
                  </a:lnTo>
                  <a:lnTo>
                    <a:pt x="2082" y="1921"/>
                  </a:lnTo>
                  <a:lnTo>
                    <a:pt x="2061" y="1955"/>
                  </a:lnTo>
                  <a:lnTo>
                    <a:pt x="2037" y="1987"/>
                  </a:lnTo>
                  <a:lnTo>
                    <a:pt x="2011" y="2017"/>
                  </a:lnTo>
                  <a:lnTo>
                    <a:pt x="1984" y="2044"/>
                  </a:lnTo>
                  <a:lnTo>
                    <a:pt x="1954" y="2068"/>
                  </a:lnTo>
                  <a:lnTo>
                    <a:pt x="1893" y="2110"/>
                  </a:lnTo>
                  <a:lnTo>
                    <a:pt x="1829" y="2148"/>
                  </a:lnTo>
                  <a:lnTo>
                    <a:pt x="1766" y="2182"/>
                  </a:lnTo>
                  <a:lnTo>
                    <a:pt x="1705" y="2212"/>
                  </a:lnTo>
                  <a:lnTo>
                    <a:pt x="1648" y="2239"/>
                  </a:lnTo>
                  <a:lnTo>
                    <a:pt x="1596" y="2265"/>
                  </a:lnTo>
                  <a:lnTo>
                    <a:pt x="1568" y="2279"/>
                  </a:lnTo>
                  <a:lnTo>
                    <a:pt x="1539" y="2291"/>
                  </a:lnTo>
                  <a:lnTo>
                    <a:pt x="1507" y="2303"/>
                  </a:lnTo>
                  <a:lnTo>
                    <a:pt x="1474" y="2314"/>
                  </a:lnTo>
                  <a:lnTo>
                    <a:pt x="1440" y="2324"/>
                  </a:lnTo>
                  <a:lnTo>
                    <a:pt x="1408" y="2331"/>
                  </a:lnTo>
                  <a:lnTo>
                    <a:pt x="1376" y="2336"/>
                  </a:lnTo>
                  <a:lnTo>
                    <a:pt x="1346" y="2337"/>
                  </a:lnTo>
                  <a:lnTo>
                    <a:pt x="96" y="2337"/>
                  </a:lnTo>
                  <a:lnTo>
                    <a:pt x="73" y="2335"/>
                  </a:lnTo>
                  <a:lnTo>
                    <a:pt x="52" y="2330"/>
                  </a:lnTo>
                  <a:lnTo>
                    <a:pt x="35" y="2320"/>
                  </a:lnTo>
                  <a:lnTo>
                    <a:pt x="20" y="2307"/>
                  </a:lnTo>
                  <a:lnTo>
                    <a:pt x="9" y="2292"/>
                  </a:lnTo>
                  <a:lnTo>
                    <a:pt x="3" y="2274"/>
                  </a:lnTo>
                  <a:lnTo>
                    <a:pt x="0" y="2255"/>
                  </a:lnTo>
                  <a:lnTo>
                    <a:pt x="2" y="2233"/>
                  </a:lnTo>
                  <a:lnTo>
                    <a:pt x="8" y="2211"/>
                  </a:lnTo>
                  <a:lnTo>
                    <a:pt x="605" y="582"/>
                  </a:lnTo>
                  <a:lnTo>
                    <a:pt x="623" y="542"/>
                  </a:lnTo>
                  <a:lnTo>
                    <a:pt x="646" y="500"/>
                  </a:lnTo>
                  <a:lnTo>
                    <a:pt x="674" y="458"/>
                  </a:lnTo>
                  <a:lnTo>
                    <a:pt x="704" y="417"/>
                  </a:lnTo>
                  <a:lnTo>
                    <a:pt x="738" y="377"/>
                  </a:lnTo>
                  <a:lnTo>
                    <a:pt x="773" y="340"/>
                  </a:lnTo>
                  <a:lnTo>
                    <a:pt x="810" y="306"/>
                  </a:lnTo>
                  <a:lnTo>
                    <a:pt x="847" y="276"/>
                  </a:lnTo>
                  <a:lnTo>
                    <a:pt x="882" y="251"/>
                  </a:lnTo>
                  <a:lnTo>
                    <a:pt x="125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23" name="Google Shape;823;p18"/>
          <p:cNvSpPr/>
          <p:nvPr/>
        </p:nvSpPr>
        <p:spPr>
          <a:xfrm>
            <a:off x="6549005" y="3578142"/>
            <a:ext cx="355600" cy="695325"/>
          </a:xfrm>
          <a:custGeom>
            <a:avLst/>
            <a:gdLst/>
            <a:ahLst/>
            <a:cxnLst/>
            <a:rect l="l" t="t" r="r" b="b"/>
            <a:pathLst>
              <a:path w="1790" h="3502" extrusionOk="0">
                <a:moveTo>
                  <a:pt x="942" y="1469"/>
                </a:moveTo>
                <a:lnTo>
                  <a:pt x="904" y="1472"/>
                </a:lnTo>
                <a:lnTo>
                  <a:pt x="870" y="1482"/>
                </a:lnTo>
                <a:lnTo>
                  <a:pt x="839" y="1498"/>
                </a:lnTo>
                <a:lnTo>
                  <a:pt x="810" y="1518"/>
                </a:lnTo>
                <a:lnTo>
                  <a:pt x="786" y="1542"/>
                </a:lnTo>
                <a:lnTo>
                  <a:pt x="765" y="1570"/>
                </a:lnTo>
                <a:lnTo>
                  <a:pt x="751" y="1602"/>
                </a:lnTo>
                <a:lnTo>
                  <a:pt x="741" y="1636"/>
                </a:lnTo>
                <a:lnTo>
                  <a:pt x="737" y="1673"/>
                </a:lnTo>
                <a:lnTo>
                  <a:pt x="741" y="1706"/>
                </a:lnTo>
                <a:lnTo>
                  <a:pt x="748" y="1737"/>
                </a:lnTo>
                <a:lnTo>
                  <a:pt x="761" y="1766"/>
                </a:lnTo>
                <a:lnTo>
                  <a:pt x="778" y="1793"/>
                </a:lnTo>
                <a:lnTo>
                  <a:pt x="798" y="1816"/>
                </a:lnTo>
                <a:lnTo>
                  <a:pt x="822" y="1837"/>
                </a:lnTo>
                <a:lnTo>
                  <a:pt x="850" y="1852"/>
                </a:lnTo>
                <a:lnTo>
                  <a:pt x="850" y="1744"/>
                </a:lnTo>
                <a:lnTo>
                  <a:pt x="852" y="1721"/>
                </a:lnTo>
                <a:lnTo>
                  <a:pt x="860" y="1700"/>
                </a:lnTo>
                <a:lnTo>
                  <a:pt x="871" y="1683"/>
                </a:lnTo>
                <a:lnTo>
                  <a:pt x="887" y="1667"/>
                </a:lnTo>
                <a:lnTo>
                  <a:pt x="905" y="1655"/>
                </a:lnTo>
                <a:lnTo>
                  <a:pt x="926" y="1649"/>
                </a:lnTo>
                <a:lnTo>
                  <a:pt x="950" y="1645"/>
                </a:lnTo>
                <a:lnTo>
                  <a:pt x="960" y="1645"/>
                </a:lnTo>
                <a:lnTo>
                  <a:pt x="983" y="1649"/>
                </a:lnTo>
                <a:lnTo>
                  <a:pt x="1004" y="1655"/>
                </a:lnTo>
                <a:lnTo>
                  <a:pt x="1021" y="1667"/>
                </a:lnTo>
                <a:lnTo>
                  <a:pt x="1037" y="1683"/>
                </a:lnTo>
                <a:lnTo>
                  <a:pt x="1049" y="1701"/>
                </a:lnTo>
                <a:lnTo>
                  <a:pt x="1056" y="1721"/>
                </a:lnTo>
                <a:lnTo>
                  <a:pt x="1059" y="1744"/>
                </a:lnTo>
                <a:lnTo>
                  <a:pt x="1059" y="1838"/>
                </a:lnTo>
                <a:lnTo>
                  <a:pt x="1083" y="1817"/>
                </a:lnTo>
                <a:lnTo>
                  <a:pt x="1104" y="1794"/>
                </a:lnTo>
                <a:lnTo>
                  <a:pt x="1122" y="1766"/>
                </a:lnTo>
                <a:lnTo>
                  <a:pt x="1134" y="1738"/>
                </a:lnTo>
                <a:lnTo>
                  <a:pt x="1142" y="1706"/>
                </a:lnTo>
                <a:lnTo>
                  <a:pt x="1145" y="1673"/>
                </a:lnTo>
                <a:lnTo>
                  <a:pt x="1142" y="1636"/>
                </a:lnTo>
                <a:lnTo>
                  <a:pt x="1132" y="1601"/>
                </a:lnTo>
                <a:lnTo>
                  <a:pt x="1118" y="1570"/>
                </a:lnTo>
                <a:lnTo>
                  <a:pt x="1098" y="1542"/>
                </a:lnTo>
                <a:lnTo>
                  <a:pt x="1072" y="1518"/>
                </a:lnTo>
                <a:lnTo>
                  <a:pt x="1045" y="1498"/>
                </a:lnTo>
                <a:lnTo>
                  <a:pt x="1013" y="1482"/>
                </a:lnTo>
                <a:lnTo>
                  <a:pt x="978" y="1472"/>
                </a:lnTo>
                <a:lnTo>
                  <a:pt x="942" y="1469"/>
                </a:lnTo>
                <a:close/>
                <a:moveTo>
                  <a:pt x="942" y="1251"/>
                </a:moveTo>
                <a:lnTo>
                  <a:pt x="889" y="1254"/>
                </a:lnTo>
                <a:lnTo>
                  <a:pt x="837" y="1263"/>
                </a:lnTo>
                <a:lnTo>
                  <a:pt x="788" y="1279"/>
                </a:lnTo>
                <a:lnTo>
                  <a:pt x="743" y="1300"/>
                </a:lnTo>
                <a:lnTo>
                  <a:pt x="700" y="1326"/>
                </a:lnTo>
                <a:lnTo>
                  <a:pt x="660" y="1357"/>
                </a:lnTo>
                <a:lnTo>
                  <a:pt x="625" y="1392"/>
                </a:lnTo>
                <a:lnTo>
                  <a:pt x="594" y="1432"/>
                </a:lnTo>
                <a:lnTo>
                  <a:pt x="567" y="1475"/>
                </a:lnTo>
                <a:lnTo>
                  <a:pt x="546" y="1520"/>
                </a:lnTo>
                <a:lnTo>
                  <a:pt x="531" y="1569"/>
                </a:lnTo>
                <a:lnTo>
                  <a:pt x="521" y="1620"/>
                </a:lnTo>
                <a:lnTo>
                  <a:pt x="517" y="1673"/>
                </a:lnTo>
                <a:lnTo>
                  <a:pt x="522" y="1727"/>
                </a:lnTo>
                <a:lnTo>
                  <a:pt x="532" y="1778"/>
                </a:lnTo>
                <a:lnTo>
                  <a:pt x="547" y="1828"/>
                </a:lnTo>
                <a:lnTo>
                  <a:pt x="569" y="1874"/>
                </a:lnTo>
                <a:lnTo>
                  <a:pt x="597" y="1917"/>
                </a:lnTo>
                <a:lnTo>
                  <a:pt x="629" y="1957"/>
                </a:lnTo>
                <a:lnTo>
                  <a:pt x="667" y="1992"/>
                </a:lnTo>
                <a:lnTo>
                  <a:pt x="707" y="2023"/>
                </a:lnTo>
                <a:lnTo>
                  <a:pt x="752" y="2049"/>
                </a:lnTo>
                <a:lnTo>
                  <a:pt x="799" y="2069"/>
                </a:lnTo>
                <a:lnTo>
                  <a:pt x="850" y="2083"/>
                </a:lnTo>
                <a:lnTo>
                  <a:pt x="850" y="1957"/>
                </a:lnTo>
                <a:lnTo>
                  <a:pt x="810" y="1941"/>
                </a:lnTo>
                <a:lnTo>
                  <a:pt x="775" y="1920"/>
                </a:lnTo>
                <a:lnTo>
                  <a:pt x="742" y="1895"/>
                </a:lnTo>
                <a:lnTo>
                  <a:pt x="713" y="1866"/>
                </a:lnTo>
                <a:lnTo>
                  <a:pt x="688" y="1833"/>
                </a:lnTo>
                <a:lnTo>
                  <a:pt x="668" y="1797"/>
                </a:lnTo>
                <a:lnTo>
                  <a:pt x="653" y="1757"/>
                </a:lnTo>
                <a:lnTo>
                  <a:pt x="643" y="1716"/>
                </a:lnTo>
                <a:lnTo>
                  <a:pt x="640" y="1673"/>
                </a:lnTo>
                <a:lnTo>
                  <a:pt x="643" y="1629"/>
                </a:lnTo>
                <a:lnTo>
                  <a:pt x="653" y="1586"/>
                </a:lnTo>
                <a:lnTo>
                  <a:pt x="669" y="1546"/>
                </a:lnTo>
                <a:lnTo>
                  <a:pt x="689" y="1510"/>
                </a:lnTo>
                <a:lnTo>
                  <a:pt x="714" y="1476"/>
                </a:lnTo>
                <a:lnTo>
                  <a:pt x="744" y="1446"/>
                </a:lnTo>
                <a:lnTo>
                  <a:pt x="777" y="1421"/>
                </a:lnTo>
                <a:lnTo>
                  <a:pt x="815" y="1401"/>
                </a:lnTo>
                <a:lnTo>
                  <a:pt x="855" y="1385"/>
                </a:lnTo>
                <a:lnTo>
                  <a:pt x="897" y="1376"/>
                </a:lnTo>
                <a:lnTo>
                  <a:pt x="942" y="1372"/>
                </a:lnTo>
                <a:lnTo>
                  <a:pt x="986" y="1376"/>
                </a:lnTo>
                <a:lnTo>
                  <a:pt x="1028" y="1385"/>
                </a:lnTo>
                <a:lnTo>
                  <a:pt x="1068" y="1401"/>
                </a:lnTo>
                <a:lnTo>
                  <a:pt x="1105" y="1421"/>
                </a:lnTo>
                <a:lnTo>
                  <a:pt x="1139" y="1446"/>
                </a:lnTo>
                <a:lnTo>
                  <a:pt x="1168" y="1476"/>
                </a:lnTo>
                <a:lnTo>
                  <a:pt x="1194" y="1510"/>
                </a:lnTo>
                <a:lnTo>
                  <a:pt x="1215" y="1546"/>
                </a:lnTo>
                <a:lnTo>
                  <a:pt x="1230" y="1586"/>
                </a:lnTo>
                <a:lnTo>
                  <a:pt x="1239" y="1629"/>
                </a:lnTo>
                <a:lnTo>
                  <a:pt x="1243" y="1673"/>
                </a:lnTo>
                <a:lnTo>
                  <a:pt x="1239" y="1718"/>
                </a:lnTo>
                <a:lnTo>
                  <a:pt x="1229" y="1761"/>
                </a:lnTo>
                <a:lnTo>
                  <a:pt x="1213" y="1801"/>
                </a:lnTo>
                <a:lnTo>
                  <a:pt x="1192" y="1840"/>
                </a:lnTo>
                <a:lnTo>
                  <a:pt x="1164" y="1873"/>
                </a:lnTo>
                <a:lnTo>
                  <a:pt x="1133" y="1903"/>
                </a:lnTo>
                <a:lnTo>
                  <a:pt x="1098" y="1928"/>
                </a:lnTo>
                <a:lnTo>
                  <a:pt x="1059" y="1948"/>
                </a:lnTo>
                <a:lnTo>
                  <a:pt x="1059" y="2076"/>
                </a:lnTo>
                <a:lnTo>
                  <a:pt x="1105" y="2059"/>
                </a:lnTo>
                <a:lnTo>
                  <a:pt x="1150" y="2037"/>
                </a:lnTo>
                <a:lnTo>
                  <a:pt x="1191" y="2011"/>
                </a:lnTo>
                <a:lnTo>
                  <a:pt x="1228" y="1980"/>
                </a:lnTo>
                <a:lnTo>
                  <a:pt x="1262" y="1946"/>
                </a:lnTo>
                <a:lnTo>
                  <a:pt x="1292" y="1907"/>
                </a:lnTo>
                <a:lnTo>
                  <a:pt x="1318" y="1865"/>
                </a:lnTo>
                <a:lnTo>
                  <a:pt x="1338" y="1820"/>
                </a:lnTo>
                <a:lnTo>
                  <a:pt x="1353" y="1773"/>
                </a:lnTo>
                <a:lnTo>
                  <a:pt x="1362" y="1723"/>
                </a:lnTo>
                <a:lnTo>
                  <a:pt x="1365" y="1673"/>
                </a:lnTo>
                <a:lnTo>
                  <a:pt x="1362" y="1620"/>
                </a:lnTo>
                <a:lnTo>
                  <a:pt x="1352" y="1569"/>
                </a:lnTo>
                <a:lnTo>
                  <a:pt x="1336" y="1520"/>
                </a:lnTo>
                <a:lnTo>
                  <a:pt x="1315" y="1475"/>
                </a:lnTo>
                <a:lnTo>
                  <a:pt x="1289" y="1432"/>
                </a:lnTo>
                <a:lnTo>
                  <a:pt x="1258" y="1392"/>
                </a:lnTo>
                <a:lnTo>
                  <a:pt x="1223" y="1357"/>
                </a:lnTo>
                <a:lnTo>
                  <a:pt x="1184" y="1326"/>
                </a:lnTo>
                <a:lnTo>
                  <a:pt x="1141" y="1300"/>
                </a:lnTo>
                <a:lnTo>
                  <a:pt x="1094" y="1279"/>
                </a:lnTo>
                <a:lnTo>
                  <a:pt x="1046" y="1263"/>
                </a:lnTo>
                <a:lnTo>
                  <a:pt x="995" y="1254"/>
                </a:lnTo>
                <a:lnTo>
                  <a:pt x="942" y="1251"/>
                </a:lnTo>
                <a:close/>
                <a:moveTo>
                  <a:pt x="942" y="1203"/>
                </a:moveTo>
                <a:lnTo>
                  <a:pt x="996" y="1206"/>
                </a:lnTo>
                <a:lnTo>
                  <a:pt x="1049" y="1215"/>
                </a:lnTo>
                <a:lnTo>
                  <a:pt x="1101" y="1230"/>
                </a:lnTo>
                <a:lnTo>
                  <a:pt x="1149" y="1250"/>
                </a:lnTo>
                <a:lnTo>
                  <a:pt x="1194" y="1275"/>
                </a:lnTo>
                <a:lnTo>
                  <a:pt x="1237" y="1306"/>
                </a:lnTo>
                <a:lnTo>
                  <a:pt x="1276" y="1340"/>
                </a:lnTo>
                <a:lnTo>
                  <a:pt x="1310" y="1379"/>
                </a:lnTo>
                <a:lnTo>
                  <a:pt x="1340" y="1421"/>
                </a:lnTo>
                <a:lnTo>
                  <a:pt x="1365" y="1466"/>
                </a:lnTo>
                <a:lnTo>
                  <a:pt x="1386" y="1514"/>
                </a:lnTo>
                <a:lnTo>
                  <a:pt x="1401" y="1565"/>
                </a:lnTo>
                <a:lnTo>
                  <a:pt x="1411" y="1618"/>
                </a:lnTo>
                <a:lnTo>
                  <a:pt x="1414" y="1673"/>
                </a:lnTo>
                <a:lnTo>
                  <a:pt x="1411" y="1727"/>
                </a:lnTo>
                <a:lnTo>
                  <a:pt x="1402" y="1778"/>
                </a:lnTo>
                <a:lnTo>
                  <a:pt x="1386" y="1828"/>
                </a:lnTo>
                <a:lnTo>
                  <a:pt x="1366" y="1875"/>
                </a:lnTo>
                <a:lnTo>
                  <a:pt x="1342" y="1920"/>
                </a:lnTo>
                <a:lnTo>
                  <a:pt x="1312" y="1961"/>
                </a:lnTo>
                <a:lnTo>
                  <a:pt x="1279" y="2000"/>
                </a:lnTo>
                <a:lnTo>
                  <a:pt x="1241" y="2034"/>
                </a:lnTo>
                <a:lnTo>
                  <a:pt x="1201" y="2063"/>
                </a:lnTo>
                <a:lnTo>
                  <a:pt x="1155" y="2090"/>
                </a:lnTo>
                <a:lnTo>
                  <a:pt x="1109" y="2111"/>
                </a:lnTo>
                <a:lnTo>
                  <a:pt x="1059" y="2126"/>
                </a:lnTo>
                <a:lnTo>
                  <a:pt x="1059" y="2385"/>
                </a:lnTo>
                <a:lnTo>
                  <a:pt x="1090" y="2385"/>
                </a:lnTo>
                <a:lnTo>
                  <a:pt x="1090" y="2275"/>
                </a:lnTo>
                <a:lnTo>
                  <a:pt x="1093" y="2252"/>
                </a:lnTo>
                <a:lnTo>
                  <a:pt x="1100" y="2232"/>
                </a:lnTo>
                <a:lnTo>
                  <a:pt x="1112" y="2213"/>
                </a:lnTo>
                <a:lnTo>
                  <a:pt x="1128" y="2198"/>
                </a:lnTo>
                <a:lnTo>
                  <a:pt x="1145" y="2187"/>
                </a:lnTo>
                <a:lnTo>
                  <a:pt x="1166" y="2179"/>
                </a:lnTo>
                <a:lnTo>
                  <a:pt x="1188" y="2177"/>
                </a:lnTo>
                <a:lnTo>
                  <a:pt x="1199" y="2177"/>
                </a:lnTo>
                <a:lnTo>
                  <a:pt x="1222" y="2179"/>
                </a:lnTo>
                <a:lnTo>
                  <a:pt x="1243" y="2187"/>
                </a:lnTo>
                <a:lnTo>
                  <a:pt x="1261" y="2198"/>
                </a:lnTo>
                <a:lnTo>
                  <a:pt x="1276" y="2213"/>
                </a:lnTo>
                <a:lnTo>
                  <a:pt x="1288" y="2232"/>
                </a:lnTo>
                <a:lnTo>
                  <a:pt x="1296" y="2252"/>
                </a:lnTo>
                <a:lnTo>
                  <a:pt x="1298" y="2275"/>
                </a:lnTo>
                <a:lnTo>
                  <a:pt x="1298" y="2385"/>
                </a:lnTo>
                <a:lnTo>
                  <a:pt x="1336" y="2385"/>
                </a:lnTo>
                <a:lnTo>
                  <a:pt x="1336" y="2275"/>
                </a:lnTo>
                <a:lnTo>
                  <a:pt x="1339" y="2252"/>
                </a:lnTo>
                <a:lnTo>
                  <a:pt x="1346" y="2232"/>
                </a:lnTo>
                <a:lnTo>
                  <a:pt x="1357" y="2213"/>
                </a:lnTo>
                <a:lnTo>
                  <a:pt x="1373" y="2198"/>
                </a:lnTo>
                <a:lnTo>
                  <a:pt x="1391" y="2187"/>
                </a:lnTo>
                <a:lnTo>
                  <a:pt x="1412" y="2179"/>
                </a:lnTo>
                <a:lnTo>
                  <a:pt x="1435" y="2177"/>
                </a:lnTo>
                <a:lnTo>
                  <a:pt x="1446" y="2177"/>
                </a:lnTo>
                <a:lnTo>
                  <a:pt x="1468" y="2179"/>
                </a:lnTo>
                <a:lnTo>
                  <a:pt x="1489" y="2187"/>
                </a:lnTo>
                <a:lnTo>
                  <a:pt x="1507" y="2198"/>
                </a:lnTo>
                <a:lnTo>
                  <a:pt x="1522" y="2213"/>
                </a:lnTo>
                <a:lnTo>
                  <a:pt x="1533" y="2232"/>
                </a:lnTo>
                <a:lnTo>
                  <a:pt x="1541" y="2252"/>
                </a:lnTo>
                <a:lnTo>
                  <a:pt x="1543" y="2275"/>
                </a:lnTo>
                <a:lnTo>
                  <a:pt x="1543" y="2385"/>
                </a:lnTo>
                <a:lnTo>
                  <a:pt x="1582" y="2385"/>
                </a:lnTo>
                <a:lnTo>
                  <a:pt x="1582" y="2275"/>
                </a:lnTo>
                <a:lnTo>
                  <a:pt x="1584" y="2252"/>
                </a:lnTo>
                <a:lnTo>
                  <a:pt x="1592" y="2232"/>
                </a:lnTo>
                <a:lnTo>
                  <a:pt x="1603" y="2213"/>
                </a:lnTo>
                <a:lnTo>
                  <a:pt x="1618" y="2198"/>
                </a:lnTo>
                <a:lnTo>
                  <a:pt x="1637" y="2187"/>
                </a:lnTo>
                <a:lnTo>
                  <a:pt x="1657" y="2179"/>
                </a:lnTo>
                <a:lnTo>
                  <a:pt x="1680" y="2177"/>
                </a:lnTo>
                <a:lnTo>
                  <a:pt x="1690" y="2177"/>
                </a:lnTo>
                <a:lnTo>
                  <a:pt x="1713" y="2179"/>
                </a:lnTo>
                <a:lnTo>
                  <a:pt x="1734" y="2187"/>
                </a:lnTo>
                <a:lnTo>
                  <a:pt x="1752" y="2198"/>
                </a:lnTo>
                <a:lnTo>
                  <a:pt x="1768" y="2213"/>
                </a:lnTo>
                <a:lnTo>
                  <a:pt x="1780" y="2232"/>
                </a:lnTo>
                <a:lnTo>
                  <a:pt x="1786" y="2252"/>
                </a:lnTo>
                <a:lnTo>
                  <a:pt x="1790" y="2275"/>
                </a:lnTo>
                <a:lnTo>
                  <a:pt x="1790" y="2482"/>
                </a:lnTo>
                <a:lnTo>
                  <a:pt x="1789" y="2482"/>
                </a:lnTo>
                <a:lnTo>
                  <a:pt x="1789" y="2483"/>
                </a:lnTo>
                <a:lnTo>
                  <a:pt x="1789" y="3085"/>
                </a:lnTo>
                <a:lnTo>
                  <a:pt x="1789" y="3087"/>
                </a:lnTo>
                <a:lnTo>
                  <a:pt x="1789" y="3093"/>
                </a:lnTo>
                <a:lnTo>
                  <a:pt x="1788" y="3101"/>
                </a:lnTo>
                <a:lnTo>
                  <a:pt x="1786" y="3113"/>
                </a:lnTo>
                <a:lnTo>
                  <a:pt x="1785" y="3128"/>
                </a:lnTo>
                <a:lnTo>
                  <a:pt x="1782" y="3145"/>
                </a:lnTo>
                <a:lnTo>
                  <a:pt x="1779" y="3164"/>
                </a:lnTo>
                <a:lnTo>
                  <a:pt x="1773" y="3186"/>
                </a:lnTo>
                <a:lnTo>
                  <a:pt x="1767" y="3208"/>
                </a:lnTo>
                <a:lnTo>
                  <a:pt x="1759" y="3231"/>
                </a:lnTo>
                <a:lnTo>
                  <a:pt x="1749" y="3256"/>
                </a:lnTo>
                <a:lnTo>
                  <a:pt x="1737" y="3281"/>
                </a:lnTo>
                <a:lnTo>
                  <a:pt x="1723" y="3306"/>
                </a:lnTo>
                <a:lnTo>
                  <a:pt x="1707" y="3330"/>
                </a:lnTo>
                <a:lnTo>
                  <a:pt x="1688" y="3356"/>
                </a:lnTo>
                <a:lnTo>
                  <a:pt x="1666" y="3379"/>
                </a:lnTo>
                <a:lnTo>
                  <a:pt x="1642" y="3401"/>
                </a:lnTo>
                <a:lnTo>
                  <a:pt x="1614" y="3422"/>
                </a:lnTo>
                <a:lnTo>
                  <a:pt x="1583" y="3441"/>
                </a:lnTo>
                <a:lnTo>
                  <a:pt x="1549" y="3459"/>
                </a:lnTo>
                <a:lnTo>
                  <a:pt x="1511" y="3473"/>
                </a:lnTo>
                <a:lnTo>
                  <a:pt x="1469" y="3485"/>
                </a:lnTo>
                <a:lnTo>
                  <a:pt x="1424" y="3494"/>
                </a:lnTo>
                <a:lnTo>
                  <a:pt x="1374" y="3500"/>
                </a:lnTo>
                <a:lnTo>
                  <a:pt x="1320" y="3502"/>
                </a:lnTo>
                <a:lnTo>
                  <a:pt x="1264" y="3500"/>
                </a:lnTo>
                <a:lnTo>
                  <a:pt x="1212" y="3495"/>
                </a:lnTo>
                <a:lnTo>
                  <a:pt x="1163" y="3487"/>
                </a:lnTo>
                <a:lnTo>
                  <a:pt x="1120" y="3477"/>
                </a:lnTo>
                <a:lnTo>
                  <a:pt x="1080" y="3463"/>
                </a:lnTo>
                <a:lnTo>
                  <a:pt x="1044" y="3448"/>
                </a:lnTo>
                <a:lnTo>
                  <a:pt x="1011" y="3431"/>
                </a:lnTo>
                <a:lnTo>
                  <a:pt x="983" y="3413"/>
                </a:lnTo>
                <a:lnTo>
                  <a:pt x="956" y="3394"/>
                </a:lnTo>
                <a:lnTo>
                  <a:pt x="934" y="3373"/>
                </a:lnTo>
                <a:lnTo>
                  <a:pt x="914" y="3353"/>
                </a:lnTo>
                <a:lnTo>
                  <a:pt x="898" y="3332"/>
                </a:lnTo>
                <a:lnTo>
                  <a:pt x="884" y="3312"/>
                </a:lnTo>
                <a:lnTo>
                  <a:pt x="873" y="3292"/>
                </a:lnTo>
                <a:lnTo>
                  <a:pt x="864" y="3273"/>
                </a:lnTo>
                <a:lnTo>
                  <a:pt x="862" y="3270"/>
                </a:lnTo>
                <a:lnTo>
                  <a:pt x="858" y="3263"/>
                </a:lnTo>
                <a:lnTo>
                  <a:pt x="851" y="3251"/>
                </a:lnTo>
                <a:lnTo>
                  <a:pt x="842" y="3234"/>
                </a:lnTo>
                <a:lnTo>
                  <a:pt x="830" y="3215"/>
                </a:lnTo>
                <a:lnTo>
                  <a:pt x="817" y="3192"/>
                </a:lnTo>
                <a:lnTo>
                  <a:pt x="803" y="3165"/>
                </a:lnTo>
                <a:lnTo>
                  <a:pt x="786" y="3137"/>
                </a:lnTo>
                <a:lnTo>
                  <a:pt x="768" y="3106"/>
                </a:lnTo>
                <a:lnTo>
                  <a:pt x="749" y="3074"/>
                </a:lnTo>
                <a:lnTo>
                  <a:pt x="731" y="3040"/>
                </a:lnTo>
                <a:lnTo>
                  <a:pt x="711" y="3004"/>
                </a:lnTo>
                <a:lnTo>
                  <a:pt x="691" y="2969"/>
                </a:lnTo>
                <a:lnTo>
                  <a:pt x="670" y="2934"/>
                </a:lnTo>
                <a:lnTo>
                  <a:pt x="650" y="2898"/>
                </a:lnTo>
                <a:lnTo>
                  <a:pt x="630" y="2864"/>
                </a:lnTo>
                <a:lnTo>
                  <a:pt x="611" y="2829"/>
                </a:lnTo>
                <a:lnTo>
                  <a:pt x="593" y="2796"/>
                </a:lnTo>
                <a:lnTo>
                  <a:pt x="575" y="2766"/>
                </a:lnTo>
                <a:lnTo>
                  <a:pt x="559" y="2737"/>
                </a:lnTo>
                <a:lnTo>
                  <a:pt x="545" y="2711"/>
                </a:lnTo>
                <a:lnTo>
                  <a:pt x="532" y="2686"/>
                </a:lnTo>
                <a:lnTo>
                  <a:pt x="521" y="2667"/>
                </a:lnTo>
                <a:lnTo>
                  <a:pt x="512" y="2650"/>
                </a:lnTo>
                <a:lnTo>
                  <a:pt x="500" y="2621"/>
                </a:lnTo>
                <a:lnTo>
                  <a:pt x="492" y="2596"/>
                </a:lnTo>
                <a:lnTo>
                  <a:pt x="490" y="2572"/>
                </a:lnTo>
                <a:lnTo>
                  <a:pt x="492" y="2551"/>
                </a:lnTo>
                <a:lnTo>
                  <a:pt x="497" y="2532"/>
                </a:lnTo>
                <a:lnTo>
                  <a:pt x="507" y="2517"/>
                </a:lnTo>
                <a:lnTo>
                  <a:pt x="520" y="2504"/>
                </a:lnTo>
                <a:lnTo>
                  <a:pt x="534" y="2494"/>
                </a:lnTo>
                <a:lnTo>
                  <a:pt x="552" y="2487"/>
                </a:lnTo>
                <a:lnTo>
                  <a:pt x="572" y="2484"/>
                </a:lnTo>
                <a:lnTo>
                  <a:pt x="591" y="2483"/>
                </a:lnTo>
                <a:lnTo>
                  <a:pt x="614" y="2486"/>
                </a:lnTo>
                <a:lnTo>
                  <a:pt x="636" y="2496"/>
                </a:lnTo>
                <a:lnTo>
                  <a:pt x="659" y="2511"/>
                </a:lnTo>
                <a:lnTo>
                  <a:pt x="681" y="2533"/>
                </a:lnTo>
                <a:lnTo>
                  <a:pt x="705" y="2561"/>
                </a:lnTo>
                <a:lnTo>
                  <a:pt x="731" y="2592"/>
                </a:lnTo>
                <a:lnTo>
                  <a:pt x="757" y="2626"/>
                </a:lnTo>
                <a:lnTo>
                  <a:pt x="785" y="2662"/>
                </a:lnTo>
                <a:lnTo>
                  <a:pt x="816" y="2700"/>
                </a:lnTo>
                <a:lnTo>
                  <a:pt x="850" y="2737"/>
                </a:lnTo>
                <a:lnTo>
                  <a:pt x="850" y="2133"/>
                </a:lnTo>
                <a:lnTo>
                  <a:pt x="797" y="2120"/>
                </a:lnTo>
                <a:lnTo>
                  <a:pt x="746" y="2100"/>
                </a:lnTo>
                <a:lnTo>
                  <a:pt x="699" y="2076"/>
                </a:lnTo>
                <a:lnTo>
                  <a:pt x="654" y="2046"/>
                </a:lnTo>
                <a:lnTo>
                  <a:pt x="615" y="2011"/>
                </a:lnTo>
                <a:lnTo>
                  <a:pt x="578" y="1972"/>
                </a:lnTo>
                <a:lnTo>
                  <a:pt x="546" y="1930"/>
                </a:lnTo>
                <a:lnTo>
                  <a:pt x="520" y="1884"/>
                </a:lnTo>
                <a:lnTo>
                  <a:pt x="499" y="1835"/>
                </a:lnTo>
                <a:lnTo>
                  <a:pt x="482" y="1783"/>
                </a:lnTo>
                <a:lnTo>
                  <a:pt x="473" y="1729"/>
                </a:lnTo>
                <a:lnTo>
                  <a:pt x="469" y="1673"/>
                </a:lnTo>
                <a:lnTo>
                  <a:pt x="472" y="1618"/>
                </a:lnTo>
                <a:lnTo>
                  <a:pt x="482" y="1565"/>
                </a:lnTo>
                <a:lnTo>
                  <a:pt x="496" y="1514"/>
                </a:lnTo>
                <a:lnTo>
                  <a:pt x="517" y="1466"/>
                </a:lnTo>
                <a:lnTo>
                  <a:pt x="543" y="1421"/>
                </a:lnTo>
                <a:lnTo>
                  <a:pt x="573" y="1379"/>
                </a:lnTo>
                <a:lnTo>
                  <a:pt x="608" y="1340"/>
                </a:lnTo>
                <a:lnTo>
                  <a:pt x="647" y="1306"/>
                </a:lnTo>
                <a:lnTo>
                  <a:pt x="689" y="1275"/>
                </a:lnTo>
                <a:lnTo>
                  <a:pt x="734" y="1250"/>
                </a:lnTo>
                <a:lnTo>
                  <a:pt x="783" y="1230"/>
                </a:lnTo>
                <a:lnTo>
                  <a:pt x="834" y="1215"/>
                </a:lnTo>
                <a:lnTo>
                  <a:pt x="887" y="1206"/>
                </a:lnTo>
                <a:lnTo>
                  <a:pt x="942" y="1203"/>
                </a:lnTo>
                <a:close/>
                <a:moveTo>
                  <a:pt x="639" y="141"/>
                </a:moveTo>
                <a:lnTo>
                  <a:pt x="628" y="144"/>
                </a:lnTo>
                <a:lnTo>
                  <a:pt x="619" y="153"/>
                </a:lnTo>
                <a:lnTo>
                  <a:pt x="616" y="165"/>
                </a:lnTo>
                <a:lnTo>
                  <a:pt x="619" y="177"/>
                </a:lnTo>
                <a:lnTo>
                  <a:pt x="628" y="185"/>
                </a:lnTo>
                <a:lnTo>
                  <a:pt x="639" y="188"/>
                </a:lnTo>
                <a:lnTo>
                  <a:pt x="1056" y="188"/>
                </a:lnTo>
                <a:lnTo>
                  <a:pt x="1068" y="185"/>
                </a:lnTo>
                <a:lnTo>
                  <a:pt x="1077" y="177"/>
                </a:lnTo>
                <a:lnTo>
                  <a:pt x="1080" y="165"/>
                </a:lnTo>
                <a:lnTo>
                  <a:pt x="1077" y="153"/>
                </a:lnTo>
                <a:lnTo>
                  <a:pt x="1068" y="144"/>
                </a:lnTo>
                <a:lnTo>
                  <a:pt x="1056" y="141"/>
                </a:lnTo>
                <a:lnTo>
                  <a:pt x="639" y="141"/>
                </a:lnTo>
                <a:close/>
                <a:moveTo>
                  <a:pt x="197" y="0"/>
                </a:moveTo>
                <a:lnTo>
                  <a:pt x="1498" y="0"/>
                </a:lnTo>
                <a:lnTo>
                  <a:pt x="1533" y="2"/>
                </a:lnTo>
                <a:lnTo>
                  <a:pt x="1566" y="12"/>
                </a:lnTo>
                <a:lnTo>
                  <a:pt x="1597" y="26"/>
                </a:lnTo>
                <a:lnTo>
                  <a:pt x="1625" y="46"/>
                </a:lnTo>
                <a:lnTo>
                  <a:pt x="1648" y="69"/>
                </a:lnTo>
                <a:lnTo>
                  <a:pt x="1668" y="97"/>
                </a:lnTo>
                <a:lnTo>
                  <a:pt x="1683" y="127"/>
                </a:lnTo>
                <a:lnTo>
                  <a:pt x="1692" y="160"/>
                </a:lnTo>
                <a:lnTo>
                  <a:pt x="1696" y="196"/>
                </a:lnTo>
                <a:lnTo>
                  <a:pt x="1696" y="2034"/>
                </a:lnTo>
                <a:lnTo>
                  <a:pt x="1558" y="2034"/>
                </a:lnTo>
                <a:lnTo>
                  <a:pt x="1558" y="310"/>
                </a:lnTo>
                <a:lnTo>
                  <a:pt x="137" y="310"/>
                </a:lnTo>
                <a:lnTo>
                  <a:pt x="137" y="2542"/>
                </a:lnTo>
                <a:lnTo>
                  <a:pt x="356" y="2542"/>
                </a:lnTo>
                <a:lnTo>
                  <a:pt x="551" y="2905"/>
                </a:lnTo>
                <a:lnTo>
                  <a:pt x="197" y="2905"/>
                </a:lnTo>
                <a:lnTo>
                  <a:pt x="161" y="2902"/>
                </a:lnTo>
                <a:lnTo>
                  <a:pt x="128" y="2892"/>
                </a:lnTo>
                <a:lnTo>
                  <a:pt x="98" y="2878"/>
                </a:lnTo>
                <a:lnTo>
                  <a:pt x="71" y="2858"/>
                </a:lnTo>
                <a:lnTo>
                  <a:pt x="46" y="2835"/>
                </a:lnTo>
                <a:lnTo>
                  <a:pt x="27" y="2807"/>
                </a:lnTo>
                <a:lnTo>
                  <a:pt x="12" y="2777"/>
                </a:lnTo>
                <a:lnTo>
                  <a:pt x="3" y="2744"/>
                </a:lnTo>
                <a:lnTo>
                  <a:pt x="0" y="2708"/>
                </a:lnTo>
                <a:lnTo>
                  <a:pt x="0" y="196"/>
                </a:lnTo>
                <a:lnTo>
                  <a:pt x="3" y="160"/>
                </a:lnTo>
                <a:lnTo>
                  <a:pt x="12" y="127"/>
                </a:lnTo>
                <a:lnTo>
                  <a:pt x="27" y="97"/>
                </a:lnTo>
                <a:lnTo>
                  <a:pt x="46" y="69"/>
                </a:lnTo>
                <a:lnTo>
                  <a:pt x="71" y="46"/>
                </a:lnTo>
                <a:lnTo>
                  <a:pt x="98" y="26"/>
                </a:lnTo>
                <a:lnTo>
                  <a:pt x="128" y="12"/>
                </a:lnTo>
                <a:lnTo>
                  <a:pt x="161" y="2"/>
                </a:lnTo>
                <a:lnTo>
                  <a:pt x="19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4" name="Google Shape;824;p18"/>
          <p:cNvSpPr txBox="1"/>
          <p:nvPr/>
        </p:nvSpPr>
        <p:spPr>
          <a:xfrm>
            <a:off x="536217" y="650908"/>
            <a:ext cx="332898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chemeClr val="dk1"/>
                </a:solidFill>
                <a:latin typeface="Calibri"/>
                <a:ea typeface="Calibri"/>
                <a:cs typeface="Calibri"/>
                <a:sym typeface="Calibri"/>
              </a:rPr>
              <a:t>Value Chain Turnkey</a:t>
            </a:r>
            <a:endParaRPr/>
          </a:p>
        </p:txBody>
      </p:sp>
    </p:spTree>
    <p:extLst>
      <p:ext uri="{BB962C8B-B14F-4D97-AF65-F5344CB8AC3E}">
        <p14:creationId xmlns:p14="http://schemas.microsoft.com/office/powerpoint/2010/main" val="4006613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grpSp>
        <p:nvGrpSpPr>
          <p:cNvPr id="829" name="Google Shape;829;p19"/>
          <p:cNvGrpSpPr/>
          <p:nvPr/>
        </p:nvGrpSpPr>
        <p:grpSpPr>
          <a:xfrm rot="-375765" flipH="1">
            <a:off x="471507" y="1260578"/>
            <a:ext cx="2559288" cy="2559290"/>
            <a:chOff x="3963162" y="1010830"/>
            <a:chExt cx="2844359" cy="2844359"/>
          </a:xfrm>
        </p:grpSpPr>
        <p:sp>
          <p:nvSpPr>
            <p:cNvPr id="830" name="Google Shape;830;p19"/>
            <p:cNvSpPr/>
            <p:nvPr/>
          </p:nvSpPr>
          <p:spPr>
            <a:xfrm rot="1200000">
              <a:off x="4275748" y="1323417"/>
              <a:ext cx="2219186" cy="2219186"/>
            </a:xfrm>
            <a:custGeom>
              <a:avLst/>
              <a:gdLst/>
              <a:ahLst/>
              <a:cxnLst/>
              <a:rect l="l" t="t" r="r" b="b"/>
              <a:pathLst>
                <a:path w="3040380" h="3040380" extrusionOk="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rgbClr val="3F3F3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31" name="Google Shape;831;p19"/>
            <p:cNvSpPr/>
            <p:nvPr/>
          </p:nvSpPr>
          <p:spPr>
            <a:xfrm rot="1200000">
              <a:off x="4317462" y="1365131"/>
              <a:ext cx="2135758" cy="2135758"/>
            </a:xfrm>
            <a:custGeom>
              <a:avLst/>
              <a:gdLst/>
              <a:ahLst/>
              <a:cxnLst/>
              <a:rect l="l" t="t" r="r" b="b"/>
              <a:pathLst>
                <a:path w="1874520" h="1874520" extrusionOk="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a:gsLst>
                <a:gs pos="0">
                  <a:srgbClr val="5F25E1"/>
                </a:gs>
                <a:gs pos="100000">
                  <a:schemeClr val="accent1"/>
                </a:gs>
              </a:gsLst>
              <a:path path="circle">
                <a:fillToRect l="50000" t="50000" r="50000" b="50000"/>
              </a:path>
              <a:tileRect/>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32" name="Google Shape;832;p19"/>
            <p:cNvSpPr/>
            <p:nvPr/>
          </p:nvSpPr>
          <p:spPr>
            <a:xfrm rot="1200000">
              <a:off x="4758995" y="1408628"/>
              <a:ext cx="1793173" cy="1809385"/>
            </a:xfrm>
            <a:custGeom>
              <a:avLst/>
              <a:gdLst/>
              <a:ahLst/>
              <a:cxnLst/>
              <a:rect l="l" t="t" r="r" b="b"/>
              <a:pathLst>
                <a:path w="1793173" h="1809385" extrusionOk="0">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a:gsLst>
                <a:gs pos="0">
                  <a:srgbClr val="FFFFFF">
                    <a:alpha val="9803"/>
                  </a:srgbClr>
                </a:gs>
                <a:gs pos="100000">
                  <a:srgbClr val="FFFFFF">
                    <a:alpha val="40000"/>
                  </a:srgbClr>
                </a:gs>
              </a:gsLst>
              <a:lin ang="8100000" scaled="0"/>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833" name="Google Shape;833;p19"/>
          <p:cNvGrpSpPr/>
          <p:nvPr/>
        </p:nvGrpSpPr>
        <p:grpSpPr>
          <a:xfrm rot="-617835" flipH="1">
            <a:off x="2513227" y="1214452"/>
            <a:ext cx="2647635" cy="2647635"/>
            <a:chOff x="3963162" y="1010830"/>
            <a:chExt cx="2844359" cy="2844359"/>
          </a:xfrm>
        </p:grpSpPr>
        <p:sp>
          <p:nvSpPr>
            <p:cNvPr id="834" name="Google Shape;834;p19"/>
            <p:cNvSpPr/>
            <p:nvPr/>
          </p:nvSpPr>
          <p:spPr>
            <a:xfrm rot="1200000">
              <a:off x="4275748" y="1323417"/>
              <a:ext cx="2219186" cy="2219186"/>
            </a:xfrm>
            <a:custGeom>
              <a:avLst/>
              <a:gdLst/>
              <a:ahLst/>
              <a:cxnLst/>
              <a:rect l="l" t="t" r="r" b="b"/>
              <a:pathLst>
                <a:path w="3040380" h="3040380" extrusionOk="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rgbClr val="3F3F3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35" name="Google Shape;835;p19"/>
            <p:cNvSpPr/>
            <p:nvPr/>
          </p:nvSpPr>
          <p:spPr>
            <a:xfrm rot="1200000">
              <a:off x="4317462" y="1365131"/>
              <a:ext cx="2135758" cy="2135758"/>
            </a:xfrm>
            <a:custGeom>
              <a:avLst/>
              <a:gdLst/>
              <a:ahLst/>
              <a:cxnLst/>
              <a:rect l="l" t="t" r="r" b="b"/>
              <a:pathLst>
                <a:path w="1874520" h="1874520" extrusionOk="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a:gsLst>
                <a:gs pos="0">
                  <a:srgbClr val="5F25E1"/>
                </a:gs>
                <a:gs pos="100000">
                  <a:schemeClr val="accent1"/>
                </a:gs>
              </a:gsLst>
              <a:path path="circle">
                <a:fillToRect l="50000" t="50000" r="50000" b="50000"/>
              </a:path>
              <a:tileRect/>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36" name="Google Shape;836;p19"/>
            <p:cNvSpPr/>
            <p:nvPr/>
          </p:nvSpPr>
          <p:spPr>
            <a:xfrm rot="1200000">
              <a:off x="4758995" y="1408628"/>
              <a:ext cx="1793173" cy="1809385"/>
            </a:xfrm>
            <a:custGeom>
              <a:avLst/>
              <a:gdLst/>
              <a:ahLst/>
              <a:cxnLst/>
              <a:rect l="l" t="t" r="r" b="b"/>
              <a:pathLst>
                <a:path w="1793173" h="1809385" extrusionOk="0">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a:gsLst>
                <a:gs pos="0">
                  <a:srgbClr val="FFFFFF">
                    <a:alpha val="9803"/>
                  </a:srgbClr>
                </a:gs>
                <a:gs pos="100000">
                  <a:srgbClr val="FFFFFF">
                    <a:alpha val="40000"/>
                  </a:srgbClr>
                </a:gs>
              </a:gsLst>
              <a:lin ang="8100000" scaled="0"/>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837" name="Google Shape;837;p19"/>
          <p:cNvGrpSpPr/>
          <p:nvPr/>
        </p:nvGrpSpPr>
        <p:grpSpPr>
          <a:xfrm rot="-617835" flipH="1">
            <a:off x="4640275" y="1214452"/>
            <a:ext cx="2647635" cy="2647635"/>
            <a:chOff x="3963162" y="1010830"/>
            <a:chExt cx="2844359" cy="2844359"/>
          </a:xfrm>
        </p:grpSpPr>
        <p:sp>
          <p:nvSpPr>
            <p:cNvPr id="838" name="Google Shape;838;p19"/>
            <p:cNvSpPr/>
            <p:nvPr/>
          </p:nvSpPr>
          <p:spPr>
            <a:xfrm rot="1200000">
              <a:off x="4275748" y="1323417"/>
              <a:ext cx="2219186" cy="2219186"/>
            </a:xfrm>
            <a:custGeom>
              <a:avLst/>
              <a:gdLst/>
              <a:ahLst/>
              <a:cxnLst/>
              <a:rect l="l" t="t" r="r" b="b"/>
              <a:pathLst>
                <a:path w="3040380" h="3040380" extrusionOk="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rgbClr val="3F3F3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39" name="Google Shape;839;p19"/>
            <p:cNvSpPr/>
            <p:nvPr/>
          </p:nvSpPr>
          <p:spPr>
            <a:xfrm rot="1200000">
              <a:off x="4317462" y="1365131"/>
              <a:ext cx="2135758" cy="2135758"/>
            </a:xfrm>
            <a:custGeom>
              <a:avLst/>
              <a:gdLst/>
              <a:ahLst/>
              <a:cxnLst/>
              <a:rect l="l" t="t" r="r" b="b"/>
              <a:pathLst>
                <a:path w="1874520" h="1874520" extrusionOk="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a:gsLst>
                <a:gs pos="0">
                  <a:srgbClr val="5F25E1"/>
                </a:gs>
                <a:gs pos="100000">
                  <a:schemeClr val="accent1"/>
                </a:gs>
              </a:gsLst>
              <a:path path="circle">
                <a:fillToRect l="50000" t="50000" r="50000" b="50000"/>
              </a:path>
              <a:tileRect/>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40" name="Google Shape;840;p19"/>
            <p:cNvSpPr/>
            <p:nvPr/>
          </p:nvSpPr>
          <p:spPr>
            <a:xfrm rot="1200000">
              <a:off x="4758995" y="1408628"/>
              <a:ext cx="1793173" cy="1809385"/>
            </a:xfrm>
            <a:custGeom>
              <a:avLst/>
              <a:gdLst/>
              <a:ahLst/>
              <a:cxnLst/>
              <a:rect l="l" t="t" r="r" b="b"/>
              <a:pathLst>
                <a:path w="1793173" h="1809385" extrusionOk="0">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a:gsLst>
                <a:gs pos="0">
                  <a:srgbClr val="FFFFFF">
                    <a:alpha val="9803"/>
                  </a:srgbClr>
                </a:gs>
                <a:gs pos="100000">
                  <a:srgbClr val="FFFFFF">
                    <a:alpha val="40000"/>
                  </a:srgbClr>
                </a:gs>
              </a:gsLst>
              <a:lin ang="8100000" scaled="0"/>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841" name="Google Shape;841;p19"/>
          <p:cNvGrpSpPr/>
          <p:nvPr/>
        </p:nvGrpSpPr>
        <p:grpSpPr>
          <a:xfrm rot="-617835" flipH="1">
            <a:off x="6778145" y="1214452"/>
            <a:ext cx="2647635" cy="2647635"/>
            <a:chOff x="3963162" y="1010830"/>
            <a:chExt cx="2844359" cy="2844359"/>
          </a:xfrm>
        </p:grpSpPr>
        <p:sp>
          <p:nvSpPr>
            <p:cNvPr id="842" name="Google Shape;842;p19"/>
            <p:cNvSpPr/>
            <p:nvPr/>
          </p:nvSpPr>
          <p:spPr>
            <a:xfrm rot="1200000">
              <a:off x="4275748" y="1323417"/>
              <a:ext cx="2219186" cy="2219186"/>
            </a:xfrm>
            <a:custGeom>
              <a:avLst/>
              <a:gdLst/>
              <a:ahLst/>
              <a:cxnLst/>
              <a:rect l="l" t="t" r="r" b="b"/>
              <a:pathLst>
                <a:path w="3040380" h="3040380" extrusionOk="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rgbClr val="3F3F3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43" name="Google Shape;843;p19"/>
            <p:cNvSpPr/>
            <p:nvPr/>
          </p:nvSpPr>
          <p:spPr>
            <a:xfrm rot="1200000">
              <a:off x="4317462" y="1365131"/>
              <a:ext cx="2135758" cy="2135758"/>
            </a:xfrm>
            <a:custGeom>
              <a:avLst/>
              <a:gdLst/>
              <a:ahLst/>
              <a:cxnLst/>
              <a:rect l="l" t="t" r="r" b="b"/>
              <a:pathLst>
                <a:path w="1874520" h="1874520" extrusionOk="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a:gsLst>
                <a:gs pos="0">
                  <a:srgbClr val="5F25E1"/>
                </a:gs>
                <a:gs pos="100000">
                  <a:schemeClr val="accent1"/>
                </a:gs>
              </a:gsLst>
              <a:path path="circle">
                <a:fillToRect l="50000" t="50000" r="50000" b="50000"/>
              </a:path>
              <a:tileRect/>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44" name="Google Shape;844;p19"/>
            <p:cNvSpPr/>
            <p:nvPr/>
          </p:nvSpPr>
          <p:spPr>
            <a:xfrm rot="1200000">
              <a:off x="4758995" y="1408628"/>
              <a:ext cx="1793173" cy="1809385"/>
            </a:xfrm>
            <a:custGeom>
              <a:avLst/>
              <a:gdLst/>
              <a:ahLst/>
              <a:cxnLst/>
              <a:rect l="l" t="t" r="r" b="b"/>
              <a:pathLst>
                <a:path w="1793173" h="1809385" extrusionOk="0">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a:gsLst>
                <a:gs pos="0">
                  <a:srgbClr val="FFFFFF">
                    <a:alpha val="9803"/>
                  </a:srgbClr>
                </a:gs>
                <a:gs pos="100000">
                  <a:srgbClr val="FFFFFF">
                    <a:alpha val="40000"/>
                  </a:srgbClr>
                </a:gs>
              </a:gsLst>
              <a:lin ang="8100000" scaled="0"/>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845" name="Google Shape;845;p19"/>
          <p:cNvSpPr txBox="1">
            <a:spLocks noGrp="1"/>
          </p:cNvSpPr>
          <p:nvPr>
            <p:ph type="title"/>
          </p:nvPr>
        </p:nvSpPr>
        <p:spPr>
          <a:xfrm>
            <a:off x="609600" y="274640"/>
            <a:ext cx="10972801" cy="711081"/>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3600"/>
              <a:buFont typeface="Calibri"/>
              <a:buNone/>
            </a:pPr>
            <a:r>
              <a:rPr lang="en-US"/>
              <a:t>Setting up a 5MWp manufacturing plant in India</a:t>
            </a:r>
            <a:endParaRPr/>
          </a:p>
        </p:txBody>
      </p:sp>
      <p:grpSp>
        <p:nvGrpSpPr>
          <p:cNvPr id="846" name="Google Shape;846;p19"/>
          <p:cNvGrpSpPr/>
          <p:nvPr/>
        </p:nvGrpSpPr>
        <p:grpSpPr>
          <a:xfrm rot="-617835" flipH="1">
            <a:off x="8916016" y="1216671"/>
            <a:ext cx="2647635" cy="2647635"/>
            <a:chOff x="3963162" y="1010830"/>
            <a:chExt cx="2844359" cy="2844359"/>
          </a:xfrm>
        </p:grpSpPr>
        <p:sp>
          <p:nvSpPr>
            <p:cNvPr id="847" name="Google Shape;847;p19"/>
            <p:cNvSpPr/>
            <p:nvPr/>
          </p:nvSpPr>
          <p:spPr>
            <a:xfrm rot="1200000">
              <a:off x="4275748" y="1323417"/>
              <a:ext cx="2219186" cy="2219186"/>
            </a:xfrm>
            <a:custGeom>
              <a:avLst/>
              <a:gdLst/>
              <a:ahLst/>
              <a:cxnLst/>
              <a:rect l="l" t="t" r="r" b="b"/>
              <a:pathLst>
                <a:path w="3040380" h="3040380" extrusionOk="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rgbClr val="3F3F3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48" name="Google Shape;848;p19"/>
            <p:cNvSpPr/>
            <p:nvPr/>
          </p:nvSpPr>
          <p:spPr>
            <a:xfrm rot="1200000">
              <a:off x="4317462" y="1365131"/>
              <a:ext cx="2135758" cy="2135758"/>
            </a:xfrm>
            <a:custGeom>
              <a:avLst/>
              <a:gdLst/>
              <a:ahLst/>
              <a:cxnLst/>
              <a:rect l="l" t="t" r="r" b="b"/>
              <a:pathLst>
                <a:path w="1874520" h="1874520" extrusionOk="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a:gsLst>
                <a:gs pos="0">
                  <a:srgbClr val="5F25E1"/>
                </a:gs>
                <a:gs pos="100000">
                  <a:schemeClr val="accent1"/>
                </a:gs>
              </a:gsLst>
              <a:path path="circle">
                <a:fillToRect l="50000" t="50000" r="50000" b="50000"/>
              </a:path>
              <a:tileRect/>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49" name="Google Shape;849;p19"/>
            <p:cNvSpPr/>
            <p:nvPr/>
          </p:nvSpPr>
          <p:spPr>
            <a:xfrm rot="1200000">
              <a:off x="4758995" y="1408628"/>
              <a:ext cx="1793173" cy="1809385"/>
            </a:xfrm>
            <a:custGeom>
              <a:avLst/>
              <a:gdLst/>
              <a:ahLst/>
              <a:cxnLst/>
              <a:rect l="l" t="t" r="r" b="b"/>
              <a:pathLst>
                <a:path w="1793173" h="1809385" extrusionOk="0">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a:gsLst>
                <a:gs pos="0">
                  <a:srgbClr val="FFFFFF">
                    <a:alpha val="9803"/>
                  </a:srgbClr>
                </a:gs>
                <a:gs pos="100000">
                  <a:srgbClr val="FFFFFF">
                    <a:alpha val="40000"/>
                  </a:srgbClr>
                </a:gs>
              </a:gsLst>
              <a:lin ang="8100000" scaled="0"/>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850" name="Google Shape;850;p19"/>
          <p:cNvGrpSpPr/>
          <p:nvPr/>
        </p:nvGrpSpPr>
        <p:grpSpPr>
          <a:xfrm>
            <a:off x="751326" y="3901341"/>
            <a:ext cx="1985166" cy="1463041"/>
            <a:chOff x="5946058" y="3027785"/>
            <a:chExt cx="2479511" cy="1463041"/>
          </a:xfrm>
        </p:grpSpPr>
        <p:sp>
          <p:nvSpPr>
            <p:cNvPr id="851" name="Google Shape;851;p19"/>
            <p:cNvSpPr/>
            <p:nvPr/>
          </p:nvSpPr>
          <p:spPr>
            <a:xfrm>
              <a:off x="5946058" y="3027785"/>
              <a:ext cx="2479510" cy="3657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Initial Investment</a:t>
              </a:r>
              <a:endParaRPr sz="1200" dirty="0"/>
            </a:p>
          </p:txBody>
        </p:sp>
        <p:sp>
          <p:nvSpPr>
            <p:cNvPr id="852" name="Google Shape;852;p19"/>
            <p:cNvSpPr/>
            <p:nvPr/>
          </p:nvSpPr>
          <p:spPr>
            <a:xfrm>
              <a:off x="5946059" y="3393546"/>
              <a:ext cx="2479510" cy="1097280"/>
            </a:xfrm>
            <a:prstGeom prst="rect">
              <a:avLst/>
            </a:prstGeom>
            <a:gradFill>
              <a:gsLst>
                <a:gs pos="0">
                  <a:srgbClr val="F2F2F2"/>
                </a:gs>
                <a:gs pos="100000">
                  <a:srgbClr val="BFBFBF"/>
                </a:gs>
              </a:gsLst>
              <a:lin ang="5400000" scaled="0"/>
            </a:gradFill>
            <a:ln>
              <a:noFill/>
            </a:ln>
          </p:spPr>
          <p:txBody>
            <a:bodyPr spcFirstLastPara="1" wrap="square" lIns="91425" tIns="91425" rIns="91425" bIns="91425" anchor="t" anchorCtr="0">
              <a:noAutofit/>
            </a:bodyPr>
            <a:lstStyle/>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81,00,000 </a:t>
              </a:r>
              <a:endParaRPr/>
            </a:p>
          </p:txBody>
        </p:sp>
      </p:grpSp>
      <p:grpSp>
        <p:nvGrpSpPr>
          <p:cNvPr id="853" name="Google Shape;853;p19"/>
          <p:cNvGrpSpPr/>
          <p:nvPr/>
        </p:nvGrpSpPr>
        <p:grpSpPr>
          <a:xfrm>
            <a:off x="2889196" y="3901341"/>
            <a:ext cx="1985165" cy="1463041"/>
            <a:chOff x="5946058" y="3027785"/>
            <a:chExt cx="2479510" cy="1463041"/>
          </a:xfrm>
        </p:grpSpPr>
        <p:sp>
          <p:nvSpPr>
            <p:cNvPr id="854" name="Google Shape;854;p19"/>
            <p:cNvSpPr/>
            <p:nvPr/>
          </p:nvSpPr>
          <p:spPr>
            <a:xfrm>
              <a:off x="5946058" y="3027785"/>
              <a:ext cx="2479510" cy="3657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Production Unit</a:t>
              </a:r>
              <a:endParaRPr/>
            </a:p>
          </p:txBody>
        </p:sp>
        <p:sp>
          <p:nvSpPr>
            <p:cNvPr id="855" name="Google Shape;855;p19"/>
            <p:cNvSpPr/>
            <p:nvPr/>
          </p:nvSpPr>
          <p:spPr>
            <a:xfrm>
              <a:off x="5946058" y="3393546"/>
              <a:ext cx="2479510" cy="1097280"/>
            </a:xfrm>
            <a:prstGeom prst="rect">
              <a:avLst/>
            </a:prstGeom>
            <a:gradFill>
              <a:gsLst>
                <a:gs pos="0">
                  <a:srgbClr val="F2F2F2"/>
                </a:gs>
                <a:gs pos="100000">
                  <a:srgbClr val="BFBFBF"/>
                </a:gs>
              </a:gsLst>
              <a:lin ang="5400000" scaled="0"/>
            </a:gradFill>
            <a:ln>
              <a:noFill/>
            </a:ln>
          </p:spPr>
          <p:txBody>
            <a:bodyPr spcFirstLastPara="1" wrap="square" lIns="91425" tIns="91425" rIns="91425" bIns="91425" anchor="t" anchorCtr="0">
              <a:noAutofit/>
            </a:bodyPr>
            <a:lstStyle/>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7 Technicians</a:t>
              </a:r>
              <a:endParaRPr/>
            </a:p>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1 Supervisor</a:t>
              </a:r>
              <a:endParaRPr/>
            </a:p>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1 Prod Engg</a:t>
              </a:r>
              <a:endParaRPr sz="2000">
                <a:solidFill>
                  <a:srgbClr val="262626"/>
                </a:solidFill>
                <a:latin typeface="Calibri"/>
                <a:ea typeface="Calibri"/>
                <a:cs typeface="Calibri"/>
                <a:sym typeface="Calibri"/>
              </a:endParaRPr>
            </a:p>
          </p:txBody>
        </p:sp>
      </p:grpSp>
      <p:grpSp>
        <p:nvGrpSpPr>
          <p:cNvPr id="856" name="Google Shape;856;p19"/>
          <p:cNvGrpSpPr/>
          <p:nvPr/>
        </p:nvGrpSpPr>
        <p:grpSpPr>
          <a:xfrm>
            <a:off x="5027066" y="3901341"/>
            <a:ext cx="1985165" cy="1463041"/>
            <a:chOff x="5946058" y="3027785"/>
            <a:chExt cx="2479510" cy="1463041"/>
          </a:xfrm>
        </p:grpSpPr>
        <p:sp>
          <p:nvSpPr>
            <p:cNvPr id="857" name="Google Shape;857;p19"/>
            <p:cNvSpPr/>
            <p:nvPr/>
          </p:nvSpPr>
          <p:spPr>
            <a:xfrm>
              <a:off x="5946058" y="3027785"/>
              <a:ext cx="2479510" cy="3657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Marketing</a:t>
              </a:r>
              <a:endParaRPr/>
            </a:p>
          </p:txBody>
        </p:sp>
        <p:sp>
          <p:nvSpPr>
            <p:cNvPr id="858" name="Google Shape;858;p19"/>
            <p:cNvSpPr/>
            <p:nvPr/>
          </p:nvSpPr>
          <p:spPr>
            <a:xfrm>
              <a:off x="5946058" y="3393546"/>
              <a:ext cx="2479510" cy="1097280"/>
            </a:xfrm>
            <a:prstGeom prst="rect">
              <a:avLst/>
            </a:prstGeom>
            <a:gradFill>
              <a:gsLst>
                <a:gs pos="0">
                  <a:srgbClr val="F2F2F2"/>
                </a:gs>
                <a:gs pos="100000">
                  <a:srgbClr val="BFBFBF"/>
                </a:gs>
              </a:gsLst>
              <a:lin ang="5400000" scaled="0"/>
            </a:gradFill>
            <a:ln>
              <a:noFill/>
            </a:ln>
          </p:spPr>
          <p:txBody>
            <a:bodyPr spcFirstLastPara="1" wrap="square" lIns="91425" tIns="91425" rIns="91425" bIns="91425" anchor="t" anchorCtr="0">
              <a:noAutofit/>
            </a:bodyPr>
            <a:lstStyle/>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12 Mkt. Exec</a:t>
              </a:r>
              <a:endParaRPr/>
            </a:p>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1 Regional Mgr</a:t>
              </a:r>
              <a:endParaRPr sz="2000">
                <a:solidFill>
                  <a:srgbClr val="262626"/>
                </a:solidFill>
                <a:latin typeface="Calibri"/>
                <a:ea typeface="Calibri"/>
                <a:cs typeface="Calibri"/>
                <a:sym typeface="Calibri"/>
              </a:endParaRPr>
            </a:p>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1 GM</a:t>
              </a:r>
              <a:endParaRPr/>
            </a:p>
          </p:txBody>
        </p:sp>
      </p:grpSp>
      <p:grpSp>
        <p:nvGrpSpPr>
          <p:cNvPr id="859" name="Google Shape;859;p19"/>
          <p:cNvGrpSpPr/>
          <p:nvPr/>
        </p:nvGrpSpPr>
        <p:grpSpPr>
          <a:xfrm>
            <a:off x="7164936" y="3901341"/>
            <a:ext cx="1985165" cy="1463041"/>
            <a:chOff x="5946058" y="3027785"/>
            <a:chExt cx="2479510" cy="1463041"/>
          </a:xfrm>
        </p:grpSpPr>
        <p:sp>
          <p:nvSpPr>
            <p:cNvPr id="860" name="Google Shape;860;p19"/>
            <p:cNvSpPr/>
            <p:nvPr/>
          </p:nvSpPr>
          <p:spPr>
            <a:xfrm>
              <a:off x="5946058" y="3027785"/>
              <a:ext cx="2479510" cy="3657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After Sales</a:t>
              </a:r>
              <a:endParaRPr/>
            </a:p>
          </p:txBody>
        </p:sp>
        <p:sp>
          <p:nvSpPr>
            <p:cNvPr id="861" name="Google Shape;861;p19"/>
            <p:cNvSpPr/>
            <p:nvPr/>
          </p:nvSpPr>
          <p:spPr>
            <a:xfrm>
              <a:off x="5946058" y="3393546"/>
              <a:ext cx="2479510" cy="1097280"/>
            </a:xfrm>
            <a:prstGeom prst="rect">
              <a:avLst/>
            </a:prstGeom>
            <a:gradFill>
              <a:gsLst>
                <a:gs pos="0">
                  <a:srgbClr val="F2F2F2"/>
                </a:gs>
                <a:gs pos="100000">
                  <a:srgbClr val="BFBFBF"/>
                </a:gs>
              </a:gsLst>
              <a:lin ang="5400000" scaled="0"/>
            </a:gradFill>
            <a:ln>
              <a:noFill/>
            </a:ln>
          </p:spPr>
          <p:txBody>
            <a:bodyPr spcFirstLastPara="1" wrap="square" lIns="91425" tIns="91425" rIns="91425" bIns="91425" anchor="t" anchorCtr="0">
              <a:noAutofit/>
            </a:bodyPr>
            <a:lstStyle/>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1 Admin</a:t>
              </a:r>
              <a:endParaRPr/>
            </a:p>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1 Accountant</a:t>
              </a:r>
              <a:endParaRPr/>
            </a:p>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1 HR</a:t>
              </a:r>
              <a:endParaRPr/>
            </a:p>
          </p:txBody>
        </p:sp>
      </p:grpSp>
      <p:grpSp>
        <p:nvGrpSpPr>
          <p:cNvPr id="862" name="Google Shape;862;p19"/>
          <p:cNvGrpSpPr/>
          <p:nvPr/>
        </p:nvGrpSpPr>
        <p:grpSpPr>
          <a:xfrm>
            <a:off x="9302806" y="3903560"/>
            <a:ext cx="1985165" cy="1463041"/>
            <a:chOff x="5946058" y="3027785"/>
            <a:chExt cx="2479510" cy="1463041"/>
          </a:xfrm>
        </p:grpSpPr>
        <p:sp>
          <p:nvSpPr>
            <p:cNvPr id="863" name="Google Shape;863;p19"/>
            <p:cNvSpPr/>
            <p:nvPr/>
          </p:nvSpPr>
          <p:spPr>
            <a:xfrm>
              <a:off x="5946058" y="3027785"/>
              <a:ext cx="2479510" cy="3657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Yearly Bills</a:t>
              </a:r>
              <a:endParaRPr/>
            </a:p>
          </p:txBody>
        </p:sp>
        <p:sp>
          <p:nvSpPr>
            <p:cNvPr id="864" name="Google Shape;864;p19"/>
            <p:cNvSpPr/>
            <p:nvPr/>
          </p:nvSpPr>
          <p:spPr>
            <a:xfrm>
              <a:off x="5946058" y="3393546"/>
              <a:ext cx="2479510" cy="1097280"/>
            </a:xfrm>
            <a:prstGeom prst="rect">
              <a:avLst/>
            </a:prstGeom>
            <a:gradFill>
              <a:gsLst>
                <a:gs pos="0">
                  <a:srgbClr val="F2F2F2"/>
                </a:gs>
                <a:gs pos="100000">
                  <a:srgbClr val="BFBFBF"/>
                </a:gs>
              </a:gsLst>
              <a:lin ang="5400000" scaled="0"/>
            </a:gradFill>
            <a:ln>
              <a:noFill/>
            </a:ln>
          </p:spPr>
          <p:txBody>
            <a:bodyPr spcFirstLastPara="1" wrap="square" lIns="91425" tIns="91425" rIns="91425" bIns="91425" anchor="t" anchorCtr="0">
              <a:noAutofit/>
            </a:bodyPr>
            <a:lstStyle/>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10,00,000 office</a:t>
              </a:r>
              <a:endParaRPr/>
            </a:p>
            <a:p>
              <a:pPr marL="176213" marR="0" lvl="0" indent="-176213" algn="l" rtl="0">
                <a:spcBef>
                  <a:spcPts val="0"/>
                </a:spcBef>
                <a:spcAft>
                  <a:spcPts val="0"/>
                </a:spcAft>
                <a:buClr>
                  <a:srgbClr val="262626"/>
                </a:buClr>
                <a:buSzPts val="2000"/>
                <a:buFont typeface="Arial"/>
                <a:buChar char="•"/>
              </a:pPr>
              <a:r>
                <a:rPr lang="en-US" sz="2000">
                  <a:solidFill>
                    <a:srgbClr val="262626"/>
                  </a:solidFill>
                  <a:latin typeface="Calibri"/>
                  <a:ea typeface="Calibri"/>
                  <a:cs typeface="Calibri"/>
                  <a:sym typeface="Calibri"/>
                </a:rPr>
                <a:t>80K Rental</a:t>
              </a:r>
              <a:endParaRPr/>
            </a:p>
          </p:txBody>
        </p:sp>
      </p:grpSp>
      <p:sp>
        <p:nvSpPr>
          <p:cNvPr id="865" name="Google Shape;865;p19"/>
          <p:cNvSpPr txBox="1"/>
          <p:nvPr/>
        </p:nvSpPr>
        <p:spPr>
          <a:xfrm>
            <a:off x="751325" y="5730354"/>
            <a:ext cx="1053664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The payback happens in 3.04 years. Since the cost implications after initial investments are low, the ROI calculated over 7 years is 36.8%.</a:t>
            </a:r>
            <a:endParaRPr dirty="0"/>
          </a:p>
        </p:txBody>
      </p:sp>
    </p:spTree>
    <p:extLst>
      <p:ext uri="{BB962C8B-B14F-4D97-AF65-F5344CB8AC3E}">
        <p14:creationId xmlns:p14="http://schemas.microsoft.com/office/powerpoint/2010/main" val="4276006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g8170f5d770_0_1"/>
          <p:cNvPicPr preferRelativeResize="0"/>
          <p:nvPr/>
        </p:nvPicPr>
        <p:blipFill rotWithShape="1">
          <a:blip r:embed="rId3">
            <a:alphaModFix/>
          </a:blip>
          <a:srcRect r="46415"/>
          <a:stretch/>
        </p:blipFill>
        <p:spPr>
          <a:xfrm>
            <a:off x="152400" y="152400"/>
            <a:ext cx="4873200" cy="6469950"/>
          </a:xfrm>
          <a:prstGeom prst="rect">
            <a:avLst/>
          </a:prstGeom>
          <a:noFill/>
          <a:ln>
            <a:noFill/>
          </a:ln>
        </p:spPr>
      </p:pic>
      <p:pic>
        <p:nvPicPr>
          <p:cNvPr id="258" name="Google Shape;258;g8170f5d770_0_1"/>
          <p:cNvPicPr preferRelativeResize="0"/>
          <p:nvPr/>
        </p:nvPicPr>
        <p:blipFill>
          <a:blip r:embed="rId4">
            <a:alphaModFix/>
          </a:blip>
          <a:stretch>
            <a:fillRect/>
          </a:stretch>
        </p:blipFill>
        <p:spPr>
          <a:xfrm>
            <a:off x="4890875" y="549300"/>
            <a:ext cx="6970425" cy="5946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g8170f5d770_0_7"/>
          <p:cNvPicPr preferRelativeResize="0"/>
          <p:nvPr/>
        </p:nvPicPr>
        <p:blipFill rotWithShape="1">
          <a:blip r:embed="rId3">
            <a:alphaModFix/>
          </a:blip>
          <a:srcRect r="47036"/>
          <a:stretch/>
        </p:blipFill>
        <p:spPr>
          <a:xfrm>
            <a:off x="152400" y="152400"/>
            <a:ext cx="4873200" cy="6454151"/>
          </a:xfrm>
          <a:prstGeom prst="rect">
            <a:avLst/>
          </a:prstGeom>
          <a:noFill/>
          <a:ln>
            <a:noFill/>
          </a:ln>
        </p:spPr>
      </p:pic>
      <p:pic>
        <p:nvPicPr>
          <p:cNvPr id="265" name="Google Shape;265;g8170f5d770_0_7"/>
          <p:cNvPicPr preferRelativeResize="0"/>
          <p:nvPr/>
        </p:nvPicPr>
        <p:blipFill>
          <a:blip r:embed="rId4">
            <a:alphaModFix/>
          </a:blip>
          <a:stretch>
            <a:fillRect/>
          </a:stretch>
        </p:blipFill>
        <p:spPr>
          <a:xfrm>
            <a:off x="4862775" y="366600"/>
            <a:ext cx="6984475" cy="5888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g8170f5d770_0_11"/>
          <p:cNvPicPr preferRelativeResize="0"/>
          <p:nvPr/>
        </p:nvPicPr>
        <p:blipFill rotWithShape="1">
          <a:blip r:embed="rId3">
            <a:alphaModFix/>
          </a:blip>
          <a:srcRect r="48076"/>
          <a:stretch/>
        </p:blipFill>
        <p:spPr>
          <a:xfrm>
            <a:off x="152400" y="152400"/>
            <a:ext cx="4873200" cy="6517350"/>
          </a:xfrm>
          <a:prstGeom prst="rect">
            <a:avLst/>
          </a:prstGeom>
          <a:noFill/>
          <a:ln>
            <a:noFill/>
          </a:ln>
        </p:spPr>
      </p:pic>
      <p:pic>
        <p:nvPicPr>
          <p:cNvPr id="272" name="Google Shape;272;g8170f5d770_0_11"/>
          <p:cNvPicPr preferRelativeResize="0"/>
          <p:nvPr/>
        </p:nvPicPr>
        <p:blipFill>
          <a:blip r:embed="rId4">
            <a:alphaModFix/>
          </a:blip>
          <a:stretch>
            <a:fillRect/>
          </a:stretch>
        </p:blipFill>
        <p:spPr>
          <a:xfrm>
            <a:off x="5016175" y="521200"/>
            <a:ext cx="6732701" cy="5739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g8170f5d770_0_15"/>
          <p:cNvPicPr preferRelativeResize="0"/>
          <p:nvPr/>
        </p:nvPicPr>
        <p:blipFill rotWithShape="1">
          <a:blip r:embed="rId3">
            <a:alphaModFix/>
          </a:blip>
          <a:srcRect r="47867"/>
          <a:stretch/>
        </p:blipFill>
        <p:spPr>
          <a:xfrm>
            <a:off x="152400" y="152400"/>
            <a:ext cx="4873200" cy="6454151"/>
          </a:xfrm>
          <a:prstGeom prst="rect">
            <a:avLst/>
          </a:prstGeom>
          <a:noFill/>
          <a:ln>
            <a:noFill/>
          </a:ln>
        </p:spPr>
      </p:pic>
      <p:pic>
        <p:nvPicPr>
          <p:cNvPr id="279" name="Google Shape;279;g8170f5d770_0_15"/>
          <p:cNvPicPr preferRelativeResize="0"/>
          <p:nvPr/>
        </p:nvPicPr>
        <p:blipFill>
          <a:blip r:embed="rId4">
            <a:alphaModFix/>
          </a:blip>
          <a:stretch>
            <a:fillRect/>
          </a:stretch>
        </p:blipFill>
        <p:spPr>
          <a:xfrm>
            <a:off x="5025600" y="152400"/>
            <a:ext cx="6526524" cy="6172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g8170f5d770_0_19"/>
          <p:cNvPicPr preferRelativeResize="0"/>
          <p:nvPr/>
        </p:nvPicPr>
        <p:blipFill rotWithShape="1">
          <a:blip r:embed="rId3">
            <a:alphaModFix/>
          </a:blip>
          <a:srcRect r="47660"/>
          <a:stretch/>
        </p:blipFill>
        <p:spPr>
          <a:xfrm>
            <a:off x="152400" y="152400"/>
            <a:ext cx="4873200" cy="6485749"/>
          </a:xfrm>
          <a:prstGeom prst="rect">
            <a:avLst/>
          </a:prstGeom>
          <a:noFill/>
          <a:ln>
            <a:noFill/>
          </a:ln>
        </p:spPr>
      </p:pic>
      <p:pic>
        <p:nvPicPr>
          <p:cNvPr id="286" name="Google Shape;286;g8170f5d770_0_19"/>
          <p:cNvPicPr preferRelativeResize="0"/>
          <p:nvPr/>
        </p:nvPicPr>
        <p:blipFill>
          <a:blip r:embed="rId4">
            <a:alphaModFix/>
          </a:blip>
          <a:stretch>
            <a:fillRect/>
          </a:stretch>
        </p:blipFill>
        <p:spPr>
          <a:xfrm>
            <a:off x="5121775" y="324450"/>
            <a:ext cx="6500625" cy="599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g8170f5d770_0_28"/>
          <p:cNvPicPr preferRelativeResize="0"/>
          <p:nvPr/>
        </p:nvPicPr>
        <p:blipFill rotWithShape="1">
          <a:blip r:embed="rId3">
            <a:alphaModFix/>
          </a:blip>
          <a:srcRect r="47867"/>
          <a:stretch/>
        </p:blipFill>
        <p:spPr>
          <a:xfrm>
            <a:off x="152400" y="152400"/>
            <a:ext cx="4873200" cy="6501551"/>
          </a:xfrm>
          <a:prstGeom prst="rect">
            <a:avLst/>
          </a:prstGeom>
          <a:noFill/>
          <a:ln>
            <a:noFill/>
          </a:ln>
        </p:spPr>
      </p:pic>
      <p:pic>
        <p:nvPicPr>
          <p:cNvPr id="293" name="Google Shape;293;g8170f5d770_0_28"/>
          <p:cNvPicPr preferRelativeResize="0"/>
          <p:nvPr/>
        </p:nvPicPr>
        <p:blipFill>
          <a:blip r:embed="rId4">
            <a:alphaModFix/>
          </a:blip>
          <a:stretch>
            <a:fillRect/>
          </a:stretch>
        </p:blipFill>
        <p:spPr>
          <a:xfrm>
            <a:off x="4962375" y="152400"/>
            <a:ext cx="6826399" cy="62013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6"/>
          <p:cNvSpPr/>
          <p:nvPr/>
        </p:nvSpPr>
        <p:spPr>
          <a:xfrm>
            <a:off x="146400" y="2006925"/>
            <a:ext cx="2423700" cy="16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rPr>
              <a:t>LOW</a:t>
            </a:r>
            <a:endParaRPr/>
          </a:p>
        </p:txBody>
      </p:sp>
      <p:sp>
        <p:nvSpPr>
          <p:cNvPr id="299" name="Google Shape;299;p6"/>
          <p:cNvSpPr/>
          <p:nvPr/>
        </p:nvSpPr>
        <p:spPr>
          <a:xfrm>
            <a:off x="2729100" y="2006925"/>
            <a:ext cx="2232000" cy="16149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Enter product photo</a:t>
            </a:r>
            <a:endParaRPr/>
          </a:p>
        </p:txBody>
      </p:sp>
      <p:sp>
        <p:nvSpPr>
          <p:cNvPr id="300" name="Google Shape;300;p6"/>
          <p:cNvSpPr/>
          <p:nvPr/>
        </p:nvSpPr>
        <p:spPr>
          <a:xfrm>
            <a:off x="7420300" y="2097850"/>
            <a:ext cx="2123400" cy="1552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Enter product photo</a:t>
            </a:r>
            <a:endParaRPr/>
          </a:p>
        </p:txBody>
      </p:sp>
      <p:sp>
        <p:nvSpPr>
          <p:cNvPr id="301" name="Google Shape;301;p6"/>
          <p:cNvSpPr/>
          <p:nvPr/>
        </p:nvSpPr>
        <p:spPr>
          <a:xfrm>
            <a:off x="9773300" y="2069125"/>
            <a:ext cx="2290200" cy="15525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Enter product photo</a:t>
            </a:r>
            <a:endParaRPr/>
          </a:p>
        </p:txBody>
      </p:sp>
      <p:sp>
        <p:nvSpPr>
          <p:cNvPr id="302" name="Google Shape;302;p6"/>
          <p:cNvSpPr/>
          <p:nvPr/>
        </p:nvSpPr>
        <p:spPr>
          <a:xfrm>
            <a:off x="146400" y="3621975"/>
            <a:ext cx="2423700" cy="665100"/>
          </a:xfrm>
          <a:prstGeom prst="rect">
            <a:avLst/>
          </a:prstGeom>
          <a:solidFill>
            <a:srgbClr val="02314B"/>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lvl="0" indent="0" algn="ctr" rtl="0">
              <a:lnSpc>
                <a:spcPct val="115000"/>
              </a:lnSpc>
              <a:spcBef>
                <a:spcPts val="1800"/>
              </a:spcBef>
              <a:spcAft>
                <a:spcPts val="400"/>
              </a:spcAft>
              <a:buSzPts val="1100"/>
              <a:buNone/>
            </a:pPr>
            <a:r>
              <a:rPr lang="en-US" sz="2400">
                <a:solidFill>
                  <a:schemeClr val="lt1"/>
                </a:solidFill>
              </a:rPr>
              <a:t>Supplier Power</a:t>
            </a:r>
            <a:endParaRPr sz="2400">
              <a:solidFill>
                <a:schemeClr val="lt1"/>
              </a:solidFill>
            </a:endParaRPr>
          </a:p>
        </p:txBody>
      </p:sp>
      <p:sp>
        <p:nvSpPr>
          <p:cNvPr id="303" name="Google Shape;303;p6"/>
          <p:cNvSpPr/>
          <p:nvPr/>
        </p:nvSpPr>
        <p:spPr>
          <a:xfrm>
            <a:off x="2729100" y="3622000"/>
            <a:ext cx="2232000" cy="665100"/>
          </a:xfrm>
          <a:prstGeom prst="rect">
            <a:avLst/>
          </a:prstGeom>
          <a:solidFill>
            <a:srgbClr val="006C9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lvl="0" indent="0" algn="ctr" rtl="0">
              <a:lnSpc>
                <a:spcPct val="115000"/>
              </a:lnSpc>
              <a:spcBef>
                <a:spcPts val="1800"/>
              </a:spcBef>
              <a:spcAft>
                <a:spcPts val="400"/>
              </a:spcAft>
              <a:buClr>
                <a:schemeClr val="dk1"/>
              </a:buClr>
              <a:buSzPts val="1100"/>
              <a:buFont typeface="Arial"/>
              <a:buNone/>
            </a:pPr>
            <a:r>
              <a:rPr lang="en-US" sz="2400">
                <a:solidFill>
                  <a:schemeClr val="lt1"/>
                </a:solidFill>
              </a:rPr>
              <a:t>Buyer Power</a:t>
            </a:r>
            <a:endParaRPr/>
          </a:p>
        </p:txBody>
      </p:sp>
      <p:sp>
        <p:nvSpPr>
          <p:cNvPr id="304" name="Google Shape;304;p6"/>
          <p:cNvSpPr/>
          <p:nvPr/>
        </p:nvSpPr>
        <p:spPr>
          <a:xfrm>
            <a:off x="7446700" y="3621975"/>
            <a:ext cx="2097000" cy="665100"/>
          </a:xfrm>
          <a:prstGeom prst="rect">
            <a:avLst/>
          </a:prstGeom>
          <a:solidFill>
            <a:srgbClr val="218D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1800"/>
              </a:spcBef>
              <a:spcAft>
                <a:spcPts val="400"/>
              </a:spcAft>
              <a:buNone/>
            </a:pPr>
            <a:r>
              <a:rPr lang="en-US" sz="2000" dirty="0">
                <a:solidFill>
                  <a:schemeClr val="lt1"/>
                </a:solidFill>
              </a:rPr>
              <a:t>Threat of Substitution</a:t>
            </a:r>
            <a:endParaRPr sz="2000" dirty="0">
              <a:solidFill>
                <a:schemeClr val="lt1"/>
              </a:solidFill>
            </a:endParaRPr>
          </a:p>
        </p:txBody>
      </p:sp>
      <p:sp>
        <p:nvSpPr>
          <p:cNvPr id="305" name="Google Shape;305;p6"/>
          <p:cNvSpPr/>
          <p:nvPr/>
        </p:nvSpPr>
        <p:spPr>
          <a:xfrm>
            <a:off x="9724275" y="3621975"/>
            <a:ext cx="2371200" cy="665100"/>
          </a:xfrm>
          <a:prstGeom prst="rect">
            <a:avLst/>
          </a:prstGeom>
          <a:solidFill>
            <a:srgbClr val="218D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1800"/>
              </a:spcBef>
              <a:spcAft>
                <a:spcPts val="400"/>
              </a:spcAft>
              <a:buNone/>
            </a:pPr>
            <a:r>
              <a:rPr lang="en-US" sz="2000" dirty="0">
                <a:solidFill>
                  <a:schemeClr val="lt1"/>
                </a:solidFill>
              </a:rPr>
              <a:t>Threat of New entry</a:t>
            </a:r>
            <a:endParaRPr sz="2000" dirty="0">
              <a:solidFill>
                <a:schemeClr val="lt1"/>
              </a:solidFill>
            </a:endParaRPr>
          </a:p>
        </p:txBody>
      </p:sp>
      <p:sp>
        <p:nvSpPr>
          <p:cNvPr id="306" name="Google Shape;306;p6"/>
          <p:cNvSpPr/>
          <p:nvPr/>
        </p:nvSpPr>
        <p:spPr>
          <a:xfrm>
            <a:off x="172675" y="4542750"/>
            <a:ext cx="2423700" cy="1754400"/>
          </a:xfrm>
          <a:prstGeom prst="rect">
            <a:avLst/>
          </a:prstGeom>
          <a:noFill/>
          <a:ln>
            <a:noFill/>
          </a:ln>
        </p:spPr>
        <p:txBody>
          <a:bodyPr spcFirstLastPara="1" wrap="square" lIns="91425" tIns="45700" rIns="91425" bIns="45700" anchor="t" anchorCtr="0">
            <a:spAutoFit/>
          </a:bodyPr>
          <a:lstStyle/>
          <a:p>
            <a:pPr marL="457200" lvl="0" indent="-342900" algn="l" rtl="0">
              <a:lnSpc>
                <a:spcPct val="115000"/>
              </a:lnSpc>
              <a:spcBef>
                <a:spcPts val="0"/>
              </a:spcBef>
              <a:spcAft>
                <a:spcPts val="0"/>
              </a:spcAft>
              <a:buClr>
                <a:srgbClr val="3F3F3F"/>
              </a:buClr>
              <a:buSzPts val="1800"/>
              <a:buChar char="●"/>
            </a:pPr>
            <a:r>
              <a:rPr lang="en-US" sz="1800">
                <a:solidFill>
                  <a:srgbClr val="3F3F3F"/>
                </a:solidFill>
              </a:rPr>
              <a:t>Safeguard duty and local manufacturing</a:t>
            </a:r>
            <a:endParaRPr sz="1800">
              <a:solidFill>
                <a:srgbClr val="3F3F3F"/>
              </a:solidFill>
            </a:endParaRPr>
          </a:p>
          <a:p>
            <a:pPr marL="457200" lvl="0" indent="-342900" algn="l" rtl="0">
              <a:lnSpc>
                <a:spcPct val="115000"/>
              </a:lnSpc>
              <a:spcBef>
                <a:spcPts val="0"/>
              </a:spcBef>
              <a:spcAft>
                <a:spcPts val="0"/>
              </a:spcAft>
              <a:buClr>
                <a:srgbClr val="3F3F3F"/>
              </a:buClr>
              <a:buSzPts val="1800"/>
              <a:buChar char="●"/>
            </a:pPr>
            <a:r>
              <a:rPr lang="en-US" sz="1800">
                <a:solidFill>
                  <a:srgbClr val="3F3F3F"/>
                </a:solidFill>
              </a:rPr>
              <a:t>Lack the advanced technologies</a:t>
            </a:r>
            <a:endParaRPr sz="1800">
              <a:solidFill>
                <a:srgbClr val="3F3F3F"/>
              </a:solidFill>
            </a:endParaRPr>
          </a:p>
        </p:txBody>
      </p:sp>
      <p:sp>
        <p:nvSpPr>
          <p:cNvPr id="307" name="Google Shape;307;p6"/>
          <p:cNvSpPr/>
          <p:nvPr/>
        </p:nvSpPr>
        <p:spPr>
          <a:xfrm>
            <a:off x="2729100" y="4542750"/>
            <a:ext cx="2423700" cy="2308284"/>
          </a:xfrm>
          <a:prstGeom prst="rect">
            <a:avLst/>
          </a:prstGeom>
          <a:noFill/>
          <a:ln>
            <a:noFill/>
          </a:ln>
        </p:spPr>
        <p:txBody>
          <a:bodyPr spcFirstLastPara="1" wrap="square" lIns="91425" tIns="45700" rIns="91425" bIns="45700" anchor="t" anchorCtr="0">
            <a:spAutoFit/>
          </a:bodyPr>
          <a:lstStyle/>
          <a:p>
            <a:pPr marL="457200" marR="0" lvl="0" indent="-336550" algn="l" rtl="0">
              <a:lnSpc>
                <a:spcPct val="100000"/>
              </a:lnSpc>
              <a:spcBef>
                <a:spcPts val="0"/>
              </a:spcBef>
              <a:spcAft>
                <a:spcPts val="0"/>
              </a:spcAft>
              <a:buClr>
                <a:srgbClr val="3F3F3F"/>
              </a:buClr>
              <a:buSzPts val="1700"/>
              <a:buFont typeface="Arial"/>
              <a:buChar char="●"/>
            </a:pPr>
            <a:r>
              <a:rPr lang="en-US" sz="1600" dirty="0">
                <a:solidFill>
                  <a:srgbClr val="3F3F3F"/>
                </a:solidFill>
              </a:rPr>
              <a:t>Government policies-backward integration</a:t>
            </a:r>
            <a:endParaRPr sz="1600" dirty="0">
              <a:solidFill>
                <a:srgbClr val="3F3F3F"/>
              </a:solidFill>
            </a:endParaRPr>
          </a:p>
          <a:p>
            <a:pPr marL="457200" marR="0" lvl="0" indent="-336550" algn="l" rtl="0">
              <a:lnSpc>
                <a:spcPct val="100000"/>
              </a:lnSpc>
              <a:spcBef>
                <a:spcPts val="0"/>
              </a:spcBef>
              <a:spcAft>
                <a:spcPts val="0"/>
              </a:spcAft>
              <a:buClr>
                <a:srgbClr val="3F3F3F"/>
              </a:buClr>
              <a:buSzPts val="1700"/>
              <a:buChar char="●"/>
            </a:pPr>
            <a:r>
              <a:rPr lang="en-US" sz="1600" dirty="0">
                <a:solidFill>
                  <a:srgbClr val="3F3F3F"/>
                </a:solidFill>
              </a:rPr>
              <a:t>Information symmetry</a:t>
            </a:r>
            <a:endParaRPr sz="1600" dirty="0">
              <a:solidFill>
                <a:srgbClr val="3F3F3F"/>
              </a:solidFill>
            </a:endParaRPr>
          </a:p>
          <a:p>
            <a:pPr marL="457200" marR="0" lvl="0" indent="-336550" algn="l" rtl="0">
              <a:lnSpc>
                <a:spcPct val="100000"/>
              </a:lnSpc>
              <a:spcBef>
                <a:spcPts val="0"/>
              </a:spcBef>
              <a:spcAft>
                <a:spcPts val="0"/>
              </a:spcAft>
              <a:buClr>
                <a:srgbClr val="3F3F3F"/>
              </a:buClr>
              <a:buSzPts val="1700"/>
              <a:buChar char="●"/>
            </a:pPr>
            <a:r>
              <a:rPr lang="en-US" sz="1600" dirty="0" err="1">
                <a:solidFill>
                  <a:srgbClr val="3F3F3F"/>
                </a:solidFill>
              </a:rPr>
              <a:t>Gov</a:t>
            </a:r>
            <a:r>
              <a:rPr lang="en-US" sz="1600" dirty="0">
                <a:solidFill>
                  <a:srgbClr val="3F3F3F"/>
                </a:solidFill>
              </a:rPr>
              <a:t> subsidies and loans</a:t>
            </a:r>
            <a:endParaRPr sz="1600" dirty="0">
              <a:solidFill>
                <a:srgbClr val="3F3F3F"/>
              </a:solidFill>
            </a:endParaRPr>
          </a:p>
          <a:p>
            <a:pPr marL="457200" marR="0" lvl="0" indent="-336550" algn="l" rtl="0">
              <a:lnSpc>
                <a:spcPct val="100000"/>
              </a:lnSpc>
              <a:spcBef>
                <a:spcPts val="0"/>
              </a:spcBef>
              <a:spcAft>
                <a:spcPts val="0"/>
              </a:spcAft>
              <a:buClr>
                <a:srgbClr val="3F3F3F"/>
              </a:buClr>
              <a:buSzPts val="1700"/>
              <a:buChar char="●"/>
            </a:pPr>
            <a:r>
              <a:rPr lang="en-US" sz="1600" dirty="0">
                <a:solidFill>
                  <a:srgbClr val="3F3F3F"/>
                </a:solidFill>
              </a:rPr>
              <a:t>Cost of switching is low</a:t>
            </a:r>
            <a:endParaRPr sz="1600" dirty="0">
              <a:solidFill>
                <a:srgbClr val="3F3F3F"/>
              </a:solidFill>
            </a:endParaRPr>
          </a:p>
        </p:txBody>
      </p:sp>
      <p:sp>
        <p:nvSpPr>
          <p:cNvPr id="308" name="Google Shape;308;p6"/>
          <p:cNvSpPr/>
          <p:nvPr/>
        </p:nvSpPr>
        <p:spPr>
          <a:xfrm>
            <a:off x="7351950" y="4542750"/>
            <a:ext cx="2097000" cy="1754400"/>
          </a:xfrm>
          <a:prstGeom prst="rect">
            <a:avLst/>
          </a:prstGeom>
          <a:noFill/>
          <a:ln>
            <a:noFill/>
          </a:ln>
        </p:spPr>
        <p:txBody>
          <a:bodyPr spcFirstLastPara="1" wrap="square" lIns="91425" tIns="45700" rIns="91425" bIns="45700" anchor="t" anchorCtr="0">
            <a:spAutoFit/>
          </a:bodyPr>
          <a:lstStyle/>
          <a:p>
            <a:pPr marL="457200" marR="0" lvl="0" indent="-330200" algn="l" rtl="0">
              <a:lnSpc>
                <a:spcPct val="100000"/>
              </a:lnSpc>
              <a:spcBef>
                <a:spcPts val="0"/>
              </a:spcBef>
              <a:spcAft>
                <a:spcPts val="0"/>
              </a:spcAft>
              <a:buClr>
                <a:srgbClr val="3F3F3F"/>
              </a:buClr>
              <a:buSzPts val="1600"/>
              <a:buFont typeface="Arial"/>
              <a:buChar char="●"/>
            </a:pPr>
            <a:r>
              <a:rPr lang="en-US" sz="1600">
                <a:solidFill>
                  <a:srgbClr val="3F3F3F"/>
                </a:solidFill>
              </a:rPr>
              <a:t>High investments, low entry barrier</a:t>
            </a:r>
            <a:endParaRPr sz="1600">
              <a:solidFill>
                <a:srgbClr val="3F3F3F"/>
              </a:solidFill>
            </a:endParaRPr>
          </a:p>
          <a:p>
            <a:pPr marL="457200" marR="0" lvl="0" indent="-330200" algn="l" rtl="0">
              <a:lnSpc>
                <a:spcPct val="100000"/>
              </a:lnSpc>
              <a:spcBef>
                <a:spcPts val="0"/>
              </a:spcBef>
              <a:spcAft>
                <a:spcPts val="0"/>
              </a:spcAft>
              <a:buClr>
                <a:srgbClr val="3F3F3F"/>
              </a:buClr>
              <a:buSzPts val="1600"/>
              <a:buChar char="●"/>
            </a:pPr>
            <a:r>
              <a:rPr lang="en-US" sz="1600">
                <a:solidFill>
                  <a:srgbClr val="3F3F3F"/>
                </a:solidFill>
              </a:rPr>
              <a:t>High switching cost</a:t>
            </a:r>
            <a:endParaRPr sz="1600">
              <a:solidFill>
                <a:srgbClr val="3F3F3F"/>
              </a:solidFill>
            </a:endParaRPr>
          </a:p>
          <a:p>
            <a:pPr marL="457200" marR="0" lvl="0" indent="-330200" algn="l" rtl="0">
              <a:lnSpc>
                <a:spcPct val="100000"/>
              </a:lnSpc>
              <a:spcBef>
                <a:spcPts val="0"/>
              </a:spcBef>
              <a:spcAft>
                <a:spcPts val="0"/>
              </a:spcAft>
              <a:buClr>
                <a:srgbClr val="3F3F3F"/>
              </a:buClr>
              <a:buSzPts val="1600"/>
              <a:buChar char="●"/>
            </a:pPr>
            <a:r>
              <a:rPr lang="en-US" sz="1600">
                <a:solidFill>
                  <a:srgbClr val="3F3F3F"/>
                </a:solidFill>
              </a:rPr>
              <a:t>High incentives by Government</a:t>
            </a:r>
            <a:endParaRPr sz="1600">
              <a:solidFill>
                <a:srgbClr val="3F3F3F"/>
              </a:solidFill>
            </a:endParaRPr>
          </a:p>
        </p:txBody>
      </p:sp>
      <p:sp>
        <p:nvSpPr>
          <p:cNvPr id="309" name="Google Shape;309;p6"/>
          <p:cNvSpPr/>
          <p:nvPr/>
        </p:nvSpPr>
        <p:spPr>
          <a:xfrm>
            <a:off x="9671550" y="4542750"/>
            <a:ext cx="2371200" cy="17544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15000"/>
              </a:lnSpc>
              <a:spcBef>
                <a:spcPts val="0"/>
              </a:spcBef>
              <a:spcAft>
                <a:spcPts val="0"/>
              </a:spcAft>
              <a:buClr>
                <a:srgbClr val="3F3F3F"/>
              </a:buClr>
              <a:buSzPts val="1800"/>
              <a:buChar char="●"/>
            </a:pPr>
            <a:r>
              <a:rPr lang="en-US" sz="1800">
                <a:solidFill>
                  <a:srgbClr val="3F3F3F"/>
                </a:solidFill>
              </a:rPr>
              <a:t>High setup investment</a:t>
            </a:r>
            <a:endParaRPr sz="1800">
              <a:solidFill>
                <a:srgbClr val="3F3F3F"/>
              </a:solidFill>
            </a:endParaRPr>
          </a:p>
          <a:p>
            <a:pPr marL="457200" marR="0" lvl="0" indent="-342900" algn="l" rtl="0">
              <a:lnSpc>
                <a:spcPct val="115000"/>
              </a:lnSpc>
              <a:spcBef>
                <a:spcPts val="0"/>
              </a:spcBef>
              <a:spcAft>
                <a:spcPts val="0"/>
              </a:spcAft>
              <a:buClr>
                <a:srgbClr val="3F3F3F"/>
              </a:buClr>
              <a:buSzPts val="1800"/>
              <a:buChar char="●"/>
            </a:pPr>
            <a:r>
              <a:rPr lang="en-US" sz="1800">
                <a:solidFill>
                  <a:srgbClr val="3F3F3F"/>
                </a:solidFill>
              </a:rPr>
              <a:t>High Exit Barriers</a:t>
            </a:r>
            <a:endParaRPr sz="1800">
              <a:solidFill>
                <a:srgbClr val="3F3F3F"/>
              </a:solidFill>
            </a:endParaRPr>
          </a:p>
        </p:txBody>
      </p:sp>
      <p:sp>
        <p:nvSpPr>
          <p:cNvPr id="310" name="Google Shape;310;p6"/>
          <p:cNvSpPr txBox="1"/>
          <p:nvPr/>
        </p:nvSpPr>
        <p:spPr>
          <a:xfrm>
            <a:off x="1347730" y="503482"/>
            <a:ext cx="9496540" cy="101566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a:solidFill>
                  <a:schemeClr val="accent6"/>
                </a:solidFill>
                <a:latin typeface="Arial"/>
                <a:ea typeface="Arial"/>
                <a:cs typeface="Arial"/>
                <a:sym typeface="Arial"/>
              </a:rPr>
              <a:t>Porter's 5</a:t>
            </a:r>
            <a:r>
              <a:rPr lang="en-US" sz="6000">
                <a:solidFill>
                  <a:schemeClr val="accent6"/>
                </a:solidFill>
              </a:rPr>
              <a:t> Forces</a:t>
            </a:r>
            <a:endParaRPr/>
          </a:p>
        </p:txBody>
      </p:sp>
      <p:pic>
        <p:nvPicPr>
          <p:cNvPr id="311" name="Google Shape;311;p6"/>
          <p:cNvPicPr preferRelativeResize="0"/>
          <p:nvPr/>
        </p:nvPicPr>
        <p:blipFill rotWithShape="1">
          <a:blip r:embed="rId3">
            <a:alphaModFix/>
          </a:blip>
          <a:srcRect b="27351"/>
          <a:stretch/>
        </p:blipFill>
        <p:spPr>
          <a:xfrm>
            <a:off x="172675" y="2038138"/>
            <a:ext cx="2371150" cy="1552650"/>
          </a:xfrm>
          <a:prstGeom prst="rect">
            <a:avLst/>
          </a:prstGeom>
          <a:noFill/>
          <a:ln>
            <a:noFill/>
          </a:ln>
        </p:spPr>
      </p:pic>
      <p:sp>
        <p:nvSpPr>
          <p:cNvPr id="312" name="Google Shape;312;p6"/>
          <p:cNvSpPr/>
          <p:nvPr/>
        </p:nvSpPr>
        <p:spPr>
          <a:xfrm>
            <a:off x="5120100" y="2066650"/>
            <a:ext cx="2123400" cy="16149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Enter product photo</a:t>
            </a:r>
            <a:endParaRPr/>
          </a:p>
        </p:txBody>
      </p:sp>
      <p:sp>
        <p:nvSpPr>
          <p:cNvPr id="313" name="Google Shape;313;p6"/>
          <p:cNvSpPr/>
          <p:nvPr/>
        </p:nvSpPr>
        <p:spPr>
          <a:xfrm>
            <a:off x="5120150" y="3622000"/>
            <a:ext cx="2123400" cy="665100"/>
          </a:xfrm>
          <a:prstGeom prst="rect">
            <a:avLst/>
          </a:prstGeom>
          <a:solidFill>
            <a:srgbClr val="218D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lvl="0" indent="0" algn="l" rtl="0">
              <a:lnSpc>
                <a:spcPct val="100000"/>
              </a:lnSpc>
              <a:spcBef>
                <a:spcPts val="1800"/>
              </a:spcBef>
              <a:spcAft>
                <a:spcPts val="400"/>
              </a:spcAft>
              <a:buNone/>
            </a:pPr>
            <a:r>
              <a:rPr lang="en-US" sz="1800" dirty="0">
                <a:solidFill>
                  <a:schemeClr val="lt1"/>
                </a:solidFill>
              </a:rPr>
              <a:t>Competitive Rivalry</a:t>
            </a:r>
            <a:endParaRPr sz="1800" dirty="0">
              <a:solidFill>
                <a:schemeClr val="lt1"/>
              </a:solidFill>
            </a:endParaRPr>
          </a:p>
        </p:txBody>
      </p:sp>
      <p:sp>
        <p:nvSpPr>
          <p:cNvPr id="314" name="Google Shape;314;p6"/>
          <p:cNvSpPr/>
          <p:nvPr/>
        </p:nvSpPr>
        <p:spPr>
          <a:xfrm>
            <a:off x="5093825" y="4542700"/>
            <a:ext cx="2123400" cy="1754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3F3F3F"/>
              </a:buClr>
              <a:buSzPts val="1800"/>
              <a:buFont typeface="Arial"/>
              <a:buChar char="●"/>
            </a:pPr>
            <a:r>
              <a:rPr lang="en-US" sz="1800">
                <a:solidFill>
                  <a:srgbClr val="3F3F3F"/>
                </a:solidFill>
              </a:rPr>
              <a:t>Low entry barrier</a:t>
            </a:r>
            <a:endParaRPr sz="1800">
              <a:solidFill>
                <a:srgbClr val="3F3F3F"/>
              </a:solidFill>
            </a:endParaRPr>
          </a:p>
          <a:p>
            <a:pPr marL="457200" marR="0" lvl="0" indent="-342900" algn="l" rtl="0">
              <a:lnSpc>
                <a:spcPct val="100000"/>
              </a:lnSpc>
              <a:spcBef>
                <a:spcPts val="0"/>
              </a:spcBef>
              <a:spcAft>
                <a:spcPts val="0"/>
              </a:spcAft>
              <a:buClr>
                <a:srgbClr val="3F3F3F"/>
              </a:buClr>
              <a:buSzPts val="1800"/>
              <a:buChar char="●"/>
            </a:pPr>
            <a:r>
              <a:rPr lang="en-US" sz="1800">
                <a:solidFill>
                  <a:srgbClr val="3F3F3F"/>
                </a:solidFill>
              </a:rPr>
              <a:t>Commoditized market</a:t>
            </a:r>
            <a:endParaRPr sz="1800">
              <a:solidFill>
                <a:srgbClr val="3F3F3F"/>
              </a:solidFill>
            </a:endParaRPr>
          </a:p>
          <a:p>
            <a:pPr marL="457200" marR="0" lvl="0" indent="-342900" algn="l" rtl="0">
              <a:lnSpc>
                <a:spcPct val="100000"/>
              </a:lnSpc>
              <a:spcBef>
                <a:spcPts val="0"/>
              </a:spcBef>
              <a:spcAft>
                <a:spcPts val="0"/>
              </a:spcAft>
              <a:buClr>
                <a:srgbClr val="3F3F3F"/>
              </a:buClr>
              <a:buSzPts val="1800"/>
              <a:buChar char="●"/>
            </a:pPr>
            <a:r>
              <a:rPr lang="en-US" sz="1800">
                <a:solidFill>
                  <a:srgbClr val="3F3F3F"/>
                </a:solidFill>
              </a:rPr>
              <a:t>Government Support</a:t>
            </a:r>
            <a:endParaRPr sz="1800">
              <a:solidFill>
                <a:srgbClr val="3F3F3F"/>
              </a:solidFill>
            </a:endParaRPr>
          </a:p>
        </p:txBody>
      </p:sp>
      <p:pic>
        <p:nvPicPr>
          <p:cNvPr id="315" name="Google Shape;315;p6"/>
          <p:cNvPicPr preferRelativeResize="0"/>
          <p:nvPr/>
        </p:nvPicPr>
        <p:blipFill rotWithShape="1">
          <a:blip r:embed="rId4">
            <a:alphaModFix/>
          </a:blip>
          <a:srcRect b="28987"/>
          <a:stretch/>
        </p:blipFill>
        <p:spPr>
          <a:xfrm>
            <a:off x="5120225" y="2066500"/>
            <a:ext cx="2097000" cy="1552625"/>
          </a:xfrm>
          <a:prstGeom prst="rect">
            <a:avLst/>
          </a:prstGeom>
          <a:noFill/>
          <a:ln>
            <a:noFill/>
          </a:ln>
        </p:spPr>
      </p:pic>
      <p:pic>
        <p:nvPicPr>
          <p:cNvPr id="316" name="Google Shape;316;p6"/>
          <p:cNvPicPr preferRelativeResize="0"/>
          <p:nvPr/>
        </p:nvPicPr>
        <p:blipFill rotWithShape="1">
          <a:blip r:embed="rId3">
            <a:alphaModFix/>
          </a:blip>
          <a:srcRect b="27351"/>
          <a:stretch/>
        </p:blipFill>
        <p:spPr>
          <a:xfrm>
            <a:off x="7435575" y="2076950"/>
            <a:ext cx="2123400" cy="1552625"/>
          </a:xfrm>
          <a:prstGeom prst="rect">
            <a:avLst/>
          </a:prstGeom>
          <a:noFill/>
          <a:ln>
            <a:noFill/>
          </a:ln>
        </p:spPr>
      </p:pic>
      <p:pic>
        <p:nvPicPr>
          <p:cNvPr id="317" name="Google Shape;317;p6"/>
          <p:cNvPicPr preferRelativeResize="0"/>
          <p:nvPr/>
        </p:nvPicPr>
        <p:blipFill rotWithShape="1">
          <a:blip r:embed="rId4">
            <a:alphaModFix/>
          </a:blip>
          <a:srcRect b="28987"/>
          <a:stretch/>
        </p:blipFill>
        <p:spPr>
          <a:xfrm>
            <a:off x="2783475" y="2038075"/>
            <a:ext cx="2123400" cy="1552600"/>
          </a:xfrm>
          <a:prstGeom prst="rect">
            <a:avLst/>
          </a:prstGeom>
          <a:noFill/>
          <a:ln>
            <a:noFill/>
          </a:ln>
        </p:spPr>
      </p:pic>
      <p:pic>
        <p:nvPicPr>
          <p:cNvPr id="318" name="Google Shape;318;p6"/>
          <p:cNvPicPr preferRelativeResize="0"/>
          <p:nvPr/>
        </p:nvPicPr>
        <p:blipFill rotWithShape="1">
          <a:blip r:embed="rId3">
            <a:alphaModFix/>
          </a:blip>
          <a:srcRect b="27351"/>
          <a:stretch/>
        </p:blipFill>
        <p:spPr>
          <a:xfrm>
            <a:off x="9751000" y="2069075"/>
            <a:ext cx="2290200" cy="155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8"/>
          <p:cNvSpPr txBox="1"/>
          <p:nvPr/>
        </p:nvSpPr>
        <p:spPr>
          <a:xfrm>
            <a:off x="2145475" y="890649"/>
            <a:ext cx="790105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6"/>
              </a:buClr>
              <a:buSzPts val="4300"/>
              <a:buFont typeface="Arial"/>
              <a:buNone/>
            </a:pPr>
            <a:r>
              <a:rPr lang="en-US" sz="4300">
                <a:solidFill>
                  <a:schemeClr val="accent6"/>
                </a:solidFill>
                <a:latin typeface="Arial"/>
                <a:ea typeface="Arial"/>
                <a:cs typeface="Arial"/>
                <a:sym typeface="Arial"/>
              </a:rPr>
              <a:t>Supply Chain Analysis</a:t>
            </a:r>
            <a:endParaRPr sz="4300">
              <a:solidFill>
                <a:schemeClr val="dk1"/>
              </a:solidFill>
              <a:latin typeface="Calibri"/>
              <a:ea typeface="Calibri"/>
              <a:cs typeface="Calibri"/>
              <a:sym typeface="Calibri"/>
            </a:endParaRPr>
          </a:p>
        </p:txBody>
      </p:sp>
      <p:cxnSp>
        <p:nvCxnSpPr>
          <p:cNvPr id="350" name="Google Shape;350;p8"/>
          <p:cNvCxnSpPr/>
          <p:nvPr/>
        </p:nvCxnSpPr>
        <p:spPr>
          <a:xfrm>
            <a:off x="0" y="4245358"/>
            <a:ext cx="12192000" cy="0"/>
          </a:xfrm>
          <a:prstGeom prst="straightConnector1">
            <a:avLst/>
          </a:prstGeom>
          <a:noFill/>
          <a:ln w="9525" cap="flat" cmpd="sng">
            <a:solidFill>
              <a:srgbClr val="BFBFBF"/>
            </a:solidFill>
            <a:prstDash val="solid"/>
            <a:miter lim="800000"/>
            <a:headEnd type="none" w="sm" len="sm"/>
            <a:tailEnd type="none" w="sm" len="sm"/>
          </a:ln>
        </p:spPr>
      </p:cxnSp>
      <p:sp>
        <p:nvSpPr>
          <p:cNvPr id="351" name="Google Shape;351;p8"/>
          <p:cNvSpPr/>
          <p:nvPr/>
        </p:nvSpPr>
        <p:spPr>
          <a:xfrm>
            <a:off x="1807193" y="3742438"/>
            <a:ext cx="1003300" cy="10058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000"/>
              <a:buFont typeface="Calibri"/>
              <a:buNone/>
            </a:pPr>
            <a:endParaRPr sz="2000">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   1</a:t>
            </a:r>
            <a:endParaRPr sz="2000">
              <a:solidFill>
                <a:schemeClr val="lt1"/>
              </a:solidFill>
              <a:latin typeface="Calibri"/>
              <a:ea typeface="Calibri"/>
              <a:cs typeface="Calibri"/>
              <a:sym typeface="Calibri"/>
            </a:endParaRPr>
          </a:p>
          <a:p>
            <a:pPr marL="0" marR="0" lvl="0" indent="0" algn="ctr" rtl="0">
              <a:spcBef>
                <a:spcPts val="0"/>
              </a:spcBef>
              <a:spcAft>
                <a:spcPts val="0"/>
              </a:spcAft>
              <a:buClr>
                <a:schemeClr val="dk1"/>
              </a:buClr>
              <a:buSzPts val="2000"/>
              <a:buFont typeface="Calibri"/>
              <a:buNone/>
            </a:pPr>
            <a:endParaRPr sz="2000">
              <a:solidFill>
                <a:schemeClr val="lt1"/>
              </a:solidFill>
              <a:latin typeface="Calibri"/>
              <a:ea typeface="Calibri"/>
              <a:cs typeface="Calibri"/>
              <a:sym typeface="Calibri"/>
            </a:endParaRPr>
          </a:p>
        </p:txBody>
      </p:sp>
      <p:sp>
        <p:nvSpPr>
          <p:cNvPr id="352" name="Google Shape;352;p8"/>
          <p:cNvSpPr/>
          <p:nvPr/>
        </p:nvSpPr>
        <p:spPr>
          <a:xfrm>
            <a:off x="4326576" y="3742438"/>
            <a:ext cx="1003300" cy="100584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2</a:t>
            </a:r>
            <a:endParaRPr sz="2000">
              <a:solidFill>
                <a:schemeClr val="lt1"/>
              </a:solidFill>
              <a:latin typeface="Arial"/>
              <a:ea typeface="Arial"/>
              <a:cs typeface="Arial"/>
              <a:sym typeface="Arial"/>
            </a:endParaRPr>
          </a:p>
        </p:txBody>
      </p:sp>
      <p:sp>
        <p:nvSpPr>
          <p:cNvPr id="353" name="Google Shape;353;p8"/>
          <p:cNvSpPr/>
          <p:nvPr/>
        </p:nvSpPr>
        <p:spPr>
          <a:xfrm>
            <a:off x="6845959" y="3742438"/>
            <a:ext cx="1003300" cy="100584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3</a:t>
            </a:r>
            <a:endParaRPr sz="2000">
              <a:solidFill>
                <a:schemeClr val="lt1"/>
              </a:solidFill>
              <a:latin typeface="Calibri"/>
              <a:ea typeface="Calibri"/>
              <a:cs typeface="Calibri"/>
              <a:sym typeface="Calibri"/>
            </a:endParaRPr>
          </a:p>
        </p:txBody>
      </p:sp>
      <p:sp>
        <p:nvSpPr>
          <p:cNvPr id="354" name="Google Shape;354;p8"/>
          <p:cNvSpPr/>
          <p:nvPr/>
        </p:nvSpPr>
        <p:spPr>
          <a:xfrm>
            <a:off x="9365343" y="3742438"/>
            <a:ext cx="1003300" cy="100584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4</a:t>
            </a:r>
            <a:endParaRPr sz="2000">
              <a:solidFill>
                <a:schemeClr val="lt1"/>
              </a:solidFill>
              <a:latin typeface="Arial"/>
              <a:ea typeface="Arial"/>
              <a:cs typeface="Arial"/>
              <a:sym typeface="Arial"/>
            </a:endParaRPr>
          </a:p>
        </p:txBody>
      </p:sp>
      <p:sp>
        <p:nvSpPr>
          <p:cNvPr id="355" name="Google Shape;355;p8"/>
          <p:cNvSpPr/>
          <p:nvPr/>
        </p:nvSpPr>
        <p:spPr>
          <a:xfrm>
            <a:off x="394375" y="4827750"/>
            <a:ext cx="3490500" cy="1765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2F5496"/>
              </a:buClr>
              <a:buSzPts val="1500"/>
              <a:buFont typeface="Calibri"/>
              <a:buNone/>
            </a:pPr>
            <a:r>
              <a:rPr lang="en-US" sz="1500" b="1">
                <a:solidFill>
                  <a:srgbClr val="2F5496"/>
                </a:solidFill>
                <a:latin typeface="Calibri"/>
                <a:ea typeface="Calibri"/>
                <a:cs typeface="Calibri"/>
                <a:sym typeface="Calibri"/>
              </a:rPr>
              <a:t>Reflector, </a:t>
            </a:r>
            <a:endParaRPr sz="1500" b="1">
              <a:solidFill>
                <a:srgbClr val="2F5496"/>
              </a:solidFill>
              <a:latin typeface="Calibri"/>
              <a:ea typeface="Calibri"/>
              <a:cs typeface="Calibri"/>
              <a:sym typeface="Calibri"/>
            </a:endParaRPr>
          </a:p>
          <a:p>
            <a:pPr marL="0" marR="0" lvl="0" indent="0" algn="ctr" rtl="0">
              <a:spcBef>
                <a:spcPts val="0"/>
              </a:spcBef>
              <a:spcAft>
                <a:spcPts val="0"/>
              </a:spcAft>
              <a:buClr>
                <a:srgbClr val="2F5496"/>
              </a:buClr>
              <a:buSzPts val="1500"/>
              <a:buFont typeface="Calibri"/>
              <a:buNone/>
            </a:pPr>
            <a:r>
              <a:rPr lang="en-US" sz="1500" b="1">
                <a:solidFill>
                  <a:srgbClr val="2F5496"/>
                </a:solidFill>
                <a:latin typeface="Calibri"/>
                <a:ea typeface="Calibri"/>
                <a:cs typeface="Calibri"/>
                <a:sym typeface="Calibri"/>
              </a:rPr>
              <a:t>Reflector Coating, </a:t>
            </a:r>
            <a:endParaRPr sz="1500" b="1">
              <a:solidFill>
                <a:srgbClr val="2F5496"/>
              </a:solidFill>
              <a:latin typeface="Calibri"/>
              <a:ea typeface="Calibri"/>
              <a:cs typeface="Calibri"/>
              <a:sym typeface="Calibri"/>
            </a:endParaRPr>
          </a:p>
          <a:p>
            <a:pPr marL="0" marR="0" lvl="0" indent="0" algn="ctr" rtl="0">
              <a:spcBef>
                <a:spcPts val="0"/>
              </a:spcBef>
              <a:spcAft>
                <a:spcPts val="0"/>
              </a:spcAft>
              <a:buClr>
                <a:srgbClr val="2F5496"/>
              </a:buClr>
              <a:buSzPts val="1500"/>
              <a:buFont typeface="Calibri"/>
              <a:buNone/>
            </a:pPr>
            <a:r>
              <a:rPr lang="en-US" sz="1500" b="1">
                <a:solidFill>
                  <a:srgbClr val="2F5496"/>
                </a:solidFill>
                <a:latin typeface="Calibri"/>
                <a:ea typeface="Calibri"/>
                <a:cs typeface="Calibri"/>
                <a:sym typeface="Calibri"/>
              </a:rPr>
              <a:t>Receiver Tubes,</a:t>
            </a:r>
            <a:endParaRPr sz="1500" b="1">
              <a:solidFill>
                <a:srgbClr val="2F5496"/>
              </a:solidFill>
              <a:latin typeface="Calibri"/>
              <a:ea typeface="Calibri"/>
              <a:cs typeface="Calibri"/>
              <a:sym typeface="Calibri"/>
            </a:endParaRPr>
          </a:p>
          <a:p>
            <a:pPr marL="0" marR="0" lvl="0" indent="0" algn="ctr" rtl="0">
              <a:spcBef>
                <a:spcPts val="0"/>
              </a:spcBef>
              <a:spcAft>
                <a:spcPts val="0"/>
              </a:spcAft>
              <a:buClr>
                <a:srgbClr val="2F5496"/>
              </a:buClr>
              <a:buSzPts val="1500"/>
              <a:buFont typeface="Calibri"/>
              <a:buNone/>
            </a:pPr>
            <a:r>
              <a:rPr lang="en-US" sz="1500" b="1">
                <a:solidFill>
                  <a:srgbClr val="2F5496"/>
                </a:solidFill>
                <a:latin typeface="Calibri"/>
                <a:ea typeface="Calibri"/>
                <a:cs typeface="Calibri"/>
                <a:sym typeface="Calibri"/>
              </a:rPr>
              <a:t>Absorber Coating</a:t>
            </a:r>
            <a:r>
              <a:rPr lang="en-US" sz="1500">
                <a:solidFill>
                  <a:srgbClr val="262123"/>
                </a:solidFill>
                <a:latin typeface="Calibri"/>
                <a:ea typeface="Calibri"/>
                <a:cs typeface="Calibri"/>
                <a:sym typeface="Calibri"/>
              </a:rPr>
              <a:t>, </a:t>
            </a:r>
            <a:endParaRPr sz="1500">
              <a:solidFill>
                <a:srgbClr val="262123"/>
              </a:solidFill>
              <a:latin typeface="Calibri"/>
              <a:ea typeface="Calibri"/>
              <a:cs typeface="Calibri"/>
              <a:sym typeface="Calibri"/>
            </a:endParaRPr>
          </a:p>
          <a:p>
            <a:pPr marL="0" marR="0" lvl="0" indent="0" algn="ctr" rtl="0">
              <a:spcBef>
                <a:spcPts val="0"/>
              </a:spcBef>
              <a:spcAft>
                <a:spcPts val="0"/>
              </a:spcAft>
              <a:buClr>
                <a:srgbClr val="2F5496"/>
              </a:buClr>
              <a:buSzPts val="1500"/>
              <a:buFont typeface="Calibri"/>
              <a:buNone/>
            </a:pPr>
            <a:r>
              <a:rPr lang="en-US" sz="1500" b="1">
                <a:solidFill>
                  <a:srgbClr val="2F5496"/>
                </a:solidFill>
                <a:latin typeface="Calibri"/>
                <a:ea typeface="Calibri"/>
                <a:cs typeface="Calibri"/>
                <a:sym typeface="Calibri"/>
              </a:rPr>
              <a:t>Vacuum tube availability,</a:t>
            </a:r>
            <a:endParaRPr sz="1500" b="1">
              <a:solidFill>
                <a:srgbClr val="2F5496"/>
              </a:solidFill>
              <a:latin typeface="Calibri"/>
              <a:ea typeface="Calibri"/>
              <a:cs typeface="Calibri"/>
              <a:sym typeface="Calibri"/>
            </a:endParaRPr>
          </a:p>
          <a:p>
            <a:pPr marL="0" marR="0" lvl="0" indent="0" algn="ctr" rtl="0">
              <a:spcBef>
                <a:spcPts val="0"/>
              </a:spcBef>
              <a:spcAft>
                <a:spcPts val="0"/>
              </a:spcAft>
              <a:buClr>
                <a:srgbClr val="2F5496"/>
              </a:buClr>
              <a:buSzPts val="1500"/>
              <a:buFont typeface="Calibri"/>
              <a:buNone/>
            </a:pPr>
            <a:r>
              <a:rPr lang="en-US" sz="1500" b="1">
                <a:solidFill>
                  <a:srgbClr val="2F5496"/>
                </a:solidFill>
                <a:latin typeface="Calibri"/>
                <a:ea typeface="Calibri"/>
                <a:cs typeface="Calibri"/>
                <a:sym typeface="Calibri"/>
              </a:rPr>
              <a:t>Glass to Mirror,</a:t>
            </a:r>
            <a:endParaRPr sz="1500" b="1">
              <a:solidFill>
                <a:srgbClr val="2F5496"/>
              </a:solidFill>
              <a:latin typeface="Calibri"/>
              <a:ea typeface="Calibri"/>
              <a:cs typeface="Calibri"/>
              <a:sym typeface="Calibri"/>
            </a:endParaRPr>
          </a:p>
          <a:p>
            <a:pPr marL="0" marR="0" lvl="0" indent="0" algn="ctr" rtl="0">
              <a:spcBef>
                <a:spcPts val="0"/>
              </a:spcBef>
              <a:spcAft>
                <a:spcPts val="0"/>
              </a:spcAft>
              <a:buClr>
                <a:srgbClr val="2F5496"/>
              </a:buClr>
              <a:buSzPts val="1500"/>
              <a:buFont typeface="Calibri"/>
              <a:buNone/>
            </a:pPr>
            <a:r>
              <a:rPr lang="en-US" sz="1500" b="1">
                <a:solidFill>
                  <a:srgbClr val="2F5496"/>
                </a:solidFill>
                <a:latin typeface="Calibri"/>
                <a:ea typeface="Calibri"/>
                <a:cs typeface="Calibri"/>
                <a:sym typeface="Calibri"/>
              </a:rPr>
              <a:t>Heat Transfer Fluid / Heat Storage System</a:t>
            </a:r>
            <a:endParaRPr sz="1500" b="1">
              <a:solidFill>
                <a:srgbClr val="2F5496"/>
              </a:solidFill>
              <a:latin typeface="Calibri"/>
              <a:ea typeface="Calibri"/>
              <a:cs typeface="Calibri"/>
              <a:sym typeface="Calibri"/>
            </a:endParaRPr>
          </a:p>
        </p:txBody>
      </p:sp>
      <p:sp>
        <p:nvSpPr>
          <p:cNvPr id="356" name="Google Shape;356;p8"/>
          <p:cNvSpPr/>
          <p:nvPr/>
        </p:nvSpPr>
        <p:spPr>
          <a:xfrm>
            <a:off x="6174850" y="4993650"/>
            <a:ext cx="2392200" cy="1433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B5394"/>
              </a:buClr>
              <a:buSzPts val="1600"/>
              <a:buFont typeface="Calibri"/>
              <a:buNone/>
            </a:pPr>
            <a:r>
              <a:rPr lang="en-US" sz="1600" b="1">
                <a:solidFill>
                  <a:srgbClr val="0B5394"/>
                </a:solidFill>
                <a:latin typeface="Calibri"/>
                <a:ea typeface="Calibri"/>
                <a:cs typeface="Calibri"/>
                <a:sym typeface="Calibri"/>
              </a:rPr>
              <a:t>Solar Turbines,</a:t>
            </a:r>
            <a:endParaRPr sz="1600" b="1">
              <a:solidFill>
                <a:srgbClr val="0B5394"/>
              </a:solidFill>
              <a:latin typeface="Calibri"/>
              <a:ea typeface="Calibri"/>
              <a:cs typeface="Calibri"/>
              <a:sym typeface="Calibri"/>
            </a:endParaRPr>
          </a:p>
          <a:p>
            <a:pPr marL="0" marR="0" lvl="0" indent="0" algn="ctr" rtl="0">
              <a:spcBef>
                <a:spcPts val="0"/>
              </a:spcBef>
              <a:spcAft>
                <a:spcPts val="0"/>
              </a:spcAft>
              <a:buClr>
                <a:srgbClr val="0B5394"/>
              </a:buClr>
              <a:buSzPts val="1600"/>
              <a:buFont typeface="Calibri"/>
              <a:buNone/>
            </a:pPr>
            <a:r>
              <a:rPr lang="en-US" sz="1600" b="1">
                <a:solidFill>
                  <a:srgbClr val="0B5394"/>
                </a:solidFill>
                <a:latin typeface="Calibri"/>
                <a:ea typeface="Calibri"/>
                <a:cs typeface="Calibri"/>
                <a:sym typeface="Calibri"/>
              </a:rPr>
              <a:t>Inverters, </a:t>
            </a:r>
            <a:endParaRPr sz="1600" b="1">
              <a:solidFill>
                <a:srgbClr val="0B5394"/>
              </a:solidFill>
              <a:latin typeface="Calibri"/>
              <a:ea typeface="Calibri"/>
              <a:cs typeface="Calibri"/>
              <a:sym typeface="Calibri"/>
            </a:endParaRPr>
          </a:p>
          <a:p>
            <a:pPr marL="0" marR="0" lvl="0" indent="0" algn="ctr" rtl="0">
              <a:spcBef>
                <a:spcPts val="0"/>
              </a:spcBef>
              <a:spcAft>
                <a:spcPts val="0"/>
              </a:spcAft>
              <a:buClr>
                <a:srgbClr val="0B5394"/>
              </a:buClr>
              <a:buSzPts val="1600"/>
              <a:buFont typeface="Calibri"/>
              <a:buNone/>
            </a:pPr>
            <a:r>
              <a:rPr lang="en-US" sz="1600" b="1">
                <a:solidFill>
                  <a:srgbClr val="0B5394"/>
                </a:solidFill>
                <a:latin typeface="Calibri"/>
                <a:ea typeface="Calibri"/>
                <a:cs typeface="Calibri"/>
                <a:sym typeface="Calibri"/>
              </a:rPr>
              <a:t>Batteries, </a:t>
            </a:r>
            <a:endParaRPr sz="1600" b="1">
              <a:solidFill>
                <a:srgbClr val="0B5394"/>
              </a:solidFill>
              <a:latin typeface="Calibri"/>
              <a:ea typeface="Calibri"/>
              <a:cs typeface="Calibri"/>
              <a:sym typeface="Calibri"/>
            </a:endParaRPr>
          </a:p>
          <a:p>
            <a:pPr marL="0" marR="0" lvl="0" indent="0" algn="ctr" rtl="0">
              <a:spcBef>
                <a:spcPts val="0"/>
              </a:spcBef>
              <a:spcAft>
                <a:spcPts val="0"/>
              </a:spcAft>
              <a:buClr>
                <a:srgbClr val="0B5394"/>
              </a:buClr>
              <a:buSzPts val="1600"/>
              <a:buFont typeface="Calibri"/>
              <a:buNone/>
            </a:pPr>
            <a:r>
              <a:rPr lang="en-US" sz="1600" b="1">
                <a:solidFill>
                  <a:srgbClr val="0B5394"/>
                </a:solidFill>
                <a:latin typeface="Calibri"/>
                <a:ea typeface="Calibri"/>
                <a:cs typeface="Calibri"/>
                <a:sym typeface="Calibri"/>
              </a:rPr>
              <a:t>Capability Development</a:t>
            </a:r>
            <a:endParaRPr sz="1600" b="1">
              <a:solidFill>
                <a:srgbClr val="0B5394"/>
              </a:solidFill>
              <a:latin typeface="Calibri"/>
              <a:ea typeface="Calibri"/>
              <a:cs typeface="Calibri"/>
              <a:sym typeface="Calibri"/>
            </a:endParaRPr>
          </a:p>
        </p:txBody>
      </p:sp>
      <p:sp>
        <p:nvSpPr>
          <p:cNvPr id="357" name="Google Shape;357;p8"/>
          <p:cNvSpPr/>
          <p:nvPr/>
        </p:nvSpPr>
        <p:spPr>
          <a:xfrm>
            <a:off x="3884880" y="4999371"/>
            <a:ext cx="1933369"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Cell Manufacturing, </a:t>
            </a:r>
            <a:endParaRPr sz="1600" b="1">
              <a:solidFill>
                <a:srgbClr val="2F5496"/>
              </a:solidFill>
              <a:latin typeface="Calibri"/>
              <a:ea typeface="Calibri"/>
              <a:cs typeface="Calibri"/>
              <a:sym typeface="Calibri"/>
            </a:endParaRPr>
          </a:p>
          <a:p>
            <a:pPr marL="0" marR="0" lvl="0" indent="0" algn="ctr" rtl="0">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Wafer,</a:t>
            </a:r>
            <a:endParaRPr sz="1600" b="1">
              <a:solidFill>
                <a:srgbClr val="2F5496"/>
              </a:solidFill>
              <a:latin typeface="Calibri"/>
              <a:ea typeface="Calibri"/>
              <a:cs typeface="Calibri"/>
              <a:sym typeface="Calibri"/>
            </a:endParaRPr>
          </a:p>
          <a:p>
            <a:pPr marL="0" marR="0" lvl="0" indent="0" algn="ctr" rtl="0">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Manufacturing</a:t>
            </a:r>
            <a:endParaRPr sz="1600" b="1">
              <a:solidFill>
                <a:srgbClr val="2F5496"/>
              </a:solidFill>
              <a:latin typeface="Calibri"/>
              <a:ea typeface="Calibri"/>
              <a:cs typeface="Calibri"/>
              <a:sym typeface="Calibri"/>
            </a:endParaRPr>
          </a:p>
          <a:p>
            <a:pPr marL="0" marR="0" lvl="0" indent="0" algn="ctr" rtl="0">
              <a:spcBef>
                <a:spcPts val="0"/>
              </a:spcBef>
              <a:spcAft>
                <a:spcPts val="0"/>
              </a:spcAft>
              <a:buClr>
                <a:schemeClr val="dk1"/>
              </a:buClr>
              <a:buSzPts val="1100"/>
              <a:buFont typeface="Calibri"/>
              <a:buNone/>
            </a:pPr>
            <a:endParaRPr sz="1100" b="1">
              <a:solidFill>
                <a:srgbClr val="2F5496"/>
              </a:solidFill>
              <a:latin typeface="Calibri"/>
              <a:ea typeface="Calibri"/>
              <a:cs typeface="Calibri"/>
              <a:sym typeface="Calibri"/>
            </a:endParaRPr>
          </a:p>
        </p:txBody>
      </p:sp>
      <p:sp>
        <p:nvSpPr>
          <p:cNvPr id="358" name="Google Shape;358;p8"/>
          <p:cNvSpPr/>
          <p:nvPr/>
        </p:nvSpPr>
        <p:spPr>
          <a:xfrm>
            <a:off x="8923647" y="4994840"/>
            <a:ext cx="1933500" cy="12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B5394"/>
              </a:buClr>
              <a:buSzPts val="1600"/>
              <a:buFont typeface="Calibri"/>
              <a:buNone/>
            </a:pPr>
            <a:r>
              <a:rPr lang="en-US" sz="1600" b="1">
                <a:solidFill>
                  <a:srgbClr val="0B5394"/>
                </a:solidFill>
                <a:latin typeface="Calibri"/>
                <a:ea typeface="Calibri"/>
                <a:cs typeface="Calibri"/>
                <a:sym typeface="Calibri"/>
              </a:rPr>
              <a:t>Channel Partners </a:t>
            </a:r>
            <a:endParaRPr sz="1600" b="1">
              <a:solidFill>
                <a:srgbClr val="0B5394"/>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sz="1100">
              <a:solidFill>
                <a:srgbClr val="262123"/>
              </a:solidFill>
              <a:latin typeface="Calibri"/>
              <a:ea typeface="Calibri"/>
              <a:cs typeface="Calibri"/>
              <a:sym typeface="Calibri"/>
            </a:endParaRPr>
          </a:p>
        </p:txBody>
      </p:sp>
      <p:sp>
        <p:nvSpPr>
          <p:cNvPr id="359" name="Google Shape;359;p8"/>
          <p:cNvSpPr/>
          <p:nvPr/>
        </p:nvSpPr>
        <p:spPr>
          <a:xfrm>
            <a:off x="1238333" y="2598769"/>
            <a:ext cx="2158200" cy="9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Raw material / Components – Solar Thermal </a:t>
            </a:r>
            <a:endParaRPr sz="1600">
              <a:solidFill>
                <a:srgbClr val="02314B"/>
              </a:solidFill>
              <a:latin typeface="Arial"/>
              <a:ea typeface="Arial"/>
              <a:cs typeface="Arial"/>
              <a:sym typeface="Arial"/>
            </a:endParaRPr>
          </a:p>
        </p:txBody>
      </p:sp>
      <p:sp>
        <p:nvSpPr>
          <p:cNvPr id="360" name="Google Shape;360;p8"/>
          <p:cNvSpPr/>
          <p:nvPr/>
        </p:nvSpPr>
        <p:spPr>
          <a:xfrm>
            <a:off x="3660050" y="2537350"/>
            <a:ext cx="2158200" cy="9540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US" sz="1600" b="1">
                <a:solidFill>
                  <a:srgbClr val="2F5496"/>
                </a:solidFill>
                <a:latin typeface="Calibri"/>
                <a:ea typeface="Calibri"/>
                <a:cs typeface="Calibri"/>
                <a:sym typeface="Calibri"/>
              </a:rPr>
              <a:t>Raw Material / Components - Solar PV</a:t>
            </a:r>
            <a:endParaRPr sz="1600" b="1">
              <a:solidFill>
                <a:srgbClr val="2F5496"/>
              </a:solidFill>
              <a:latin typeface="Calibri"/>
              <a:ea typeface="Calibri"/>
              <a:cs typeface="Calibri"/>
              <a:sym typeface="Calibri"/>
            </a:endParaRPr>
          </a:p>
          <a:p>
            <a:pPr marL="0" marR="0" lvl="0" indent="0" algn="ctr" rtl="0">
              <a:spcBef>
                <a:spcPts val="0"/>
              </a:spcBef>
              <a:spcAft>
                <a:spcPts val="0"/>
              </a:spcAft>
              <a:buClr>
                <a:schemeClr val="dk1"/>
              </a:buClr>
              <a:buSzPts val="1600"/>
              <a:buFont typeface="Calibri"/>
              <a:buNone/>
            </a:pPr>
            <a:endParaRPr sz="1600">
              <a:solidFill>
                <a:schemeClr val="accent6"/>
              </a:solidFill>
              <a:latin typeface="Calibri"/>
              <a:ea typeface="Calibri"/>
              <a:cs typeface="Calibri"/>
              <a:sym typeface="Calibri"/>
            </a:endParaRPr>
          </a:p>
        </p:txBody>
      </p:sp>
      <p:sp>
        <p:nvSpPr>
          <p:cNvPr id="361" name="Google Shape;361;p8"/>
          <p:cNvSpPr/>
          <p:nvPr/>
        </p:nvSpPr>
        <p:spPr>
          <a:xfrm>
            <a:off x="6277100" y="2542976"/>
            <a:ext cx="2303100" cy="12003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US" sz="1600" b="1">
                <a:solidFill>
                  <a:srgbClr val="2F5496"/>
                </a:solidFill>
                <a:latin typeface="Calibri"/>
                <a:ea typeface="Calibri"/>
                <a:cs typeface="Calibri"/>
                <a:sym typeface="Calibri"/>
              </a:rPr>
              <a:t>Balance of System - Solar Thermal and Solar Photovoltaic System</a:t>
            </a:r>
            <a:endParaRPr sz="1600" b="1">
              <a:solidFill>
                <a:srgbClr val="2F5496"/>
              </a:solidFill>
              <a:latin typeface="Calibri"/>
              <a:ea typeface="Calibri"/>
              <a:cs typeface="Calibri"/>
              <a:sym typeface="Calibri"/>
            </a:endParaRPr>
          </a:p>
          <a:p>
            <a:pPr marL="0" marR="0" lvl="0" indent="0" algn="ctr" rtl="0">
              <a:spcBef>
                <a:spcPts val="0"/>
              </a:spcBef>
              <a:spcAft>
                <a:spcPts val="0"/>
              </a:spcAft>
              <a:buClr>
                <a:schemeClr val="dk1"/>
              </a:buClr>
              <a:buSzPts val="1600"/>
              <a:buFont typeface="Calibri"/>
              <a:buNone/>
            </a:pPr>
            <a:endParaRPr sz="1600">
              <a:solidFill>
                <a:srgbClr val="218D97"/>
              </a:solidFill>
              <a:latin typeface="Times New Roman"/>
              <a:ea typeface="Times New Roman"/>
              <a:cs typeface="Times New Roman"/>
              <a:sym typeface="Times New Roman"/>
            </a:endParaRPr>
          </a:p>
        </p:txBody>
      </p:sp>
      <p:sp>
        <p:nvSpPr>
          <p:cNvPr id="362" name="Google Shape;362;p8"/>
          <p:cNvSpPr/>
          <p:nvPr/>
        </p:nvSpPr>
        <p:spPr>
          <a:xfrm>
            <a:off x="8796482" y="2541762"/>
            <a:ext cx="2158175"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System Integration</a:t>
            </a:r>
            <a:endParaRPr sz="1600">
              <a:solidFill>
                <a:schemeClr val="accent5"/>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
          <p:cNvSpPr txBox="1"/>
          <p:nvPr/>
        </p:nvSpPr>
        <p:spPr>
          <a:xfrm>
            <a:off x="4315286" y="1721021"/>
            <a:ext cx="3200700" cy="225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0" y="0"/>
            <a:ext cx="12192000" cy="317071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2"/>
          <p:cNvSpPr txBox="1"/>
          <p:nvPr/>
        </p:nvSpPr>
        <p:spPr>
          <a:xfrm>
            <a:off x="1347730" y="705362"/>
            <a:ext cx="949654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dirty="0">
                <a:solidFill>
                  <a:schemeClr val="lt1"/>
                </a:solidFill>
                <a:latin typeface="Arial"/>
                <a:ea typeface="Arial"/>
                <a:cs typeface="Arial"/>
                <a:sym typeface="Arial"/>
              </a:rPr>
              <a:t>Team</a:t>
            </a:r>
            <a:endParaRPr dirty="0"/>
          </a:p>
        </p:txBody>
      </p:sp>
      <p:sp>
        <p:nvSpPr>
          <p:cNvPr id="195" name="Google Shape;195;p2"/>
          <p:cNvSpPr/>
          <p:nvPr/>
        </p:nvSpPr>
        <p:spPr>
          <a:xfrm>
            <a:off x="3175882" y="3539504"/>
            <a:ext cx="5292392"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dirty="0">
                <a:solidFill>
                  <a:srgbClr val="3F3F3F"/>
                </a:solidFill>
                <a:latin typeface="Arial"/>
                <a:ea typeface="Arial"/>
                <a:cs typeface="Arial"/>
                <a:sym typeface="Arial"/>
              </a:rPr>
              <a:t>ANIMESH TAMRAKAR</a:t>
            </a:r>
            <a:endParaRPr sz="1800" dirty="0">
              <a:solidFill>
                <a:srgbClr val="3F3F3F"/>
              </a:solidFill>
              <a:latin typeface="Arial"/>
              <a:ea typeface="Arial"/>
              <a:cs typeface="Arial"/>
              <a:sym typeface="Arial"/>
            </a:endParaRPr>
          </a:p>
        </p:txBody>
      </p:sp>
      <p:sp>
        <p:nvSpPr>
          <p:cNvPr id="197" name="Google Shape;197;p2"/>
          <p:cNvSpPr/>
          <p:nvPr/>
        </p:nvSpPr>
        <p:spPr>
          <a:xfrm>
            <a:off x="278866" y="4533844"/>
            <a:ext cx="3228925"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dirty="0">
                <a:solidFill>
                  <a:srgbClr val="3F3F3F"/>
                </a:solidFill>
                <a:latin typeface="Arial"/>
                <a:ea typeface="Arial"/>
                <a:cs typeface="Arial"/>
                <a:sym typeface="Arial"/>
              </a:rPr>
              <a:t>NEHALKUMAR PARATE</a:t>
            </a:r>
            <a:endParaRPr sz="1800" dirty="0">
              <a:solidFill>
                <a:srgbClr val="3F3F3F"/>
              </a:solidFill>
              <a:latin typeface="Arial"/>
              <a:ea typeface="Arial"/>
              <a:cs typeface="Arial"/>
              <a:sym typeface="Arial"/>
            </a:endParaRPr>
          </a:p>
        </p:txBody>
      </p:sp>
      <p:sp>
        <p:nvSpPr>
          <p:cNvPr id="198" name="Google Shape;198;p2"/>
          <p:cNvSpPr/>
          <p:nvPr/>
        </p:nvSpPr>
        <p:spPr>
          <a:xfrm>
            <a:off x="8014844" y="5391629"/>
            <a:ext cx="2202133" cy="45653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dirty="0">
                <a:solidFill>
                  <a:srgbClr val="3F3F3F"/>
                </a:solidFill>
                <a:latin typeface="Arial"/>
                <a:ea typeface="Arial"/>
                <a:cs typeface="Arial"/>
                <a:sym typeface="Arial"/>
              </a:rPr>
              <a:t>SPARSHITA</a:t>
            </a:r>
            <a:endParaRPr sz="1800" dirty="0">
              <a:solidFill>
                <a:srgbClr val="3F3F3F"/>
              </a:solidFill>
              <a:latin typeface="Arial"/>
              <a:ea typeface="Arial"/>
              <a:cs typeface="Arial"/>
              <a:sym typeface="Arial"/>
            </a:endParaRPr>
          </a:p>
        </p:txBody>
      </p:sp>
      <p:sp>
        <p:nvSpPr>
          <p:cNvPr id="200" name="Google Shape;200;p2"/>
          <p:cNvSpPr/>
          <p:nvPr/>
        </p:nvSpPr>
        <p:spPr>
          <a:xfrm>
            <a:off x="8014844" y="4533845"/>
            <a:ext cx="3086368"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dirty="0">
                <a:solidFill>
                  <a:srgbClr val="3F3F3F"/>
                </a:solidFill>
                <a:latin typeface="Arial"/>
                <a:ea typeface="Arial"/>
                <a:cs typeface="Arial"/>
                <a:sym typeface="Arial"/>
              </a:rPr>
              <a:t>SUNAYANA SARMA</a:t>
            </a:r>
            <a:endParaRPr dirty="0"/>
          </a:p>
        </p:txBody>
      </p:sp>
      <p:sp>
        <p:nvSpPr>
          <p:cNvPr id="202" name="Google Shape;202;p2"/>
          <p:cNvSpPr/>
          <p:nvPr/>
        </p:nvSpPr>
        <p:spPr>
          <a:xfrm>
            <a:off x="278866" y="5431698"/>
            <a:ext cx="1828152"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dirty="0">
                <a:solidFill>
                  <a:srgbClr val="3F3F3F"/>
                </a:solidFill>
                <a:latin typeface="Arial"/>
                <a:ea typeface="Arial"/>
                <a:cs typeface="Arial"/>
                <a:sym typeface="Arial"/>
              </a:rPr>
              <a:t>VIKRAM BK</a:t>
            </a:r>
            <a:endParaRPr sz="1800" dirty="0">
              <a:solidFill>
                <a:srgbClr val="3F3F3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9"/>
          <p:cNvSpPr txBox="1"/>
          <p:nvPr/>
        </p:nvSpPr>
        <p:spPr>
          <a:xfrm>
            <a:off x="838199" y="365126"/>
            <a:ext cx="11152239" cy="82949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2400"/>
              <a:buFont typeface="Calibri"/>
              <a:buNone/>
            </a:pPr>
            <a:r>
              <a:rPr lang="en-US" sz="4400" b="1">
                <a:solidFill>
                  <a:srgbClr val="538CD5"/>
                </a:solidFill>
                <a:latin typeface="Calibri"/>
                <a:ea typeface="Calibri"/>
                <a:cs typeface="Calibri"/>
                <a:sym typeface="Calibri"/>
              </a:rPr>
              <a:t>SUPPLY CHAIN ANALYSIS – Cont.</a:t>
            </a:r>
            <a:endParaRPr sz="4400">
              <a:solidFill>
                <a:srgbClr val="538CD5"/>
              </a:solidFill>
              <a:latin typeface="Calibri"/>
              <a:ea typeface="Calibri"/>
              <a:cs typeface="Calibri"/>
              <a:sym typeface="Calibri"/>
            </a:endParaRPr>
          </a:p>
        </p:txBody>
      </p:sp>
      <p:sp>
        <p:nvSpPr>
          <p:cNvPr id="368" name="Google Shape;368;p9"/>
          <p:cNvSpPr txBox="1"/>
          <p:nvPr/>
        </p:nvSpPr>
        <p:spPr>
          <a:xfrm>
            <a:off x="667025" y="1416300"/>
            <a:ext cx="6135600" cy="5136900"/>
          </a:xfrm>
          <a:prstGeom prst="rect">
            <a:avLst/>
          </a:prstGeom>
          <a:noFill/>
          <a:ln>
            <a:noFill/>
          </a:ln>
        </p:spPr>
        <p:txBody>
          <a:bodyPr spcFirstLastPara="1" wrap="square" lIns="91425" tIns="45700" rIns="91425" bIns="45700" anchor="t" anchorCtr="0">
            <a:noAutofit/>
          </a:bodyPr>
          <a:lstStyle/>
          <a:p>
            <a:pPr marL="400050" marR="0" lvl="0" indent="-234950" algn="just" rtl="0">
              <a:lnSpc>
                <a:spcPct val="9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SWELECT ENERGY IS A TRUSTED SOURCE OF SUPPLY CHAIN SOLUTIONS PROVIDERS FOR THE WORLD’S LEADING SOLAR PRODUCT MANUFACTURER.</a:t>
            </a:r>
            <a:endParaRPr sz="1600">
              <a:solidFill>
                <a:schemeClr val="dk1"/>
              </a:solidFill>
              <a:latin typeface="Calibri"/>
              <a:ea typeface="Calibri"/>
              <a:cs typeface="Calibri"/>
              <a:sym typeface="Calibri"/>
            </a:endParaRPr>
          </a:p>
          <a:p>
            <a:pPr marL="342900" marR="0" lvl="0" indent="-234950" algn="just" rtl="0">
              <a:lnSpc>
                <a:spcPct val="9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SWELECT ENERGY PROVIDE THE GLOBAL WAREHOUSING AND TRADE FINANCE CAPABILITIES REQUIRED TO CREATE DIFFERENTIATED VALUE WHILE EFFECTIVELY MANAGING LONG-TERM MATERIAL SUPPLY AGREEMENTS.  </a:t>
            </a:r>
            <a:endParaRPr sz="16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None/>
            </a:pPr>
            <a:endParaRPr sz="1600">
              <a:solidFill>
                <a:schemeClr val="dk1"/>
              </a:solidFill>
              <a:latin typeface="Calibri"/>
              <a:ea typeface="Calibri"/>
              <a:cs typeface="Calibri"/>
              <a:sym typeface="Calibri"/>
            </a:endParaRPr>
          </a:p>
          <a:p>
            <a:pPr marL="457200" lvl="0" indent="-330200" algn="just" rtl="0">
              <a:lnSpc>
                <a:spcPct val="9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ADANI GROUP IS A PROJECT DEVELOPERS, CONTRACTORS AND INSTALLERS FOR SOLAR TURNKEY PROJECTS.</a:t>
            </a:r>
            <a:endParaRPr sz="1600">
              <a:solidFill>
                <a:schemeClr val="dk1"/>
              </a:solidFill>
              <a:latin typeface="Calibri"/>
              <a:ea typeface="Calibri"/>
              <a:cs typeface="Calibri"/>
              <a:sym typeface="Calibri"/>
            </a:endParaRPr>
          </a:p>
          <a:p>
            <a:pPr marL="457200" lvl="0" indent="0" algn="just" rtl="0">
              <a:lnSpc>
                <a:spcPct val="90000"/>
              </a:lnSpc>
              <a:spcBef>
                <a:spcPts val="0"/>
              </a:spcBef>
              <a:spcAft>
                <a:spcPts val="0"/>
              </a:spcAft>
              <a:buNone/>
            </a:pPr>
            <a:endParaRPr sz="1600">
              <a:solidFill>
                <a:schemeClr val="dk1"/>
              </a:solidFill>
              <a:latin typeface="Calibri"/>
              <a:ea typeface="Calibri"/>
              <a:cs typeface="Calibri"/>
              <a:sym typeface="Calibri"/>
            </a:endParaRPr>
          </a:p>
          <a:p>
            <a:pPr marL="457200" lvl="0" indent="-330200" algn="just" rtl="0">
              <a:lnSpc>
                <a:spcPct val="9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ADANI GROUP IS USING REMOTE OPERATIONS NERVE CENTER WHICH USES MACHINE LEARNING ALGORITHMS AND DRONES FOR MONITORING THE PROGRESS OF ITS PROJECTS. </a:t>
            </a:r>
            <a:endParaRPr sz="1600">
              <a:solidFill>
                <a:schemeClr val="dk1"/>
              </a:solidFill>
              <a:latin typeface="Calibri"/>
              <a:ea typeface="Calibri"/>
              <a:cs typeface="Calibri"/>
              <a:sym typeface="Calibri"/>
            </a:endParaRPr>
          </a:p>
          <a:p>
            <a:pPr marL="457200" lvl="0" indent="-330200" algn="just" rtl="0">
              <a:lnSpc>
                <a:spcPct val="9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 SOLAR INDUSTRY SUPPLY CHAIN IS PRIMARILY DIVIDED INTO TWO BROAD CATEGORIES BASED ON THE TECHNOLOGY - PHOTOVOLTAIC AND SOLAR THERMAL. </a:t>
            </a:r>
            <a:endParaRPr sz="1600">
              <a:solidFill>
                <a:schemeClr val="dk1"/>
              </a:solidFill>
              <a:latin typeface="Calibri"/>
              <a:ea typeface="Calibri"/>
              <a:cs typeface="Calibri"/>
              <a:sym typeface="Calibri"/>
            </a:endParaRPr>
          </a:p>
          <a:p>
            <a:pPr marL="457200" lvl="0" indent="-330200" algn="just" rtl="0">
              <a:lnSpc>
                <a:spcPct val="9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THERE IS NO MANUFACTURING BASE IN INDIA FOR THE BASIC RAW MATERIAL – SILICON WAFERS. THE INDUSTRY HENCE RELIES ON INTERNATIONAL MARKETS TO SOURCE THE RAW MATERIAL.</a:t>
            </a:r>
            <a:endParaRPr sz="1600">
              <a:solidFill>
                <a:schemeClr val="dk1"/>
              </a:solidFill>
              <a:latin typeface="Calibri"/>
              <a:ea typeface="Calibri"/>
              <a:cs typeface="Calibri"/>
              <a:sym typeface="Calibri"/>
            </a:endParaRPr>
          </a:p>
        </p:txBody>
      </p:sp>
      <p:pic>
        <p:nvPicPr>
          <p:cNvPr id="369" name="Google Shape;369;p9"/>
          <p:cNvPicPr preferRelativeResize="0"/>
          <p:nvPr/>
        </p:nvPicPr>
        <p:blipFill rotWithShape="1">
          <a:blip r:embed="rId3">
            <a:alphaModFix/>
          </a:blip>
          <a:srcRect l="10905" r="7401" b="1"/>
          <a:stretch/>
        </p:blipFill>
        <p:spPr>
          <a:xfrm>
            <a:off x="6961238" y="1904281"/>
            <a:ext cx="4675239" cy="31986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0"/>
          <p:cNvSpPr txBox="1"/>
          <p:nvPr/>
        </p:nvSpPr>
        <p:spPr>
          <a:xfrm>
            <a:off x="492289" y="408917"/>
            <a:ext cx="5790524" cy="148076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500" b="1">
                <a:solidFill>
                  <a:srgbClr val="538CD5"/>
                </a:solidFill>
                <a:latin typeface="Arial"/>
                <a:ea typeface="Arial"/>
                <a:cs typeface="Arial"/>
                <a:sym typeface="Arial"/>
              </a:rPr>
              <a:t>PHOTOVOLTAIC SUPPLY CHAIN AND ITS OPERATIONS</a:t>
            </a:r>
            <a:br>
              <a:rPr lang="en-US" sz="2500">
                <a:solidFill>
                  <a:schemeClr val="dk1"/>
                </a:solidFill>
                <a:latin typeface="Arial"/>
                <a:ea typeface="Arial"/>
                <a:cs typeface="Arial"/>
                <a:sym typeface="Arial"/>
              </a:rPr>
            </a:br>
            <a:endParaRPr sz="2500">
              <a:solidFill>
                <a:schemeClr val="dk1"/>
              </a:solidFill>
              <a:latin typeface="Arial"/>
              <a:ea typeface="Arial"/>
              <a:cs typeface="Arial"/>
              <a:sym typeface="Arial"/>
            </a:endParaRPr>
          </a:p>
        </p:txBody>
      </p:sp>
      <p:grpSp>
        <p:nvGrpSpPr>
          <p:cNvPr id="375" name="Google Shape;375;p10"/>
          <p:cNvGrpSpPr/>
          <p:nvPr/>
        </p:nvGrpSpPr>
        <p:grpSpPr>
          <a:xfrm>
            <a:off x="492289" y="1984484"/>
            <a:ext cx="3414519" cy="3460453"/>
            <a:chOff x="29088" y="1705"/>
            <a:chExt cx="3414519" cy="3460453"/>
          </a:xfrm>
        </p:grpSpPr>
        <p:sp>
          <p:nvSpPr>
            <p:cNvPr id="376" name="Google Shape;376;p10"/>
            <p:cNvSpPr/>
            <p:nvPr/>
          </p:nvSpPr>
          <p:spPr>
            <a:xfrm>
              <a:off x="1558462" y="415338"/>
              <a:ext cx="321570" cy="91440"/>
            </a:xfrm>
            <a:custGeom>
              <a:avLst/>
              <a:gdLst/>
              <a:ahLst/>
              <a:cxnLst/>
              <a:rect l="l" t="t" r="r" b="b"/>
              <a:pathLst>
                <a:path w="120000" h="120000" extrusionOk="0">
                  <a:moveTo>
                    <a:pt x="0" y="60000"/>
                  </a:moveTo>
                  <a:lnTo>
                    <a:pt x="120000" y="60000"/>
                  </a:lnTo>
                </a:path>
              </a:pathLst>
            </a:custGeom>
            <a:noFill/>
            <a:ln w="9525" cap="flat" cmpd="sng">
              <a:solidFill>
                <a:srgbClr val="4ACAAD"/>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0"/>
            <p:cNvSpPr txBox="1"/>
            <p:nvPr/>
          </p:nvSpPr>
          <p:spPr>
            <a:xfrm>
              <a:off x="1710443" y="459297"/>
              <a:ext cx="17608" cy="352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Twentieth Century"/>
                <a:buNone/>
              </a:pPr>
              <a:endParaRPr sz="500" b="0" i="0" u="none" strike="noStrike" cap="none">
                <a:solidFill>
                  <a:schemeClr val="dk1"/>
                </a:solidFill>
                <a:latin typeface="Twentieth Century"/>
                <a:ea typeface="Twentieth Century"/>
                <a:cs typeface="Twentieth Century"/>
                <a:sym typeface="Twentieth Century"/>
              </a:endParaRPr>
            </a:p>
          </p:txBody>
        </p:sp>
        <p:sp>
          <p:nvSpPr>
            <p:cNvPr id="378" name="Google Shape;378;p10"/>
            <p:cNvSpPr/>
            <p:nvPr/>
          </p:nvSpPr>
          <p:spPr>
            <a:xfrm>
              <a:off x="29088" y="1705"/>
              <a:ext cx="1531174" cy="918704"/>
            </a:xfrm>
            <a:prstGeom prst="rect">
              <a:avLst/>
            </a:prstGeom>
            <a:gradFill>
              <a:gsLst>
                <a:gs pos="0">
                  <a:srgbClr val="73D3BB"/>
                </a:gs>
                <a:gs pos="50000">
                  <a:srgbClr val="52CAAE"/>
                </a:gs>
                <a:gs pos="100000">
                  <a:srgbClr val="32B89B"/>
                </a:gs>
              </a:gsLst>
              <a:lin ang="5400000" scaled="0"/>
            </a:gradFill>
            <a:ln>
              <a:noFill/>
            </a:ln>
            <a:effectLst>
              <a:outerShdw blurRad="50800" dist="25400" dir="5400000" rotWithShape="0">
                <a:srgbClr val="000000">
                  <a:alpha val="2705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0"/>
            <p:cNvSpPr txBox="1"/>
            <p:nvPr/>
          </p:nvSpPr>
          <p:spPr>
            <a:xfrm>
              <a:off x="29088" y="1705"/>
              <a:ext cx="1531174" cy="918704"/>
            </a:xfrm>
            <a:prstGeom prst="rect">
              <a:avLst/>
            </a:prstGeom>
            <a:noFill/>
            <a:ln>
              <a:noFill/>
            </a:ln>
          </p:spPr>
          <p:txBody>
            <a:bodyPr spcFirstLastPara="1" wrap="square" lIns="75025" tIns="78750" rIns="75025" bIns="78750" anchor="ctr" anchorCtr="0">
              <a:noAutofit/>
            </a:bodyPr>
            <a:lstStyle/>
            <a:p>
              <a:pPr marL="0" marR="0" lvl="0" indent="0" algn="ctr" rtl="0">
                <a:lnSpc>
                  <a:spcPct val="90000"/>
                </a:lnSpc>
                <a:spcBef>
                  <a:spcPts val="0"/>
                </a:spcBef>
                <a:spcAft>
                  <a:spcPts val="0"/>
                </a:spcAft>
                <a:buClr>
                  <a:schemeClr val="lt1"/>
                </a:buClr>
                <a:buSzPts val="2800"/>
                <a:buFont typeface="Times New Roman"/>
                <a:buNone/>
              </a:pPr>
              <a:r>
                <a:rPr lang="en-US" sz="2800" b="0" i="0" u="none" strike="noStrike" cap="none">
                  <a:solidFill>
                    <a:schemeClr val="lt1"/>
                  </a:solidFill>
                  <a:latin typeface="Times New Roman"/>
                  <a:ea typeface="Times New Roman"/>
                  <a:cs typeface="Times New Roman"/>
                  <a:sym typeface="Times New Roman"/>
                </a:rPr>
                <a:t>Raw Material </a:t>
              </a:r>
              <a:endParaRPr sz="1400" b="0" i="0" u="none" strike="noStrike" cap="none">
                <a:solidFill>
                  <a:srgbClr val="000000"/>
                </a:solidFill>
                <a:latin typeface="Arial"/>
                <a:ea typeface="Arial"/>
                <a:cs typeface="Arial"/>
                <a:sym typeface="Arial"/>
              </a:endParaRPr>
            </a:p>
          </p:txBody>
        </p:sp>
        <p:sp>
          <p:nvSpPr>
            <p:cNvPr id="380" name="Google Shape;380;p10"/>
            <p:cNvSpPr/>
            <p:nvPr/>
          </p:nvSpPr>
          <p:spPr>
            <a:xfrm>
              <a:off x="794675" y="918610"/>
              <a:ext cx="1883344" cy="321570"/>
            </a:xfrm>
            <a:custGeom>
              <a:avLst/>
              <a:gdLst/>
              <a:ahLst/>
              <a:cxnLst/>
              <a:rect l="l" t="t" r="r" b="b"/>
              <a:pathLst>
                <a:path w="120000" h="120000" extrusionOk="0">
                  <a:moveTo>
                    <a:pt x="120000" y="0"/>
                  </a:moveTo>
                  <a:lnTo>
                    <a:pt x="120000" y="66381"/>
                  </a:lnTo>
                  <a:lnTo>
                    <a:pt x="0" y="66381"/>
                  </a:lnTo>
                  <a:lnTo>
                    <a:pt x="0" y="120000"/>
                  </a:lnTo>
                </a:path>
              </a:pathLst>
            </a:custGeom>
            <a:noFill/>
            <a:ln w="9525" cap="flat" cmpd="sng">
              <a:solidFill>
                <a:schemeClr val="accent3"/>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0"/>
            <p:cNvSpPr txBox="1"/>
            <p:nvPr/>
          </p:nvSpPr>
          <p:spPr>
            <a:xfrm>
              <a:off x="1688448" y="1077634"/>
              <a:ext cx="95799" cy="352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Twentieth Century"/>
                <a:buNone/>
              </a:pPr>
              <a:endParaRPr sz="500" b="0" i="0" u="none" strike="noStrike" cap="none">
                <a:solidFill>
                  <a:schemeClr val="dk1"/>
                </a:solidFill>
                <a:latin typeface="Twentieth Century"/>
                <a:ea typeface="Twentieth Century"/>
                <a:cs typeface="Twentieth Century"/>
                <a:sym typeface="Twentieth Century"/>
              </a:endParaRPr>
            </a:p>
          </p:txBody>
        </p:sp>
        <p:sp>
          <p:nvSpPr>
            <p:cNvPr id="382" name="Google Shape;382;p10"/>
            <p:cNvSpPr/>
            <p:nvPr/>
          </p:nvSpPr>
          <p:spPr>
            <a:xfrm>
              <a:off x="1912433" y="1705"/>
              <a:ext cx="1531174" cy="918704"/>
            </a:xfrm>
            <a:prstGeom prst="rect">
              <a:avLst/>
            </a:prstGeom>
            <a:gradFill>
              <a:gsLst>
                <a:gs pos="0">
                  <a:srgbClr val="9DCB7B"/>
                </a:gs>
                <a:gs pos="50000">
                  <a:srgbClr val="89C25E"/>
                </a:gs>
                <a:gs pos="100000">
                  <a:srgbClr val="72AE40"/>
                </a:gs>
              </a:gsLst>
              <a:lin ang="5400000" scaled="0"/>
            </a:gradFill>
            <a:ln>
              <a:noFill/>
            </a:ln>
            <a:effectLst>
              <a:outerShdw blurRad="50800" dist="25400" dir="5400000" rotWithShape="0">
                <a:srgbClr val="000000">
                  <a:alpha val="2705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0"/>
            <p:cNvSpPr txBox="1"/>
            <p:nvPr/>
          </p:nvSpPr>
          <p:spPr>
            <a:xfrm>
              <a:off x="1912433" y="1705"/>
              <a:ext cx="1531174" cy="918704"/>
            </a:xfrm>
            <a:prstGeom prst="rect">
              <a:avLst/>
            </a:prstGeom>
            <a:noFill/>
            <a:ln>
              <a:noFill/>
            </a:ln>
          </p:spPr>
          <p:txBody>
            <a:bodyPr spcFirstLastPara="1" wrap="square" lIns="75025" tIns="78750" rIns="75025" bIns="78750" anchor="ctr" anchorCtr="0">
              <a:noAutofit/>
            </a:bodyPr>
            <a:lstStyle/>
            <a:p>
              <a:pPr marL="0" marR="0" lvl="0" indent="0" algn="ctr" rtl="0">
                <a:lnSpc>
                  <a:spcPct val="90000"/>
                </a:lnSpc>
                <a:spcBef>
                  <a:spcPts val="0"/>
                </a:spcBef>
                <a:spcAft>
                  <a:spcPts val="0"/>
                </a:spcAft>
                <a:buClr>
                  <a:schemeClr val="lt1"/>
                </a:buClr>
                <a:buSzPts val="2800"/>
                <a:buFont typeface="Times New Roman"/>
                <a:buNone/>
              </a:pPr>
              <a:r>
                <a:rPr lang="en-US" sz="2800" b="0" i="0" u="none" strike="noStrike" cap="none">
                  <a:solidFill>
                    <a:schemeClr val="lt1"/>
                  </a:solidFill>
                  <a:latin typeface="Times New Roman"/>
                  <a:ea typeface="Times New Roman"/>
                  <a:cs typeface="Times New Roman"/>
                  <a:sym typeface="Times New Roman"/>
                </a:rPr>
                <a:t>Ingot </a:t>
              </a:r>
              <a:endParaRPr sz="1400" b="0" i="0" u="none" strike="noStrike" cap="none">
                <a:solidFill>
                  <a:srgbClr val="000000"/>
                </a:solidFill>
                <a:latin typeface="Arial"/>
                <a:ea typeface="Arial"/>
                <a:cs typeface="Arial"/>
                <a:sym typeface="Arial"/>
              </a:endParaRPr>
            </a:p>
          </p:txBody>
        </p:sp>
        <p:sp>
          <p:nvSpPr>
            <p:cNvPr id="384" name="Google Shape;384;p10"/>
            <p:cNvSpPr/>
            <p:nvPr/>
          </p:nvSpPr>
          <p:spPr>
            <a:xfrm>
              <a:off x="1558462" y="1686212"/>
              <a:ext cx="321570" cy="91440"/>
            </a:xfrm>
            <a:custGeom>
              <a:avLst/>
              <a:gdLst/>
              <a:ahLst/>
              <a:cxnLst/>
              <a:rect l="l" t="t" r="r" b="b"/>
              <a:pathLst>
                <a:path w="120000" h="120000" extrusionOk="0">
                  <a:moveTo>
                    <a:pt x="0" y="60000"/>
                  </a:moveTo>
                  <a:lnTo>
                    <a:pt x="120000" y="60000"/>
                  </a:lnTo>
                </a:path>
              </a:pathLst>
            </a:custGeom>
            <a:noFill/>
            <a:ln w="9525" cap="flat" cmpd="sng">
              <a:solidFill>
                <a:schemeClr val="accent4"/>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0"/>
            <p:cNvSpPr txBox="1"/>
            <p:nvPr/>
          </p:nvSpPr>
          <p:spPr>
            <a:xfrm>
              <a:off x="1710443" y="1730171"/>
              <a:ext cx="17608" cy="352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Twentieth Century"/>
                <a:buNone/>
              </a:pPr>
              <a:endParaRPr sz="500" b="0" i="0" u="none" strike="noStrike" cap="none">
                <a:solidFill>
                  <a:schemeClr val="dk1"/>
                </a:solidFill>
                <a:latin typeface="Twentieth Century"/>
                <a:ea typeface="Twentieth Century"/>
                <a:cs typeface="Twentieth Century"/>
                <a:sym typeface="Twentieth Century"/>
              </a:endParaRPr>
            </a:p>
          </p:txBody>
        </p:sp>
        <p:sp>
          <p:nvSpPr>
            <p:cNvPr id="386" name="Google Shape;386;p10"/>
            <p:cNvSpPr/>
            <p:nvPr/>
          </p:nvSpPr>
          <p:spPr>
            <a:xfrm>
              <a:off x="29088" y="1272580"/>
              <a:ext cx="1531174" cy="918704"/>
            </a:xfrm>
            <a:prstGeom prst="rect">
              <a:avLst/>
            </a:prstGeom>
            <a:gradFill>
              <a:gsLst>
                <a:gs pos="0">
                  <a:srgbClr val="E0AE6E"/>
                </a:gs>
                <a:gs pos="50000">
                  <a:srgbClr val="D99F49"/>
                </a:gs>
                <a:gs pos="100000">
                  <a:srgbClr val="C78827"/>
                </a:gs>
              </a:gsLst>
              <a:lin ang="5400000" scaled="0"/>
            </a:gradFill>
            <a:ln>
              <a:noFill/>
            </a:ln>
            <a:effectLst>
              <a:outerShdw blurRad="50800" dist="25400" dir="5400000" rotWithShape="0">
                <a:srgbClr val="000000">
                  <a:alpha val="2705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0"/>
            <p:cNvSpPr txBox="1"/>
            <p:nvPr/>
          </p:nvSpPr>
          <p:spPr>
            <a:xfrm>
              <a:off x="29088" y="1272580"/>
              <a:ext cx="1531174" cy="918704"/>
            </a:xfrm>
            <a:prstGeom prst="rect">
              <a:avLst/>
            </a:prstGeom>
            <a:noFill/>
            <a:ln>
              <a:noFill/>
            </a:ln>
          </p:spPr>
          <p:txBody>
            <a:bodyPr spcFirstLastPara="1" wrap="square" lIns="75025" tIns="78750" rIns="75025" bIns="78750" anchor="ctr" anchorCtr="0">
              <a:noAutofit/>
            </a:bodyPr>
            <a:lstStyle/>
            <a:p>
              <a:pPr marL="0" marR="0" lvl="0" indent="0" algn="ctr" rtl="0">
                <a:lnSpc>
                  <a:spcPct val="90000"/>
                </a:lnSpc>
                <a:spcBef>
                  <a:spcPts val="0"/>
                </a:spcBef>
                <a:spcAft>
                  <a:spcPts val="0"/>
                </a:spcAft>
                <a:buClr>
                  <a:schemeClr val="lt1"/>
                </a:buClr>
                <a:buSzPts val="2800"/>
                <a:buFont typeface="Times New Roman"/>
                <a:buNone/>
              </a:pPr>
              <a:r>
                <a:rPr lang="en-US" sz="2800" b="0" i="0" u="none" strike="noStrike" cap="none">
                  <a:solidFill>
                    <a:schemeClr val="lt1"/>
                  </a:solidFill>
                  <a:latin typeface="Times New Roman"/>
                  <a:ea typeface="Times New Roman"/>
                  <a:cs typeface="Times New Roman"/>
                  <a:sym typeface="Times New Roman"/>
                </a:rPr>
                <a:t>Wafer Mfg. </a:t>
              </a:r>
              <a:endParaRPr sz="1400" b="0" i="0" u="none" strike="noStrike" cap="none">
                <a:solidFill>
                  <a:srgbClr val="000000"/>
                </a:solidFill>
                <a:latin typeface="Arial"/>
                <a:ea typeface="Arial"/>
                <a:cs typeface="Arial"/>
                <a:sym typeface="Arial"/>
              </a:endParaRPr>
            </a:p>
          </p:txBody>
        </p:sp>
        <p:sp>
          <p:nvSpPr>
            <p:cNvPr id="388" name="Google Shape;388;p10"/>
            <p:cNvSpPr/>
            <p:nvPr/>
          </p:nvSpPr>
          <p:spPr>
            <a:xfrm>
              <a:off x="794675" y="2189484"/>
              <a:ext cx="1883344" cy="321570"/>
            </a:xfrm>
            <a:custGeom>
              <a:avLst/>
              <a:gdLst/>
              <a:ahLst/>
              <a:cxnLst/>
              <a:rect l="l" t="t" r="r" b="b"/>
              <a:pathLst>
                <a:path w="120000" h="120000" extrusionOk="0">
                  <a:moveTo>
                    <a:pt x="120000" y="0"/>
                  </a:moveTo>
                  <a:lnTo>
                    <a:pt x="120000" y="66381"/>
                  </a:lnTo>
                  <a:lnTo>
                    <a:pt x="0" y="66381"/>
                  </a:lnTo>
                  <a:lnTo>
                    <a:pt x="0" y="120000"/>
                  </a:lnTo>
                </a:path>
              </a:pathLst>
            </a:custGeom>
            <a:noFill/>
            <a:ln w="9525" cap="flat" cmpd="sng">
              <a:solidFill>
                <a:srgbClr val="CE6430"/>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0"/>
            <p:cNvSpPr txBox="1"/>
            <p:nvPr/>
          </p:nvSpPr>
          <p:spPr>
            <a:xfrm>
              <a:off x="1688448" y="2348508"/>
              <a:ext cx="95799" cy="352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Twentieth Century"/>
                <a:buNone/>
              </a:pPr>
              <a:endParaRPr sz="500" b="0" i="0" u="none" strike="noStrike" cap="none">
                <a:solidFill>
                  <a:schemeClr val="dk1"/>
                </a:solidFill>
                <a:latin typeface="Twentieth Century"/>
                <a:ea typeface="Twentieth Century"/>
                <a:cs typeface="Twentieth Century"/>
                <a:sym typeface="Twentieth Century"/>
              </a:endParaRPr>
            </a:p>
          </p:txBody>
        </p:sp>
        <p:sp>
          <p:nvSpPr>
            <p:cNvPr id="390" name="Google Shape;390;p10"/>
            <p:cNvSpPr/>
            <p:nvPr/>
          </p:nvSpPr>
          <p:spPr>
            <a:xfrm>
              <a:off x="1912433" y="1272580"/>
              <a:ext cx="1531174" cy="918704"/>
            </a:xfrm>
            <a:prstGeom prst="rect">
              <a:avLst/>
            </a:prstGeom>
            <a:gradFill>
              <a:gsLst>
                <a:gs pos="0">
                  <a:srgbClr val="D58264"/>
                </a:gs>
                <a:gs pos="50000">
                  <a:srgbClr val="CF683C"/>
                </a:gs>
                <a:gs pos="100000">
                  <a:srgbClr val="BE511A"/>
                </a:gs>
              </a:gsLst>
              <a:lin ang="5400000" scaled="0"/>
            </a:gradFill>
            <a:ln>
              <a:noFill/>
            </a:ln>
            <a:effectLst>
              <a:outerShdw blurRad="50800" dist="25400" dir="5400000" rotWithShape="0">
                <a:srgbClr val="000000">
                  <a:alpha val="2705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0"/>
            <p:cNvSpPr txBox="1"/>
            <p:nvPr/>
          </p:nvSpPr>
          <p:spPr>
            <a:xfrm>
              <a:off x="1912433" y="1272580"/>
              <a:ext cx="1531174" cy="918704"/>
            </a:xfrm>
            <a:prstGeom prst="rect">
              <a:avLst/>
            </a:prstGeom>
            <a:noFill/>
            <a:ln>
              <a:noFill/>
            </a:ln>
          </p:spPr>
          <p:txBody>
            <a:bodyPr spcFirstLastPara="1" wrap="square" lIns="75025" tIns="78750" rIns="75025" bIns="78750" anchor="ctr" anchorCtr="0">
              <a:noAutofit/>
            </a:bodyPr>
            <a:lstStyle/>
            <a:p>
              <a:pPr marL="0" marR="0" lvl="0" indent="0" algn="ctr" rtl="0">
                <a:lnSpc>
                  <a:spcPct val="90000"/>
                </a:lnSpc>
                <a:spcBef>
                  <a:spcPts val="0"/>
                </a:spcBef>
                <a:spcAft>
                  <a:spcPts val="0"/>
                </a:spcAft>
                <a:buClr>
                  <a:schemeClr val="lt1"/>
                </a:buClr>
                <a:buSzPts val="2800"/>
                <a:buFont typeface="Times New Roman"/>
                <a:buNone/>
              </a:pPr>
              <a:r>
                <a:rPr lang="en-US" sz="2800" b="0" i="0" u="none" strike="noStrike" cap="none">
                  <a:solidFill>
                    <a:schemeClr val="lt1"/>
                  </a:solidFill>
                  <a:latin typeface="Times New Roman"/>
                  <a:ea typeface="Times New Roman"/>
                  <a:cs typeface="Times New Roman"/>
                  <a:sym typeface="Times New Roman"/>
                </a:rPr>
                <a:t>Solar Cells </a:t>
              </a: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1558462" y="2957086"/>
              <a:ext cx="321570" cy="91440"/>
            </a:xfrm>
            <a:custGeom>
              <a:avLst/>
              <a:gdLst/>
              <a:ahLst/>
              <a:cxnLst/>
              <a:rect l="l" t="t" r="r" b="b"/>
              <a:pathLst>
                <a:path w="120000" h="120000" extrusionOk="0">
                  <a:moveTo>
                    <a:pt x="0" y="60000"/>
                  </a:moveTo>
                  <a:lnTo>
                    <a:pt x="120000" y="60000"/>
                  </a:lnTo>
                </a:path>
              </a:pathLst>
            </a:custGeom>
            <a:noFill/>
            <a:ln w="9525" cap="flat" cmpd="sng">
              <a:solidFill>
                <a:schemeClr val="accent6"/>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txBox="1"/>
            <p:nvPr/>
          </p:nvSpPr>
          <p:spPr>
            <a:xfrm>
              <a:off x="1710443" y="3001046"/>
              <a:ext cx="17608" cy="352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Twentieth Century"/>
                <a:buNone/>
              </a:pPr>
              <a:endParaRPr sz="500" b="0" i="0" u="none" strike="noStrike" cap="none">
                <a:solidFill>
                  <a:schemeClr val="dk1"/>
                </a:solidFill>
                <a:latin typeface="Twentieth Century"/>
                <a:ea typeface="Twentieth Century"/>
                <a:cs typeface="Twentieth Century"/>
                <a:sym typeface="Twentieth Century"/>
              </a:endParaRPr>
            </a:p>
          </p:txBody>
        </p:sp>
        <p:sp>
          <p:nvSpPr>
            <p:cNvPr id="394" name="Google Shape;394;p10"/>
            <p:cNvSpPr/>
            <p:nvPr/>
          </p:nvSpPr>
          <p:spPr>
            <a:xfrm>
              <a:off x="29088" y="2543454"/>
              <a:ext cx="1531174" cy="918704"/>
            </a:xfrm>
            <a:prstGeom prst="rect">
              <a:avLst/>
            </a:prstGeom>
            <a:gradFill>
              <a:gsLst>
                <a:gs pos="0">
                  <a:srgbClr val="B582D9"/>
                </a:gs>
                <a:gs pos="50000">
                  <a:srgbClr val="A463D1"/>
                </a:gs>
                <a:gs pos="100000">
                  <a:srgbClr val="8D46BC"/>
                </a:gs>
              </a:gsLst>
              <a:lin ang="5400000" scaled="0"/>
            </a:gradFill>
            <a:ln>
              <a:noFill/>
            </a:ln>
            <a:effectLst>
              <a:outerShdw blurRad="50800" dist="25400" dir="5400000" rotWithShape="0">
                <a:srgbClr val="000000">
                  <a:alpha val="2705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0"/>
            <p:cNvSpPr txBox="1"/>
            <p:nvPr/>
          </p:nvSpPr>
          <p:spPr>
            <a:xfrm>
              <a:off x="29088" y="2543454"/>
              <a:ext cx="1531174" cy="918704"/>
            </a:xfrm>
            <a:prstGeom prst="rect">
              <a:avLst/>
            </a:prstGeom>
            <a:noFill/>
            <a:ln>
              <a:noFill/>
            </a:ln>
          </p:spPr>
          <p:txBody>
            <a:bodyPr spcFirstLastPara="1" wrap="square" lIns="75025" tIns="78750" rIns="75025" bIns="78750" anchor="ctr" anchorCtr="0">
              <a:noAutofit/>
            </a:bodyPr>
            <a:lstStyle/>
            <a:p>
              <a:pPr marL="0" marR="0" lvl="0" indent="0" algn="ctr" rtl="0">
                <a:lnSpc>
                  <a:spcPct val="90000"/>
                </a:lnSpc>
                <a:spcBef>
                  <a:spcPts val="0"/>
                </a:spcBef>
                <a:spcAft>
                  <a:spcPts val="0"/>
                </a:spcAft>
                <a:buClr>
                  <a:schemeClr val="lt1"/>
                </a:buClr>
                <a:buSzPts val="2800"/>
                <a:buFont typeface="Times New Roman"/>
                <a:buNone/>
              </a:pPr>
              <a:r>
                <a:rPr lang="en-US" sz="2800" b="0" i="0" u="none" strike="noStrike" cap="none">
                  <a:solidFill>
                    <a:schemeClr val="lt1"/>
                  </a:solidFill>
                  <a:latin typeface="Times New Roman"/>
                  <a:ea typeface="Times New Roman"/>
                  <a:cs typeface="Times New Roman"/>
                  <a:sym typeface="Times New Roman"/>
                </a:rPr>
                <a:t>Solar Module </a:t>
              </a: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1912433" y="2543454"/>
              <a:ext cx="1531174" cy="918704"/>
            </a:xfrm>
            <a:prstGeom prst="rect">
              <a:avLst/>
            </a:prstGeom>
            <a:gradFill>
              <a:gsLst>
                <a:gs pos="0">
                  <a:srgbClr val="73D3BB"/>
                </a:gs>
                <a:gs pos="50000">
                  <a:srgbClr val="52CAAE"/>
                </a:gs>
                <a:gs pos="100000">
                  <a:srgbClr val="32B89B"/>
                </a:gs>
              </a:gsLst>
              <a:lin ang="5400000" scaled="0"/>
            </a:gradFill>
            <a:ln>
              <a:noFill/>
            </a:ln>
            <a:effectLst>
              <a:outerShdw blurRad="50800" dist="25400" dir="5400000" rotWithShape="0">
                <a:srgbClr val="000000">
                  <a:alpha val="2705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0"/>
            <p:cNvSpPr txBox="1"/>
            <p:nvPr/>
          </p:nvSpPr>
          <p:spPr>
            <a:xfrm>
              <a:off x="1912433" y="2543454"/>
              <a:ext cx="1531174" cy="918704"/>
            </a:xfrm>
            <a:prstGeom prst="rect">
              <a:avLst/>
            </a:prstGeom>
            <a:noFill/>
            <a:ln>
              <a:noFill/>
            </a:ln>
          </p:spPr>
          <p:txBody>
            <a:bodyPr spcFirstLastPara="1" wrap="square" lIns="75025" tIns="78750" rIns="75025" bIns="78750" anchor="ctr" anchorCtr="0">
              <a:noAutofit/>
            </a:bodyPr>
            <a:lstStyle/>
            <a:p>
              <a:pPr marL="0" marR="0" lvl="0" indent="0" algn="ctr" rtl="0">
                <a:lnSpc>
                  <a:spcPct val="90000"/>
                </a:lnSpc>
                <a:spcBef>
                  <a:spcPts val="0"/>
                </a:spcBef>
                <a:spcAft>
                  <a:spcPts val="0"/>
                </a:spcAft>
                <a:buClr>
                  <a:schemeClr val="lt1"/>
                </a:buClr>
                <a:buSzPts val="2800"/>
                <a:buFont typeface="Times New Roman"/>
                <a:buNone/>
              </a:pPr>
              <a:r>
                <a:rPr lang="en-US" sz="2800" b="0" i="0" u="none" strike="noStrike" cap="none">
                  <a:solidFill>
                    <a:schemeClr val="lt1"/>
                  </a:solidFill>
                  <a:latin typeface="Times New Roman"/>
                  <a:ea typeface="Times New Roman"/>
                  <a:cs typeface="Times New Roman"/>
                  <a:sym typeface="Times New Roman"/>
                </a:rPr>
                <a:t>System</a:t>
              </a:r>
              <a:endParaRPr sz="1400" b="0" i="0" u="none" strike="noStrike" cap="none">
                <a:solidFill>
                  <a:srgbClr val="000000"/>
                </a:solidFill>
                <a:latin typeface="Arial"/>
                <a:ea typeface="Arial"/>
                <a:cs typeface="Arial"/>
                <a:sym typeface="Arial"/>
              </a:endParaRPr>
            </a:p>
          </p:txBody>
        </p:sp>
      </p:grpSp>
      <p:pic>
        <p:nvPicPr>
          <p:cNvPr id="398" name="Google Shape;398;p10"/>
          <p:cNvPicPr preferRelativeResize="0"/>
          <p:nvPr/>
        </p:nvPicPr>
        <p:blipFill rotWithShape="1">
          <a:blip r:embed="rId3">
            <a:alphaModFix/>
          </a:blip>
          <a:srcRect/>
          <a:stretch/>
        </p:blipFill>
        <p:spPr>
          <a:xfrm>
            <a:off x="4501092" y="2048705"/>
            <a:ext cx="7313756" cy="35145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1"/>
          <p:cNvSpPr/>
          <p:nvPr/>
        </p:nvSpPr>
        <p:spPr>
          <a:xfrm>
            <a:off x="0" y="77075"/>
            <a:ext cx="12192000" cy="5586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404" name="Google Shape;404;p11"/>
          <p:cNvSpPr txBox="1"/>
          <p:nvPr/>
        </p:nvSpPr>
        <p:spPr>
          <a:xfrm>
            <a:off x="1147937" y="192755"/>
            <a:ext cx="963150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5FC3FB"/>
              </a:buClr>
              <a:buSzPts val="2500"/>
              <a:buFont typeface="Arial"/>
              <a:buNone/>
            </a:pPr>
            <a:r>
              <a:rPr lang="en-US" sz="2500">
                <a:solidFill>
                  <a:srgbClr val="5FC3FB"/>
                </a:solidFill>
                <a:latin typeface="Arial"/>
                <a:ea typeface="Arial"/>
                <a:cs typeface="Arial"/>
                <a:sym typeface="Arial"/>
              </a:rPr>
              <a:t>Value Chain Segments </a:t>
            </a:r>
            <a:endParaRPr sz="2500">
              <a:solidFill>
                <a:srgbClr val="5FC3FB"/>
              </a:solidFill>
              <a:latin typeface="Calibri"/>
              <a:ea typeface="Calibri"/>
              <a:cs typeface="Calibri"/>
              <a:sym typeface="Calibri"/>
            </a:endParaRPr>
          </a:p>
        </p:txBody>
      </p:sp>
      <p:sp>
        <p:nvSpPr>
          <p:cNvPr id="405" name="Google Shape;405;p11"/>
          <p:cNvSpPr/>
          <p:nvPr/>
        </p:nvSpPr>
        <p:spPr>
          <a:xfrm>
            <a:off x="4776156" y="2010618"/>
            <a:ext cx="237506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This is a sample text. Insert your desired text here.</a:t>
            </a:r>
            <a:endParaRPr sz="1800">
              <a:solidFill>
                <a:schemeClr val="lt1"/>
              </a:solidFill>
              <a:latin typeface="Arial"/>
              <a:ea typeface="Arial"/>
              <a:cs typeface="Arial"/>
              <a:sym typeface="Arial"/>
            </a:endParaRPr>
          </a:p>
        </p:txBody>
      </p:sp>
      <p:sp>
        <p:nvSpPr>
          <p:cNvPr id="406" name="Google Shape;406;p11"/>
          <p:cNvSpPr/>
          <p:nvPr/>
        </p:nvSpPr>
        <p:spPr>
          <a:xfrm>
            <a:off x="8604068" y="2010618"/>
            <a:ext cx="237506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This is a sample text. Insert your desired text here.</a:t>
            </a:r>
            <a:endParaRPr sz="1800">
              <a:solidFill>
                <a:schemeClr val="lt1"/>
              </a:solidFill>
              <a:latin typeface="Arial"/>
              <a:ea typeface="Arial"/>
              <a:cs typeface="Arial"/>
              <a:sym typeface="Arial"/>
            </a:endParaRPr>
          </a:p>
        </p:txBody>
      </p:sp>
      <p:sp>
        <p:nvSpPr>
          <p:cNvPr id="407" name="Google Shape;407;p11"/>
          <p:cNvSpPr/>
          <p:nvPr/>
        </p:nvSpPr>
        <p:spPr>
          <a:xfrm>
            <a:off x="1098864" y="1961930"/>
            <a:ext cx="2375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This is a sample text. Insert your desired text here.</a:t>
            </a:r>
            <a:endParaRPr sz="1800">
              <a:solidFill>
                <a:schemeClr val="lt1"/>
              </a:solidFill>
              <a:latin typeface="Arial"/>
              <a:ea typeface="Arial"/>
              <a:cs typeface="Arial"/>
              <a:sym typeface="Arial"/>
            </a:endParaRPr>
          </a:p>
        </p:txBody>
      </p:sp>
      <p:pic>
        <p:nvPicPr>
          <p:cNvPr id="408" name="Google Shape;408;p11"/>
          <p:cNvPicPr preferRelativeResize="0"/>
          <p:nvPr/>
        </p:nvPicPr>
        <p:blipFill rotWithShape="1">
          <a:blip r:embed="rId3">
            <a:alphaModFix/>
          </a:blip>
          <a:srcRect/>
          <a:stretch/>
        </p:blipFill>
        <p:spPr>
          <a:xfrm>
            <a:off x="1098864" y="635675"/>
            <a:ext cx="10314585" cy="6222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16"/>
          <p:cNvSpPr/>
          <p:nvPr/>
        </p:nvSpPr>
        <p:spPr>
          <a:xfrm>
            <a:off x="5850986" y="2192190"/>
            <a:ext cx="1828324" cy="1828324"/>
          </a:xfrm>
          <a:prstGeom prst="round2DiagRect">
            <a:avLst>
              <a:gd name="adj1" fmla="val 16667"/>
              <a:gd name="adj2" fmla="val 0"/>
            </a:avLst>
          </a:prstGeom>
          <a:solidFill>
            <a:schemeClr val="accent1"/>
          </a:solidFill>
          <a:ln w="5715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5998">
                <a:solidFill>
                  <a:srgbClr val="FFFFFF"/>
                </a:solidFill>
                <a:latin typeface="Arial"/>
                <a:ea typeface="Arial"/>
                <a:cs typeface="Arial"/>
                <a:sym typeface="Arial"/>
              </a:rPr>
              <a:t>40</a:t>
            </a:r>
            <a:r>
              <a:rPr lang="en-US" sz="5998" baseline="30000">
                <a:solidFill>
                  <a:srgbClr val="FFFFFF"/>
                </a:solidFill>
                <a:latin typeface="Arial"/>
                <a:ea typeface="Arial"/>
                <a:cs typeface="Arial"/>
                <a:sym typeface="Arial"/>
              </a:rPr>
              <a:t>%</a:t>
            </a:r>
            <a:endParaRPr/>
          </a:p>
        </p:txBody>
      </p:sp>
      <p:sp>
        <p:nvSpPr>
          <p:cNvPr id="513" name="Google Shape;513;p16"/>
          <p:cNvSpPr/>
          <p:nvPr/>
        </p:nvSpPr>
        <p:spPr>
          <a:xfrm>
            <a:off x="4240448" y="4141507"/>
            <a:ext cx="1462659" cy="1462659"/>
          </a:xfrm>
          <a:prstGeom prst="round2DiagRect">
            <a:avLst>
              <a:gd name="adj1" fmla="val 16667"/>
              <a:gd name="adj2" fmla="val 0"/>
            </a:avLst>
          </a:prstGeom>
          <a:solidFill>
            <a:schemeClr val="accent3"/>
          </a:solidFill>
          <a:ln w="5715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999">
                <a:solidFill>
                  <a:srgbClr val="FFFFFF"/>
                </a:solidFill>
                <a:latin typeface="Arial"/>
                <a:ea typeface="Arial"/>
                <a:cs typeface="Arial"/>
                <a:sym typeface="Arial"/>
              </a:rPr>
              <a:t>20</a:t>
            </a:r>
            <a:r>
              <a:rPr lang="en-US" sz="3999" baseline="30000">
                <a:solidFill>
                  <a:srgbClr val="FFFFFF"/>
                </a:solidFill>
                <a:latin typeface="Arial"/>
                <a:ea typeface="Arial"/>
                <a:cs typeface="Arial"/>
                <a:sym typeface="Arial"/>
              </a:rPr>
              <a:t>%</a:t>
            </a:r>
            <a:endParaRPr/>
          </a:p>
        </p:txBody>
      </p:sp>
      <p:sp>
        <p:nvSpPr>
          <p:cNvPr id="514" name="Google Shape;514;p16"/>
          <p:cNvSpPr/>
          <p:nvPr/>
        </p:nvSpPr>
        <p:spPr>
          <a:xfrm flipH="1">
            <a:off x="4560404" y="2877813"/>
            <a:ext cx="1142702" cy="1142701"/>
          </a:xfrm>
          <a:prstGeom prst="round2DiagRect">
            <a:avLst>
              <a:gd name="adj1" fmla="val 16667"/>
              <a:gd name="adj2" fmla="val 0"/>
            </a:avLst>
          </a:prstGeom>
          <a:solidFill>
            <a:schemeClr val="accent2"/>
          </a:solidFill>
          <a:ln w="5715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rgbClr val="FFFFFF"/>
                </a:solidFill>
                <a:latin typeface="Arial"/>
                <a:ea typeface="Arial"/>
                <a:cs typeface="Arial"/>
                <a:sym typeface="Arial"/>
              </a:rPr>
              <a:t>10</a:t>
            </a:r>
            <a:r>
              <a:rPr lang="en-US" sz="2399" baseline="30000">
                <a:solidFill>
                  <a:srgbClr val="FFFFFF"/>
                </a:solidFill>
                <a:latin typeface="Arial"/>
                <a:ea typeface="Arial"/>
                <a:cs typeface="Arial"/>
                <a:sym typeface="Arial"/>
              </a:rPr>
              <a:t>%</a:t>
            </a:r>
            <a:endParaRPr/>
          </a:p>
        </p:txBody>
      </p:sp>
      <p:sp>
        <p:nvSpPr>
          <p:cNvPr id="515" name="Google Shape;515;p16"/>
          <p:cNvSpPr/>
          <p:nvPr/>
        </p:nvSpPr>
        <p:spPr>
          <a:xfrm flipH="1">
            <a:off x="5850987" y="4141508"/>
            <a:ext cx="1645491" cy="1645491"/>
          </a:xfrm>
          <a:prstGeom prst="round2DiagRect">
            <a:avLst>
              <a:gd name="adj1" fmla="val 16667"/>
              <a:gd name="adj2" fmla="val 0"/>
            </a:avLst>
          </a:prstGeom>
          <a:solidFill>
            <a:schemeClr val="accent4"/>
          </a:solidFill>
          <a:ln w="5715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399">
                <a:solidFill>
                  <a:srgbClr val="FFFFFF"/>
                </a:solidFill>
                <a:latin typeface="Arial"/>
                <a:ea typeface="Arial"/>
                <a:cs typeface="Arial"/>
                <a:sym typeface="Arial"/>
              </a:rPr>
              <a:t>30</a:t>
            </a:r>
            <a:r>
              <a:rPr lang="en-US" sz="4399" baseline="30000">
                <a:solidFill>
                  <a:srgbClr val="FFFFFF"/>
                </a:solidFill>
                <a:latin typeface="Arial"/>
                <a:ea typeface="Arial"/>
                <a:cs typeface="Arial"/>
                <a:sym typeface="Arial"/>
              </a:rPr>
              <a:t>%</a:t>
            </a:r>
            <a:endParaRPr/>
          </a:p>
        </p:txBody>
      </p:sp>
      <p:sp>
        <p:nvSpPr>
          <p:cNvPr id="516" name="Google Shape;516;p16"/>
          <p:cNvSpPr/>
          <p:nvPr/>
        </p:nvSpPr>
        <p:spPr>
          <a:xfrm>
            <a:off x="920574" y="3079926"/>
            <a:ext cx="3171994" cy="73840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399">
                <a:solidFill>
                  <a:schemeClr val="accent2"/>
                </a:solidFill>
                <a:latin typeface="Arial"/>
                <a:ea typeface="Arial"/>
                <a:cs typeface="Arial"/>
                <a:sym typeface="Arial"/>
              </a:rPr>
              <a:t>R&amp;D Scientists</a:t>
            </a:r>
            <a:endParaRPr/>
          </a:p>
          <a:p>
            <a:pPr marL="0" marR="0" lvl="0" indent="0" algn="r" rtl="0">
              <a:spcBef>
                <a:spcPts val="0"/>
              </a:spcBef>
              <a:spcAft>
                <a:spcPts val="0"/>
              </a:spcAft>
              <a:buNone/>
            </a:pPr>
            <a:r>
              <a:rPr lang="en-US" sz="1799">
                <a:solidFill>
                  <a:schemeClr val="dk1"/>
                </a:solidFill>
                <a:latin typeface="Arial"/>
                <a:ea typeface="Arial"/>
                <a:cs typeface="Arial"/>
                <a:sym typeface="Arial"/>
              </a:rPr>
              <a:t>Develop new innovations</a:t>
            </a:r>
            <a:endParaRPr/>
          </a:p>
        </p:txBody>
      </p:sp>
      <p:sp>
        <p:nvSpPr>
          <p:cNvPr id="517" name="Google Shape;517;p16"/>
          <p:cNvSpPr/>
          <p:nvPr/>
        </p:nvSpPr>
        <p:spPr>
          <a:xfrm>
            <a:off x="920574" y="4503600"/>
            <a:ext cx="3171994" cy="101527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399">
                <a:solidFill>
                  <a:schemeClr val="accent3"/>
                </a:solidFill>
                <a:latin typeface="Arial"/>
                <a:ea typeface="Arial"/>
                <a:cs typeface="Arial"/>
                <a:sym typeface="Arial"/>
              </a:rPr>
              <a:t>Managers</a:t>
            </a:r>
            <a:endParaRPr/>
          </a:p>
          <a:p>
            <a:pPr marL="0" marR="0" lvl="0" indent="0" algn="r" rtl="0">
              <a:spcBef>
                <a:spcPts val="0"/>
              </a:spcBef>
              <a:spcAft>
                <a:spcPts val="0"/>
              </a:spcAft>
              <a:buNone/>
            </a:pPr>
            <a:r>
              <a:rPr lang="en-US" sz="1799">
                <a:solidFill>
                  <a:srgbClr val="3F3F3F"/>
                </a:solidFill>
                <a:latin typeface="Arial"/>
                <a:ea typeface="Arial"/>
                <a:cs typeface="Arial"/>
                <a:sym typeface="Arial"/>
              </a:rPr>
              <a:t>Perform administrative activities</a:t>
            </a:r>
            <a:endParaRPr/>
          </a:p>
        </p:txBody>
      </p:sp>
      <p:sp>
        <p:nvSpPr>
          <p:cNvPr id="518" name="Google Shape;518;p16"/>
          <p:cNvSpPr/>
          <p:nvPr/>
        </p:nvSpPr>
        <p:spPr>
          <a:xfrm>
            <a:off x="8099433" y="2764925"/>
            <a:ext cx="3171994" cy="10152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a:solidFill>
                  <a:schemeClr val="accent1"/>
                </a:solidFill>
                <a:latin typeface="Arial"/>
                <a:ea typeface="Arial"/>
                <a:cs typeface="Arial"/>
                <a:sym typeface="Arial"/>
              </a:rPr>
              <a:t>Technical Engineers</a:t>
            </a:r>
            <a:endParaRPr/>
          </a:p>
          <a:p>
            <a:pPr marL="0" marR="0" lvl="0" indent="0" algn="l" rtl="0">
              <a:spcBef>
                <a:spcPts val="0"/>
              </a:spcBef>
              <a:spcAft>
                <a:spcPts val="0"/>
              </a:spcAft>
              <a:buNone/>
            </a:pPr>
            <a:r>
              <a:rPr lang="en-US" sz="1799">
                <a:solidFill>
                  <a:srgbClr val="3F3F3F"/>
                </a:solidFill>
                <a:latin typeface="Arial"/>
                <a:ea typeface="Arial"/>
                <a:cs typeface="Arial"/>
                <a:sym typeface="Arial"/>
              </a:rPr>
              <a:t>Review specs and recommend designs</a:t>
            </a:r>
            <a:endParaRPr sz="1799">
              <a:solidFill>
                <a:srgbClr val="3F3F3F"/>
              </a:solidFill>
              <a:latin typeface="Arial"/>
              <a:ea typeface="Arial"/>
              <a:cs typeface="Arial"/>
              <a:sym typeface="Arial"/>
            </a:endParaRPr>
          </a:p>
        </p:txBody>
      </p:sp>
      <p:sp>
        <p:nvSpPr>
          <p:cNvPr id="519" name="Google Shape;519;p16"/>
          <p:cNvSpPr/>
          <p:nvPr/>
        </p:nvSpPr>
        <p:spPr>
          <a:xfrm>
            <a:off x="8099433" y="4503600"/>
            <a:ext cx="3171994" cy="10152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a:solidFill>
                  <a:schemeClr val="accent4"/>
                </a:solidFill>
                <a:latin typeface="Arial"/>
                <a:ea typeface="Arial"/>
                <a:cs typeface="Arial"/>
                <a:sym typeface="Arial"/>
              </a:rPr>
              <a:t>Site Engineers</a:t>
            </a:r>
            <a:endParaRPr/>
          </a:p>
          <a:p>
            <a:pPr marL="0" marR="0" lvl="0" indent="0" algn="l" rtl="0">
              <a:spcBef>
                <a:spcPts val="0"/>
              </a:spcBef>
              <a:spcAft>
                <a:spcPts val="0"/>
              </a:spcAft>
              <a:buNone/>
            </a:pPr>
            <a:r>
              <a:rPr lang="en-US" sz="1799">
                <a:solidFill>
                  <a:srgbClr val="3F3F3F"/>
                </a:solidFill>
                <a:latin typeface="Arial"/>
                <a:ea typeface="Arial"/>
                <a:cs typeface="Arial"/>
                <a:sym typeface="Arial"/>
              </a:rPr>
              <a:t>Manage different parts of construction projects</a:t>
            </a:r>
            <a:endParaRPr sz="1799">
              <a:solidFill>
                <a:srgbClr val="3F3F3F"/>
              </a:solidFill>
              <a:latin typeface="Arial"/>
              <a:ea typeface="Arial"/>
              <a:cs typeface="Arial"/>
              <a:sym typeface="Arial"/>
            </a:endParaRPr>
          </a:p>
        </p:txBody>
      </p:sp>
      <p:sp>
        <p:nvSpPr>
          <p:cNvPr id="520" name="Google Shape;520;p16"/>
          <p:cNvSpPr txBox="1"/>
          <p:nvPr/>
        </p:nvSpPr>
        <p:spPr>
          <a:xfrm>
            <a:off x="2388198" y="704862"/>
            <a:ext cx="729301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dk2"/>
                </a:solidFill>
                <a:latin typeface="Arial"/>
                <a:ea typeface="Arial"/>
                <a:cs typeface="Arial"/>
                <a:sym typeface="Arial"/>
              </a:rPr>
              <a:t>The HRM Dimension</a:t>
            </a:r>
            <a:endParaRPr/>
          </a:p>
        </p:txBody>
      </p:sp>
      <p:sp>
        <p:nvSpPr>
          <p:cNvPr id="521" name="Google Shape;521;p16"/>
          <p:cNvSpPr txBox="1"/>
          <p:nvPr/>
        </p:nvSpPr>
        <p:spPr>
          <a:xfrm>
            <a:off x="2388197" y="1460470"/>
            <a:ext cx="7415606" cy="3692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9">
                <a:solidFill>
                  <a:srgbClr val="595959"/>
                </a:solidFill>
                <a:latin typeface="Arial"/>
                <a:ea typeface="Arial"/>
                <a:cs typeface="Arial"/>
                <a:sym typeface="Arial"/>
              </a:rPr>
              <a:t>Organization’s most valued Assets</a:t>
            </a:r>
            <a:endParaRPr/>
          </a:p>
        </p:txBody>
      </p:sp>
    </p:spTree>
    <p:extLst>
      <p:ext uri="{BB962C8B-B14F-4D97-AF65-F5344CB8AC3E}">
        <p14:creationId xmlns:p14="http://schemas.microsoft.com/office/powerpoint/2010/main" val="135845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3"/>
          <p:cNvPicPr preferRelativeResize="0"/>
          <p:nvPr/>
        </p:nvPicPr>
        <p:blipFill rotWithShape="1">
          <a:blip r:embed="rId3">
            <a:alphaModFix/>
          </a:blip>
          <a:srcRect/>
          <a:stretch/>
        </p:blipFill>
        <p:spPr>
          <a:xfrm>
            <a:off x="1947038" y="525925"/>
            <a:ext cx="3644900" cy="2171700"/>
          </a:xfrm>
          <a:prstGeom prst="rect">
            <a:avLst/>
          </a:prstGeom>
          <a:noFill/>
          <a:ln>
            <a:noFill/>
          </a:ln>
        </p:spPr>
      </p:pic>
      <p:pic>
        <p:nvPicPr>
          <p:cNvPr id="191" name="Google Shape;191;p23"/>
          <p:cNvPicPr preferRelativeResize="0"/>
          <p:nvPr/>
        </p:nvPicPr>
        <p:blipFill rotWithShape="1">
          <a:blip r:embed="rId4">
            <a:alphaModFix/>
          </a:blip>
          <a:srcRect/>
          <a:stretch/>
        </p:blipFill>
        <p:spPr>
          <a:xfrm>
            <a:off x="5894005" y="595775"/>
            <a:ext cx="2095500" cy="1016000"/>
          </a:xfrm>
          <a:prstGeom prst="rect">
            <a:avLst/>
          </a:prstGeom>
          <a:noFill/>
          <a:ln>
            <a:noFill/>
          </a:ln>
        </p:spPr>
      </p:pic>
      <p:pic>
        <p:nvPicPr>
          <p:cNvPr id="192" name="Google Shape;192;p23"/>
          <p:cNvPicPr preferRelativeResize="0"/>
          <p:nvPr/>
        </p:nvPicPr>
        <p:blipFill rotWithShape="1">
          <a:blip r:embed="rId5">
            <a:alphaModFix/>
          </a:blip>
          <a:srcRect/>
          <a:stretch/>
        </p:blipFill>
        <p:spPr>
          <a:xfrm>
            <a:off x="5894005" y="1783225"/>
            <a:ext cx="3708400" cy="1828800"/>
          </a:xfrm>
          <a:prstGeom prst="rect">
            <a:avLst/>
          </a:prstGeom>
          <a:noFill/>
          <a:ln>
            <a:noFill/>
          </a:ln>
        </p:spPr>
      </p:pic>
      <p:pic>
        <p:nvPicPr>
          <p:cNvPr id="193" name="Google Shape;193;p23"/>
          <p:cNvPicPr preferRelativeResize="0"/>
          <p:nvPr/>
        </p:nvPicPr>
        <p:blipFill rotWithShape="1">
          <a:blip r:embed="rId6">
            <a:alphaModFix/>
          </a:blip>
          <a:srcRect/>
          <a:stretch/>
        </p:blipFill>
        <p:spPr>
          <a:xfrm>
            <a:off x="5043105" y="5256675"/>
            <a:ext cx="4559300" cy="1397000"/>
          </a:xfrm>
          <a:prstGeom prst="rect">
            <a:avLst/>
          </a:prstGeom>
          <a:noFill/>
          <a:ln>
            <a:noFill/>
          </a:ln>
        </p:spPr>
      </p:pic>
      <p:pic>
        <p:nvPicPr>
          <p:cNvPr id="194" name="Google Shape;194;p23"/>
          <p:cNvPicPr preferRelativeResize="0"/>
          <p:nvPr/>
        </p:nvPicPr>
        <p:blipFill rotWithShape="1">
          <a:blip r:embed="rId7">
            <a:alphaModFix/>
          </a:blip>
          <a:srcRect/>
          <a:stretch/>
        </p:blipFill>
        <p:spPr>
          <a:xfrm>
            <a:off x="2021710" y="3783475"/>
            <a:ext cx="4584700" cy="1473200"/>
          </a:xfrm>
          <a:prstGeom prst="rect">
            <a:avLst/>
          </a:prstGeom>
          <a:noFill/>
          <a:ln>
            <a:noFill/>
          </a:ln>
        </p:spPr>
      </p:pic>
    </p:spTree>
    <p:extLst>
      <p:ext uri="{BB962C8B-B14F-4D97-AF65-F5344CB8AC3E}">
        <p14:creationId xmlns:p14="http://schemas.microsoft.com/office/powerpoint/2010/main" val="454997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0" y="751258"/>
            <a:ext cx="12192000" cy="386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utoShape 4"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p:cNvSpPr txBox="1"/>
          <p:nvPr/>
        </p:nvSpPr>
        <p:spPr>
          <a:xfrm>
            <a:off x="1094924" y="109365"/>
            <a:ext cx="11238167" cy="523220"/>
          </a:xfrm>
          <a:prstGeom prst="rect">
            <a:avLst/>
          </a:prstGeom>
          <a:noFill/>
        </p:spPr>
        <p:txBody>
          <a:bodyPr wrap="square" rtlCol="0">
            <a:spAutoFit/>
          </a:bodyPr>
          <a:lstStyle/>
          <a:p>
            <a:pPr lvl="0" algn="l" eaLnBrk="1" fontAlgn="auto" hangingPunct="1">
              <a:spcBef>
                <a:spcPts val="0"/>
              </a:spcBef>
              <a:spcAft>
                <a:spcPts val="0"/>
              </a:spcAft>
            </a:pPr>
            <a:r>
              <a:rPr lang="en-IN" sz="2800" b="1" dirty="0">
                <a:solidFill>
                  <a:srgbClr val="003300"/>
                </a:solidFill>
                <a:latin typeface="Cambria" panose="02040503050406030204" pitchFamily="18" charset="0"/>
              </a:rPr>
              <a:t>INDUSTRY OUTLOOK</a:t>
            </a:r>
            <a:endParaRPr lang="en-US" sz="2800" b="1" dirty="0">
              <a:solidFill>
                <a:srgbClr val="003300"/>
              </a:solidFill>
              <a:latin typeface="Cambria" panose="02040503050406030204" pitchFamily="18" charset="0"/>
            </a:endParaRPr>
          </a:p>
        </p:txBody>
      </p:sp>
      <p:sp>
        <p:nvSpPr>
          <p:cNvPr id="19" name="Rectangle 18">
            <a:extLst>
              <a:ext uri="{FF2B5EF4-FFF2-40B4-BE49-F238E27FC236}">
                <a16:creationId xmlns:a16="http://schemas.microsoft.com/office/drawing/2014/main" id="{AD419CFE-124C-45D7-8BF2-56E2E5549A66}"/>
              </a:ext>
            </a:extLst>
          </p:cNvPr>
          <p:cNvSpPr/>
          <p:nvPr/>
        </p:nvSpPr>
        <p:spPr>
          <a:xfrm>
            <a:off x="62097" y="880981"/>
            <a:ext cx="6209875" cy="3816945"/>
          </a:xfrm>
          <a:prstGeom prst="rect">
            <a:avLst/>
          </a:prstGeom>
          <a:solidFill>
            <a:schemeClr val="tx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aphicFrame>
        <p:nvGraphicFramePr>
          <p:cNvPr id="8" name="Chart 7">
            <a:extLst>
              <a:ext uri="{FF2B5EF4-FFF2-40B4-BE49-F238E27FC236}">
                <a16:creationId xmlns:a16="http://schemas.microsoft.com/office/drawing/2014/main" id="{3634B986-63B5-4F30-9FCD-62C84B4DCECD}"/>
              </a:ext>
            </a:extLst>
          </p:cNvPr>
          <p:cNvGraphicFramePr>
            <a:graphicFrameLocks/>
          </p:cNvGraphicFramePr>
          <p:nvPr/>
        </p:nvGraphicFramePr>
        <p:xfrm>
          <a:off x="45782" y="941587"/>
          <a:ext cx="6209875" cy="3703188"/>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BF42BF6D-9C44-46A7-91B2-E7C0458D43B8}"/>
              </a:ext>
            </a:extLst>
          </p:cNvPr>
          <p:cNvSpPr/>
          <p:nvPr/>
        </p:nvSpPr>
        <p:spPr>
          <a:xfrm>
            <a:off x="3198345" y="3429000"/>
            <a:ext cx="2133600" cy="461665"/>
          </a:xfrm>
          <a:prstGeom prst="rect">
            <a:avLst/>
          </a:prstGeom>
          <a:solidFill>
            <a:schemeClr val="accent1">
              <a:lumMod val="75000"/>
            </a:schemeClr>
          </a:solidFill>
        </p:spPr>
        <p:txBody>
          <a:bodyPr wrap="square" lIns="91440" tIns="45720" rIns="91440" bIns="45720">
            <a:spAutoFit/>
          </a:bodyPr>
          <a:lstStyle/>
          <a:p>
            <a:pPr algn="ctr"/>
            <a:r>
              <a:rPr lang="en-US" sz="2400" b="1" cap="none" spc="0" dirty="0">
                <a:ln w="0"/>
                <a:solidFill>
                  <a:schemeClr val="bg1"/>
                </a:solidFill>
                <a:latin typeface="+mn-lt"/>
              </a:rPr>
              <a:t>CAGR – 5.3%</a:t>
            </a:r>
          </a:p>
        </p:txBody>
      </p:sp>
      <p:grpSp>
        <p:nvGrpSpPr>
          <p:cNvPr id="29" name="Group 28">
            <a:extLst>
              <a:ext uri="{FF2B5EF4-FFF2-40B4-BE49-F238E27FC236}">
                <a16:creationId xmlns:a16="http://schemas.microsoft.com/office/drawing/2014/main" id="{B1026720-CA38-4387-82F2-96148613FC50}"/>
              </a:ext>
            </a:extLst>
          </p:cNvPr>
          <p:cNvGrpSpPr/>
          <p:nvPr/>
        </p:nvGrpSpPr>
        <p:grpSpPr>
          <a:xfrm>
            <a:off x="6238259" y="732067"/>
            <a:ext cx="6129959" cy="2502173"/>
            <a:chOff x="6194994" y="899882"/>
            <a:chExt cx="6129959" cy="2502173"/>
          </a:xfrm>
        </p:grpSpPr>
        <p:grpSp>
          <p:nvGrpSpPr>
            <p:cNvPr id="18" name="Group 17">
              <a:extLst>
                <a:ext uri="{FF2B5EF4-FFF2-40B4-BE49-F238E27FC236}">
                  <a16:creationId xmlns:a16="http://schemas.microsoft.com/office/drawing/2014/main" id="{FDD7E97F-DEDF-4BFE-A6CF-75C24A2081B9}"/>
                </a:ext>
              </a:extLst>
            </p:cNvPr>
            <p:cNvGrpSpPr/>
            <p:nvPr/>
          </p:nvGrpSpPr>
          <p:grpSpPr>
            <a:xfrm>
              <a:off x="6194994" y="1170808"/>
              <a:ext cx="2336800" cy="2231247"/>
              <a:chOff x="6415314" y="817208"/>
              <a:chExt cx="2336800" cy="2231247"/>
            </a:xfrm>
          </p:grpSpPr>
          <p:graphicFrame>
            <p:nvGraphicFramePr>
              <p:cNvPr id="12" name="Chart 11">
                <a:extLst>
                  <a:ext uri="{FF2B5EF4-FFF2-40B4-BE49-F238E27FC236}">
                    <a16:creationId xmlns:a16="http://schemas.microsoft.com/office/drawing/2014/main" id="{7D4DCD89-34C1-439E-823A-DC6CB929071B}"/>
                  </a:ext>
                </a:extLst>
              </p:cNvPr>
              <p:cNvGraphicFramePr/>
              <p:nvPr/>
            </p:nvGraphicFramePr>
            <p:xfrm>
              <a:off x="6415314" y="1380815"/>
              <a:ext cx="2336800" cy="1541257"/>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a:extLst>
                  <a:ext uri="{FF2B5EF4-FFF2-40B4-BE49-F238E27FC236}">
                    <a16:creationId xmlns:a16="http://schemas.microsoft.com/office/drawing/2014/main" id="{29BB3FF4-BE8D-4B7E-A81F-6DF525663E65}"/>
                  </a:ext>
                </a:extLst>
              </p:cNvPr>
              <p:cNvSpPr/>
              <p:nvPr/>
            </p:nvSpPr>
            <p:spPr>
              <a:xfrm>
                <a:off x="7042900" y="2648345"/>
                <a:ext cx="1054887" cy="400110"/>
              </a:xfrm>
              <a:prstGeom prst="rect">
                <a:avLst/>
              </a:prstGeom>
              <a:noFill/>
            </p:spPr>
            <p:txBody>
              <a:bodyPr wrap="square" lIns="91440" tIns="45720" rIns="91440" bIns="45720">
                <a:spAutoFit/>
              </a:bodyPr>
              <a:lstStyle/>
              <a:p>
                <a:pPr algn="ctr"/>
                <a:r>
                  <a:rPr lang="en-US" sz="2000" b="1" cap="none" spc="0" dirty="0">
                    <a:ln w="0"/>
                    <a:latin typeface="+mn-lt"/>
                  </a:rPr>
                  <a:t>FY-18</a:t>
                </a:r>
              </a:p>
            </p:txBody>
          </p:sp>
          <p:sp>
            <p:nvSpPr>
              <p:cNvPr id="17" name="Rectangle 16">
                <a:extLst>
                  <a:ext uri="{FF2B5EF4-FFF2-40B4-BE49-F238E27FC236}">
                    <a16:creationId xmlns:a16="http://schemas.microsoft.com/office/drawing/2014/main" id="{7DCC48D7-240A-40F0-80A0-82F6225F48E0}"/>
                  </a:ext>
                </a:extLst>
              </p:cNvPr>
              <p:cNvSpPr/>
              <p:nvPr/>
            </p:nvSpPr>
            <p:spPr>
              <a:xfrm>
                <a:off x="6516913" y="817208"/>
                <a:ext cx="2133600" cy="584775"/>
              </a:xfrm>
              <a:prstGeom prst="rect">
                <a:avLst/>
              </a:prstGeom>
              <a:noFill/>
            </p:spPr>
            <p:txBody>
              <a:bodyPr wrap="square" lIns="91440" tIns="45720" rIns="91440" bIns="45720">
                <a:spAutoFit/>
              </a:bodyPr>
              <a:lstStyle/>
              <a:p>
                <a:pPr algn="ctr"/>
                <a:r>
                  <a:rPr lang="en-US" sz="1800" b="1" cap="none" spc="0" dirty="0">
                    <a:ln w="0"/>
                    <a:solidFill>
                      <a:srgbClr val="002060"/>
                    </a:solidFill>
                    <a:latin typeface="+mn-lt"/>
                  </a:rPr>
                  <a:t>7%</a:t>
                </a:r>
                <a:r>
                  <a:rPr lang="en-US" sz="1400" cap="none" spc="0" dirty="0">
                    <a:ln w="0"/>
                    <a:latin typeface="+mn-lt"/>
                  </a:rPr>
                  <a:t> of Electricity Demand by RE</a:t>
                </a:r>
              </a:p>
            </p:txBody>
          </p:sp>
          <p:cxnSp>
            <p:nvCxnSpPr>
              <p:cNvPr id="14" name="Connector: Elbow 13">
                <a:extLst>
                  <a:ext uri="{FF2B5EF4-FFF2-40B4-BE49-F238E27FC236}">
                    <a16:creationId xmlns:a16="http://schemas.microsoft.com/office/drawing/2014/main" id="{C56F192D-8809-4F23-8DBB-B3ED4536D074}"/>
                  </a:ext>
                </a:extLst>
              </p:cNvPr>
              <p:cNvCxnSpPr>
                <a:cxnSpLocks/>
              </p:cNvCxnSpPr>
              <p:nvPr/>
            </p:nvCxnSpPr>
            <p:spPr>
              <a:xfrm rot="10800000">
                <a:off x="7126517" y="1353503"/>
                <a:ext cx="580572" cy="286613"/>
              </a:xfrm>
              <a:prstGeom prst="bentConnector3">
                <a:avLst/>
              </a:prstGeom>
            </p:spPr>
            <p:style>
              <a:lnRef idx="1">
                <a:schemeClr val="accent1"/>
              </a:lnRef>
              <a:fillRef idx="0">
                <a:schemeClr val="accent1"/>
              </a:fillRef>
              <a:effectRef idx="0">
                <a:schemeClr val="accent1"/>
              </a:effectRef>
              <a:fontRef idx="minor">
                <a:schemeClr val="tx1"/>
              </a:fontRef>
            </p:style>
          </p:cxnSp>
        </p:grpSp>
        <p:graphicFrame>
          <p:nvGraphicFramePr>
            <p:cNvPr id="21" name="Chart 20">
              <a:extLst>
                <a:ext uri="{FF2B5EF4-FFF2-40B4-BE49-F238E27FC236}">
                  <a16:creationId xmlns:a16="http://schemas.microsoft.com/office/drawing/2014/main" id="{B6BCD54A-A192-406D-8692-7B31C762396A}"/>
                </a:ext>
              </a:extLst>
            </p:cNvPr>
            <p:cNvGraphicFramePr/>
            <p:nvPr/>
          </p:nvGraphicFramePr>
          <p:xfrm>
            <a:off x="9639811" y="1401983"/>
            <a:ext cx="2336800" cy="1541257"/>
          </p:xfrm>
          <a:graphic>
            <a:graphicData uri="http://schemas.openxmlformats.org/drawingml/2006/chart">
              <c:chart xmlns:c="http://schemas.openxmlformats.org/drawingml/2006/chart" xmlns:r="http://schemas.openxmlformats.org/officeDocument/2006/relationships" r:id="rId5"/>
            </a:graphicData>
          </a:graphic>
        </p:graphicFrame>
        <p:sp>
          <p:nvSpPr>
            <p:cNvPr id="22" name="Rectangle 21">
              <a:extLst>
                <a:ext uri="{FF2B5EF4-FFF2-40B4-BE49-F238E27FC236}">
                  <a16:creationId xmlns:a16="http://schemas.microsoft.com/office/drawing/2014/main" id="{08A80497-28ED-4E63-B877-0A8FF8B878D9}"/>
                </a:ext>
              </a:extLst>
            </p:cNvPr>
            <p:cNvSpPr/>
            <p:nvPr/>
          </p:nvSpPr>
          <p:spPr>
            <a:xfrm>
              <a:off x="10326642" y="2636088"/>
              <a:ext cx="1054887" cy="400110"/>
            </a:xfrm>
            <a:prstGeom prst="rect">
              <a:avLst/>
            </a:prstGeom>
            <a:noFill/>
          </p:spPr>
          <p:txBody>
            <a:bodyPr wrap="square" lIns="91440" tIns="45720" rIns="91440" bIns="45720">
              <a:spAutoFit/>
            </a:bodyPr>
            <a:lstStyle/>
            <a:p>
              <a:pPr algn="ctr"/>
              <a:r>
                <a:rPr lang="en-US" sz="2000" b="1" cap="none" spc="0" dirty="0">
                  <a:ln w="0"/>
                  <a:latin typeface="+mn-lt"/>
                </a:rPr>
                <a:t>FY-30</a:t>
              </a:r>
            </a:p>
          </p:txBody>
        </p:sp>
        <p:sp>
          <p:nvSpPr>
            <p:cNvPr id="23" name="Rectangle 22">
              <a:extLst>
                <a:ext uri="{FF2B5EF4-FFF2-40B4-BE49-F238E27FC236}">
                  <a16:creationId xmlns:a16="http://schemas.microsoft.com/office/drawing/2014/main" id="{988D9910-1980-4837-880D-3D747A51D6C3}"/>
                </a:ext>
              </a:extLst>
            </p:cNvPr>
            <p:cNvSpPr/>
            <p:nvPr/>
          </p:nvSpPr>
          <p:spPr>
            <a:xfrm>
              <a:off x="10191353" y="899882"/>
              <a:ext cx="2133600" cy="584775"/>
            </a:xfrm>
            <a:prstGeom prst="rect">
              <a:avLst/>
            </a:prstGeom>
            <a:noFill/>
          </p:spPr>
          <p:txBody>
            <a:bodyPr wrap="square" lIns="91440" tIns="45720" rIns="91440" bIns="45720">
              <a:spAutoFit/>
            </a:bodyPr>
            <a:lstStyle/>
            <a:p>
              <a:pPr algn="ctr"/>
              <a:r>
                <a:rPr lang="en-US" sz="1800" b="1" dirty="0">
                  <a:ln w="0"/>
                  <a:solidFill>
                    <a:srgbClr val="002060"/>
                  </a:solidFill>
                  <a:latin typeface="+mn-lt"/>
                </a:rPr>
                <a:t>40</a:t>
              </a:r>
              <a:r>
                <a:rPr lang="en-US" sz="1800" b="1" cap="none" spc="0" dirty="0">
                  <a:ln w="0"/>
                  <a:solidFill>
                    <a:srgbClr val="002060"/>
                  </a:solidFill>
                  <a:latin typeface="+mn-lt"/>
                </a:rPr>
                <a:t>%</a:t>
              </a:r>
              <a:r>
                <a:rPr lang="en-US" sz="1400" cap="none" spc="0" dirty="0">
                  <a:ln w="0"/>
                  <a:latin typeface="+mn-lt"/>
                </a:rPr>
                <a:t> of Electricity Demand by RE</a:t>
              </a:r>
            </a:p>
          </p:txBody>
        </p:sp>
        <p:cxnSp>
          <p:nvCxnSpPr>
            <p:cNvPr id="24" name="Connector: Elbow 23">
              <a:extLst>
                <a:ext uri="{FF2B5EF4-FFF2-40B4-BE49-F238E27FC236}">
                  <a16:creationId xmlns:a16="http://schemas.microsoft.com/office/drawing/2014/main" id="{4521F81F-79EE-49B2-B2C2-842AC05FADC0}"/>
                </a:ext>
              </a:extLst>
            </p:cNvPr>
            <p:cNvCxnSpPr>
              <a:cxnSpLocks/>
            </p:cNvCxnSpPr>
            <p:nvPr/>
          </p:nvCxnSpPr>
          <p:spPr>
            <a:xfrm rot="10800000">
              <a:off x="10800957" y="1436177"/>
              <a:ext cx="580572" cy="28661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361580F-BE35-4480-B65F-90943AB5496C}"/>
                </a:ext>
              </a:extLst>
            </p:cNvPr>
            <p:cNvSpPr/>
            <p:nvPr/>
          </p:nvSpPr>
          <p:spPr>
            <a:xfrm rot="20925024">
              <a:off x="7895998" y="1927701"/>
              <a:ext cx="2133600" cy="400110"/>
            </a:xfrm>
            <a:prstGeom prst="rect">
              <a:avLst/>
            </a:prstGeom>
            <a:noFill/>
          </p:spPr>
          <p:txBody>
            <a:bodyPr wrap="square" lIns="91440" tIns="45720" rIns="91440" bIns="45720">
              <a:spAutoFit/>
            </a:bodyPr>
            <a:lstStyle/>
            <a:p>
              <a:pPr algn="ctr"/>
              <a:r>
                <a:rPr lang="en-US" sz="2000" b="1" cap="none" spc="0" dirty="0">
                  <a:ln w="0"/>
                  <a:latin typeface="+mn-lt"/>
                </a:rPr>
                <a:t>CAGR – 15.6%</a:t>
              </a:r>
            </a:p>
          </p:txBody>
        </p:sp>
        <p:cxnSp>
          <p:nvCxnSpPr>
            <p:cNvPr id="25" name="Straight Arrow Connector 24">
              <a:extLst>
                <a:ext uri="{FF2B5EF4-FFF2-40B4-BE49-F238E27FC236}">
                  <a16:creationId xmlns:a16="http://schemas.microsoft.com/office/drawing/2014/main" id="{D077D545-26E0-48E1-8093-2E2CD80A521A}"/>
                </a:ext>
              </a:extLst>
            </p:cNvPr>
            <p:cNvCxnSpPr>
              <a:cxnSpLocks/>
            </p:cNvCxnSpPr>
            <p:nvPr/>
          </p:nvCxnSpPr>
          <p:spPr>
            <a:xfrm flipV="1">
              <a:off x="8243973" y="2172611"/>
              <a:ext cx="1497439" cy="301856"/>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grpSp>
      <p:sp>
        <p:nvSpPr>
          <p:cNvPr id="31" name="Rectangle 30">
            <a:extLst>
              <a:ext uri="{FF2B5EF4-FFF2-40B4-BE49-F238E27FC236}">
                <a16:creationId xmlns:a16="http://schemas.microsoft.com/office/drawing/2014/main" id="{8B7AA4AD-0D95-49EE-ABE8-2DAF54BBA00C}"/>
              </a:ext>
            </a:extLst>
          </p:cNvPr>
          <p:cNvSpPr/>
          <p:nvPr/>
        </p:nvSpPr>
        <p:spPr>
          <a:xfrm>
            <a:off x="6350001" y="3159971"/>
            <a:ext cx="5779902" cy="313053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aphicFrame>
        <p:nvGraphicFramePr>
          <p:cNvPr id="33" name="Chart 32">
            <a:extLst>
              <a:ext uri="{FF2B5EF4-FFF2-40B4-BE49-F238E27FC236}">
                <a16:creationId xmlns:a16="http://schemas.microsoft.com/office/drawing/2014/main" id="{93EC69A7-4CEE-413D-9AAE-BF8D408BA26D}"/>
              </a:ext>
            </a:extLst>
          </p:cNvPr>
          <p:cNvGraphicFramePr>
            <a:graphicFrameLocks/>
          </p:cNvGraphicFramePr>
          <p:nvPr/>
        </p:nvGraphicFramePr>
        <p:xfrm>
          <a:off x="6562508" y="3507410"/>
          <a:ext cx="5270732"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34" name="Rectangle 33">
            <a:extLst>
              <a:ext uri="{FF2B5EF4-FFF2-40B4-BE49-F238E27FC236}">
                <a16:creationId xmlns:a16="http://schemas.microsoft.com/office/drawing/2014/main" id="{A4B43A84-15DF-4CE8-A41F-B4A6BCED2817}"/>
              </a:ext>
            </a:extLst>
          </p:cNvPr>
          <p:cNvSpPr/>
          <p:nvPr/>
        </p:nvSpPr>
        <p:spPr>
          <a:xfrm>
            <a:off x="6749143" y="3149792"/>
            <a:ext cx="5270733" cy="369332"/>
          </a:xfrm>
          <a:prstGeom prst="rect">
            <a:avLst/>
          </a:prstGeom>
          <a:noFill/>
        </p:spPr>
        <p:txBody>
          <a:bodyPr wrap="square" lIns="91440" tIns="45720" rIns="91440" bIns="45720">
            <a:spAutoFit/>
          </a:bodyPr>
          <a:lstStyle/>
          <a:p>
            <a:pPr algn="ctr"/>
            <a:r>
              <a:rPr lang="en-US" sz="1800" b="1" cap="none" spc="0" dirty="0">
                <a:ln w="0"/>
                <a:solidFill>
                  <a:srgbClr val="002060"/>
                </a:solidFill>
                <a:latin typeface="+mn-lt"/>
              </a:rPr>
              <a:t>Renewable Capacity Addition (GW)</a:t>
            </a:r>
            <a:endParaRPr lang="en-US" sz="1400" cap="none" spc="0" dirty="0">
              <a:ln w="0"/>
              <a:latin typeface="+mn-lt"/>
            </a:endParaRPr>
          </a:p>
        </p:txBody>
      </p:sp>
      <p:sp>
        <p:nvSpPr>
          <p:cNvPr id="35" name="Rectangle 34">
            <a:extLst>
              <a:ext uri="{FF2B5EF4-FFF2-40B4-BE49-F238E27FC236}">
                <a16:creationId xmlns:a16="http://schemas.microsoft.com/office/drawing/2014/main" id="{5508F360-62FA-4F61-8B27-B6E923B82D05}"/>
              </a:ext>
            </a:extLst>
          </p:cNvPr>
          <p:cNvSpPr/>
          <p:nvPr/>
        </p:nvSpPr>
        <p:spPr>
          <a:xfrm>
            <a:off x="7877526" y="3655799"/>
            <a:ext cx="2133600" cy="400110"/>
          </a:xfrm>
          <a:prstGeom prst="rect">
            <a:avLst/>
          </a:prstGeom>
          <a:solidFill>
            <a:schemeClr val="accent1">
              <a:lumMod val="75000"/>
            </a:schemeClr>
          </a:solidFill>
        </p:spPr>
        <p:txBody>
          <a:bodyPr wrap="square" lIns="91440" tIns="45720" rIns="91440" bIns="45720">
            <a:spAutoFit/>
          </a:bodyPr>
          <a:lstStyle/>
          <a:p>
            <a:pPr algn="ctr"/>
            <a:r>
              <a:rPr lang="en-US" sz="2000" b="1" cap="none" spc="0" dirty="0">
                <a:ln w="0"/>
                <a:solidFill>
                  <a:schemeClr val="bg1"/>
                </a:solidFill>
                <a:latin typeface="+mn-lt"/>
              </a:rPr>
              <a:t>CAGR – 15.5%</a:t>
            </a:r>
          </a:p>
        </p:txBody>
      </p:sp>
      <p:sp>
        <p:nvSpPr>
          <p:cNvPr id="30" name="Rectangle 29">
            <a:extLst>
              <a:ext uri="{FF2B5EF4-FFF2-40B4-BE49-F238E27FC236}">
                <a16:creationId xmlns:a16="http://schemas.microsoft.com/office/drawing/2014/main" id="{0EC862C0-091F-4D3F-91BF-E227CF43150C}"/>
              </a:ext>
            </a:extLst>
          </p:cNvPr>
          <p:cNvSpPr/>
          <p:nvPr/>
        </p:nvSpPr>
        <p:spPr>
          <a:xfrm>
            <a:off x="45782" y="4851516"/>
            <a:ext cx="6209875"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algn="ctr"/>
            <a:r>
              <a:rPr lang="en-US" sz="3600" b="1" cap="none" spc="0" dirty="0">
                <a:ln w="0"/>
                <a:solidFill>
                  <a:srgbClr val="002060"/>
                </a:solidFill>
              </a:rPr>
              <a:t>70% </a:t>
            </a:r>
            <a:r>
              <a:rPr lang="en-US" sz="2400" b="1" cap="none" spc="0" dirty="0">
                <a:ln w="0"/>
                <a:solidFill>
                  <a:schemeClr val="bg1"/>
                </a:solidFill>
              </a:rPr>
              <a:t>of the Renewable Capacity addition shall be through Solar by 2030</a:t>
            </a:r>
            <a:endParaRPr lang="en-US" sz="2800" b="1" cap="none" spc="0" dirty="0">
              <a:ln w="0"/>
              <a:solidFill>
                <a:schemeClr val="bg1"/>
              </a:solidFill>
            </a:endParaRPr>
          </a:p>
        </p:txBody>
      </p:sp>
      <p:sp>
        <p:nvSpPr>
          <p:cNvPr id="38" name="Rectangle 37">
            <a:extLst>
              <a:ext uri="{FF2B5EF4-FFF2-40B4-BE49-F238E27FC236}">
                <a16:creationId xmlns:a16="http://schemas.microsoft.com/office/drawing/2014/main" id="{A6566D5A-7414-45BA-B109-D54DC01734F8}"/>
              </a:ext>
            </a:extLst>
          </p:cNvPr>
          <p:cNvSpPr/>
          <p:nvPr/>
        </p:nvSpPr>
        <p:spPr>
          <a:xfrm>
            <a:off x="530443" y="5798965"/>
            <a:ext cx="5819558" cy="307777"/>
          </a:xfrm>
          <a:prstGeom prst="rect">
            <a:avLst/>
          </a:prstGeom>
          <a:noFill/>
        </p:spPr>
        <p:txBody>
          <a:bodyPr wrap="square" lIns="91440" tIns="45720" rIns="91440" bIns="45720">
            <a:spAutoFit/>
          </a:bodyPr>
          <a:lstStyle/>
          <a:p>
            <a:pPr algn="r"/>
            <a:r>
              <a:rPr lang="en-US" sz="1400" i="1" cap="none" spc="0" dirty="0">
                <a:ln w="0"/>
                <a:solidFill>
                  <a:srgbClr val="002060"/>
                </a:solidFill>
                <a:latin typeface="+mn-lt"/>
              </a:rPr>
              <a:t>Source: India’s Pledge at Paris Accord on Climate Change: COP21 </a:t>
            </a:r>
            <a:endParaRPr lang="en-US" sz="1100" i="1" cap="none" spc="0" dirty="0">
              <a:ln w="0"/>
              <a:latin typeface="+mn-lt"/>
            </a:endParaRPr>
          </a:p>
        </p:txBody>
      </p:sp>
      <p:sp>
        <p:nvSpPr>
          <p:cNvPr id="39" name="Rectangle 38">
            <a:extLst>
              <a:ext uri="{FF2B5EF4-FFF2-40B4-BE49-F238E27FC236}">
                <a16:creationId xmlns:a16="http://schemas.microsoft.com/office/drawing/2014/main" id="{138343C5-B1D5-4FAD-9095-07CE7BD853A4}"/>
              </a:ext>
            </a:extLst>
          </p:cNvPr>
          <p:cNvSpPr/>
          <p:nvPr/>
        </p:nvSpPr>
        <p:spPr>
          <a:xfrm>
            <a:off x="486357" y="4459007"/>
            <a:ext cx="5819558" cy="307777"/>
          </a:xfrm>
          <a:prstGeom prst="rect">
            <a:avLst/>
          </a:prstGeom>
          <a:noFill/>
        </p:spPr>
        <p:txBody>
          <a:bodyPr wrap="square" lIns="91440" tIns="45720" rIns="91440" bIns="45720">
            <a:spAutoFit/>
          </a:bodyPr>
          <a:lstStyle/>
          <a:p>
            <a:pPr algn="r"/>
            <a:r>
              <a:rPr lang="en-US" sz="1400" i="1" cap="none" spc="0" dirty="0">
                <a:ln w="0"/>
                <a:solidFill>
                  <a:srgbClr val="002060"/>
                </a:solidFill>
                <a:latin typeface="+mn-lt"/>
              </a:rPr>
              <a:t>Source: CEA</a:t>
            </a:r>
            <a:endParaRPr lang="en-US" sz="1100" i="1" cap="none" spc="0" dirty="0">
              <a:ln w="0"/>
              <a:latin typeface="+mn-lt"/>
            </a:endParaRPr>
          </a:p>
        </p:txBody>
      </p:sp>
      <p:sp>
        <p:nvSpPr>
          <p:cNvPr id="40" name="Rectangle 39">
            <a:extLst>
              <a:ext uri="{FF2B5EF4-FFF2-40B4-BE49-F238E27FC236}">
                <a16:creationId xmlns:a16="http://schemas.microsoft.com/office/drawing/2014/main" id="{0B2977CF-4E38-4823-9E77-1D628ACFBF4B}"/>
              </a:ext>
            </a:extLst>
          </p:cNvPr>
          <p:cNvSpPr/>
          <p:nvPr/>
        </p:nvSpPr>
        <p:spPr>
          <a:xfrm>
            <a:off x="6034547" y="6106742"/>
            <a:ext cx="5819558" cy="307777"/>
          </a:xfrm>
          <a:prstGeom prst="rect">
            <a:avLst/>
          </a:prstGeom>
          <a:noFill/>
        </p:spPr>
        <p:txBody>
          <a:bodyPr wrap="square" lIns="91440" tIns="45720" rIns="91440" bIns="45720">
            <a:spAutoFit/>
          </a:bodyPr>
          <a:lstStyle/>
          <a:p>
            <a:pPr algn="r"/>
            <a:r>
              <a:rPr lang="en-US" sz="1400" i="1" cap="none" spc="0" dirty="0">
                <a:ln w="0"/>
                <a:solidFill>
                  <a:srgbClr val="002060"/>
                </a:solidFill>
                <a:latin typeface="+mn-lt"/>
              </a:rPr>
              <a:t>Source: CEA</a:t>
            </a:r>
            <a:endParaRPr lang="en-US" sz="1100" i="1" cap="none" spc="0" dirty="0">
              <a:ln w="0"/>
              <a:latin typeface="+mn-lt"/>
            </a:endParaRPr>
          </a:p>
        </p:txBody>
      </p:sp>
    </p:spTree>
    <p:extLst>
      <p:ext uri="{BB962C8B-B14F-4D97-AF65-F5344CB8AC3E}">
        <p14:creationId xmlns:p14="http://schemas.microsoft.com/office/powerpoint/2010/main" val="1526144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003D2B-C037-41BD-AEAD-707B3ECDA56A}"/>
              </a:ext>
            </a:extLst>
          </p:cNvPr>
          <p:cNvSpPr/>
          <p:nvPr/>
        </p:nvSpPr>
        <p:spPr>
          <a:xfrm>
            <a:off x="19296" y="608502"/>
            <a:ext cx="12153408" cy="2820498"/>
          </a:xfrm>
          <a:prstGeom prst="rect">
            <a:avLst/>
          </a:prstGeom>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57" name="Flowchart: Manual Operation 56"/>
          <p:cNvSpPr/>
          <p:nvPr/>
        </p:nvSpPr>
        <p:spPr>
          <a:xfrm rot="5400000">
            <a:off x="4836054" y="-4116040"/>
            <a:ext cx="2539192" cy="12172704"/>
          </a:xfrm>
          <a:prstGeom prst="flowChartManualOperation">
            <a:avLst/>
          </a:prstGeom>
          <a:solidFill>
            <a:schemeClr val="accent6">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D7AEAAE7-878B-4E5F-A363-1EAB96D96444}"/>
              </a:ext>
            </a:extLst>
          </p:cNvPr>
          <p:cNvSpPr txBox="1">
            <a:spLocks/>
          </p:cNvSpPr>
          <p:nvPr/>
        </p:nvSpPr>
        <p:spPr>
          <a:xfrm>
            <a:off x="0" y="97784"/>
            <a:ext cx="10929817" cy="557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b="1" kern="1200">
                <a:solidFill>
                  <a:schemeClr val="bg1"/>
                </a:solidFill>
                <a:latin typeface="Verdana" panose="020B0604030504040204" pitchFamily="34" charset="0"/>
                <a:ea typeface="Verdana" panose="020B0604030504040204" pitchFamily="34" charset="0"/>
                <a:cs typeface="+mj-cs"/>
              </a:defRPr>
            </a:lvl1pPr>
          </a:lstStyle>
          <a:p>
            <a:r>
              <a:rPr lang="en-IN" sz="2400" dirty="0"/>
              <a:t>Market Size</a:t>
            </a:r>
          </a:p>
        </p:txBody>
      </p:sp>
      <p:sp>
        <p:nvSpPr>
          <p:cNvPr id="4" name="TextBox 3"/>
          <p:cNvSpPr txBox="1"/>
          <p:nvPr/>
        </p:nvSpPr>
        <p:spPr>
          <a:xfrm>
            <a:off x="0" y="6411714"/>
            <a:ext cx="3985385" cy="338554"/>
          </a:xfrm>
          <a:prstGeom prst="rect">
            <a:avLst/>
          </a:prstGeom>
          <a:noFill/>
        </p:spPr>
        <p:txBody>
          <a:bodyPr wrap="none" rtlCol="0">
            <a:spAutoFit/>
          </a:bodyPr>
          <a:lstStyle/>
          <a:p>
            <a:pPr algn="l"/>
            <a:r>
              <a:rPr lang="en-IN" sz="1600" dirty="0">
                <a:solidFill>
                  <a:schemeClr val="bg1"/>
                </a:solidFill>
              </a:rPr>
              <a:t>Sources : MERCOM, BTI Report, MNRE</a:t>
            </a:r>
          </a:p>
        </p:txBody>
      </p:sp>
      <p:grpSp>
        <p:nvGrpSpPr>
          <p:cNvPr id="2" name="Group 1">
            <a:extLst>
              <a:ext uri="{FF2B5EF4-FFF2-40B4-BE49-F238E27FC236}">
                <a16:creationId xmlns:a16="http://schemas.microsoft.com/office/drawing/2014/main" id="{6E55B51F-26C4-48C3-8BAB-8B8FD4C48BA1}"/>
              </a:ext>
            </a:extLst>
          </p:cNvPr>
          <p:cNvGrpSpPr/>
          <p:nvPr/>
        </p:nvGrpSpPr>
        <p:grpSpPr>
          <a:xfrm>
            <a:off x="1535829" y="700716"/>
            <a:ext cx="12133172" cy="2495649"/>
            <a:chOff x="1223595" y="1846452"/>
            <a:chExt cx="12133172" cy="2495649"/>
          </a:xfrm>
        </p:grpSpPr>
        <p:graphicFrame>
          <p:nvGraphicFramePr>
            <p:cNvPr id="42" name="Chart 41"/>
            <p:cNvGraphicFramePr/>
            <p:nvPr/>
          </p:nvGraphicFramePr>
          <p:xfrm>
            <a:off x="1223595" y="2504182"/>
            <a:ext cx="1870552" cy="13275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7" name="Chart 46"/>
            <p:cNvGraphicFramePr/>
            <p:nvPr/>
          </p:nvGraphicFramePr>
          <p:xfrm>
            <a:off x="5007998" y="2168450"/>
            <a:ext cx="2025057" cy="191159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8" name="Chart 47"/>
            <p:cNvGraphicFramePr/>
            <p:nvPr/>
          </p:nvGraphicFramePr>
          <p:xfrm>
            <a:off x="9390940" y="1846452"/>
            <a:ext cx="3965827" cy="2495649"/>
          </p:xfrm>
          <a:graphic>
            <a:graphicData uri="http://schemas.openxmlformats.org/drawingml/2006/chart">
              <c:chart xmlns:c="http://schemas.openxmlformats.org/drawingml/2006/chart" xmlns:r="http://schemas.openxmlformats.org/officeDocument/2006/relationships" r:id="rId5"/>
            </a:graphicData>
          </a:graphic>
        </p:graphicFrame>
        <p:sp>
          <p:nvSpPr>
            <p:cNvPr id="62" name="Right Arrow 61"/>
            <p:cNvSpPr/>
            <p:nvPr/>
          </p:nvSpPr>
          <p:spPr>
            <a:xfrm>
              <a:off x="2706887" y="3060881"/>
              <a:ext cx="2086995" cy="2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Arrow 62"/>
            <p:cNvSpPr/>
            <p:nvPr/>
          </p:nvSpPr>
          <p:spPr>
            <a:xfrm>
              <a:off x="7167517" y="3053030"/>
              <a:ext cx="2178847" cy="273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p:cNvSpPr/>
          <p:nvPr/>
        </p:nvSpPr>
        <p:spPr>
          <a:xfrm>
            <a:off x="0" y="654818"/>
            <a:ext cx="11516407" cy="461665"/>
          </a:xfrm>
          <a:prstGeom prst="rect">
            <a:avLst/>
          </a:prstGeom>
        </p:spPr>
        <p:txBody>
          <a:bodyPr wrap="square">
            <a:spAutoFit/>
          </a:bodyPr>
          <a:lstStyle/>
          <a:p>
            <a:pPr algn="l"/>
            <a:r>
              <a:rPr lang="en-IN" sz="2400" b="1" dirty="0">
                <a:solidFill>
                  <a:srgbClr val="222222"/>
                </a:solidFill>
                <a:latin typeface="Arial" panose="020B0604020202020204" pitchFamily="34" charset="0"/>
              </a:rPr>
              <a:t>1. Target Capacity – </a:t>
            </a:r>
            <a:r>
              <a:rPr lang="en-IN" sz="1600" b="1" i="1" dirty="0">
                <a:solidFill>
                  <a:srgbClr val="222222"/>
                </a:solidFill>
                <a:latin typeface="Arial" panose="020B0604020202020204" pitchFamily="34" charset="0"/>
              </a:rPr>
              <a:t>Set by GOI (Cumulative in GW)</a:t>
            </a:r>
            <a:endParaRPr lang="en-US" sz="1800" i="1" dirty="0">
              <a:solidFill>
                <a:srgbClr val="0070C0"/>
              </a:solidFill>
            </a:endParaRPr>
          </a:p>
        </p:txBody>
      </p:sp>
      <p:pic>
        <p:nvPicPr>
          <p:cNvPr id="9" name="Picture 8">
            <a:extLst>
              <a:ext uri="{FF2B5EF4-FFF2-40B4-BE49-F238E27FC236}">
                <a16:creationId xmlns:a16="http://schemas.microsoft.com/office/drawing/2014/main" id="{C3DF3F14-2B08-4606-AC2D-F3964D4854F1}"/>
              </a:ext>
            </a:extLst>
          </p:cNvPr>
          <p:cNvPicPr>
            <a:picLocks noChangeAspect="1"/>
          </p:cNvPicPr>
          <p:nvPr/>
        </p:nvPicPr>
        <p:blipFill>
          <a:blip r:embed="rId6">
            <a:clrChange>
              <a:clrFrom>
                <a:srgbClr val="E6E6E6"/>
              </a:clrFrom>
              <a:clrTo>
                <a:srgbClr val="E6E6E6">
                  <a:alpha val="0"/>
                </a:srgbClr>
              </a:clrTo>
            </a:clrChange>
            <a:extLst>
              <a:ext uri="{28A0092B-C50C-407E-A947-70E740481C1C}">
                <a14:useLocalDpi xmlns:a14="http://schemas.microsoft.com/office/drawing/2010/main" val="0"/>
              </a:ext>
            </a:extLst>
          </a:blip>
          <a:stretch>
            <a:fillRect/>
          </a:stretch>
        </p:blipFill>
        <p:spPr>
          <a:xfrm>
            <a:off x="186730" y="1622496"/>
            <a:ext cx="1102192" cy="673151"/>
          </a:xfrm>
          <a:prstGeom prst="rect">
            <a:avLst/>
          </a:prstGeom>
        </p:spPr>
      </p:pic>
      <p:sp>
        <p:nvSpPr>
          <p:cNvPr id="28" name="Rectangle 27">
            <a:extLst>
              <a:ext uri="{FF2B5EF4-FFF2-40B4-BE49-F238E27FC236}">
                <a16:creationId xmlns:a16="http://schemas.microsoft.com/office/drawing/2014/main" id="{885427BD-2D64-4F42-A594-A7E53293EE9B}"/>
              </a:ext>
            </a:extLst>
          </p:cNvPr>
          <p:cNvSpPr/>
          <p:nvPr/>
        </p:nvSpPr>
        <p:spPr>
          <a:xfrm>
            <a:off x="19296" y="3447074"/>
            <a:ext cx="12153408" cy="2628933"/>
          </a:xfrm>
          <a:prstGeom prst="rect">
            <a:avLst/>
          </a:prstGeom>
          <a:solidFill>
            <a:schemeClr val="accent6">
              <a:lumMod val="40000"/>
              <a:lumOff val="60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9" name="Flowchart: Manual Operation 28">
            <a:extLst>
              <a:ext uri="{FF2B5EF4-FFF2-40B4-BE49-F238E27FC236}">
                <a16:creationId xmlns:a16="http://schemas.microsoft.com/office/drawing/2014/main" id="{D2637631-0840-4A1F-9806-1E8A00A75999}"/>
              </a:ext>
            </a:extLst>
          </p:cNvPr>
          <p:cNvSpPr/>
          <p:nvPr/>
        </p:nvSpPr>
        <p:spPr>
          <a:xfrm rot="5400000">
            <a:off x="4819306" y="-1365413"/>
            <a:ext cx="2553390" cy="12172704"/>
          </a:xfrm>
          <a:prstGeom prst="flowChartManualOperation">
            <a:avLst/>
          </a:prstGeom>
          <a:solidFill>
            <a:schemeClr val="accent1">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D307F6A-0DB3-48E8-9BF2-D0C2253E08AF}"/>
              </a:ext>
            </a:extLst>
          </p:cNvPr>
          <p:cNvSpPr/>
          <p:nvPr/>
        </p:nvSpPr>
        <p:spPr>
          <a:xfrm>
            <a:off x="9647" y="3394888"/>
            <a:ext cx="11516407" cy="461665"/>
          </a:xfrm>
          <a:prstGeom prst="rect">
            <a:avLst/>
          </a:prstGeom>
        </p:spPr>
        <p:txBody>
          <a:bodyPr wrap="square">
            <a:spAutoFit/>
          </a:bodyPr>
          <a:lstStyle/>
          <a:p>
            <a:pPr algn="l"/>
            <a:r>
              <a:rPr lang="en-IN" sz="2400" b="1" dirty="0">
                <a:solidFill>
                  <a:srgbClr val="222222"/>
                </a:solidFill>
                <a:latin typeface="Arial" panose="020B0604020202020204" pitchFamily="34" charset="0"/>
              </a:rPr>
              <a:t>2. Expected Actuals </a:t>
            </a:r>
            <a:r>
              <a:rPr lang="en-IN" sz="1600" b="1" i="1" dirty="0">
                <a:solidFill>
                  <a:srgbClr val="222222"/>
                </a:solidFill>
                <a:latin typeface="Arial" panose="020B0604020202020204" pitchFamily="34" charset="0"/>
              </a:rPr>
              <a:t>(Cumulative in GW)</a:t>
            </a:r>
            <a:endParaRPr lang="en-US" sz="1800" dirty="0">
              <a:solidFill>
                <a:srgbClr val="0070C0"/>
              </a:solidFill>
            </a:endParaRPr>
          </a:p>
        </p:txBody>
      </p:sp>
      <p:grpSp>
        <p:nvGrpSpPr>
          <p:cNvPr id="31" name="Group 30">
            <a:extLst>
              <a:ext uri="{FF2B5EF4-FFF2-40B4-BE49-F238E27FC236}">
                <a16:creationId xmlns:a16="http://schemas.microsoft.com/office/drawing/2014/main" id="{42F4E907-0EF7-4E23-AEB4-B7873A514EF7}"/>
              </a:ext>
            </a:extLst>
          </p:cNvPr>
          <p:cNvGrpSpPr/>
          <p:nvPr/>
        </p:nvGrpSpPr>
        <p:grpSpPr>
          <a:xfrm>
            <a:off x="1487349" y="3392614"/>
            <a:ext cx="12166053" cy="2495649"/>
            <a:chOff x="1223595" y="1843519"/>
            <a:chExt cx="12166053" cy="2495649"/>
          </a:xfrm>
        </p:grpSpPr>
        <p:graphicFrame>
          <p:nvGraphicFramePr>
            <p:cNvPr id="32" name="Chart 31">
              <a:extLst>
                <a:ext uri="{FF2B5EF4-FFF2-40B4-BE49-F238E27FC236}">
                  <a16:creationId xmlns:a16="http://schemas.microsoft.com/office/drawing/2014/main" id="{8E81FCAC-E1D9-4C6E-B14D-60FBED8A39EC}"/>
                </a:ext>
              </a:extLst>
            </p:cNvPr>
            <p:cNvGraphicFramePr/>
            <p:nvPr/>
          </p:nvGraphicFramePr>
          <p:xfrm>
            <a:off x="1223595" y="2504182"/>
            <a:ext cx="1870552" cy="132753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3" name="Chart 32">
              <a:extLst>
                <a:ext uri="{FF2B5EF4-FFF2-40B4-BE49-F238E27FC236}">
                  <a16:creationId xmlns:a16="http://schemas.microsoft.com/office/drawing/2014/main" id="{27268A0F-BFD2-4804-A693-26EE5F036620}"/>
                </a:ext>
              </a:extLst>
            </p:cNvPr>
            <p:cNvGraphicFramePr/>
            <p:nvPr/>
          </p:nvGraphicFramePr>
          <p:xfrm>
            <a:off x="5007998" y="2168450"/>
            <a:ext cx="2025057" cy="191159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4" name="Chart 33">
              <a:extLst>
                <a:ext uri="{FF2B5EF4-FFF2-40B4-BE49-F238E27FC236}">
                  <a16:creationId xmlns:a16="http://schemas.microsoft.com/office/drawing/2014/main" id="{AF24EBFF-978D-4FD1-BE92-3030CD3C10DE}"/>
                </a:ext>
              </a:extLst>
            </p:cNvPr>
            <p:cNvGraphicFramePr/>
            <p:nvPr/>
          </p:nvGraphicFramePr>
          <p:xfrm>
            <a:off x="9423821" y="1843519"/>
            <a:ext cx="3965827" cy="2495649"/>
          </p:xfrm>
          <a:graphic>
            <a:graphicData uri="http://schemas.openxmlformats.org/drawingml/2006/chart">
              <c:chart xmlns:c="http://schemas.openxmlformats.org/drawingml/2006/chart" xmlns:r="http://schemas.openxmlformats.org/officeDocument/2006/relationships" r:id="rId9"/>
            </a:graphicData>
          </a:graphic>
        </p:graphicFrame>
        <p:sp>
          <p:nvSpPr>
            <p:cNvPr id="36" name="Right Arrow 61">
              <a:extLst>
                <a:ext uri="{FF2B5EF4-FFF2-40B4-BE49-F238E27FC236}">
                  <a16:creationId xmlns:a16="http://schemas.microsoft.com/office/drawing/2014/main" id="{B3E7C14D-7F8D-495A-B90E-7F213E0F381F}"/>
                </a:ext>
              </a:extLst>
            </p:cNvPr>
            <p:cNvSpPr/>
            <p:nvPr/>
          </p:nvSpPr>
          <p:spPr>
            <a:xfrm>
              <a:off x="2706887" y="3060881"/>
              <a:ext cx="2086995" cy="2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757B0F2D-2367-4BB7-92BF-B5E988486EE8}"/>
              </a:ext>
            </a:extLst>
          </p:cNvPr>
          <p:cNvPicPr>
            <a:picLocks noChangeAspect="1"/>
          </p:cNvPicPr>
          <p:nvPr/>
        </p:nvPicPr>
        <p:blipFill>
          <a:blip r:embed="rId10" cstate="print">
            <a:clrChange>
              <a:clrFrom>
                <a:srgbClr val="E6E6E6"/>
              </a:clrFrom>
              <a:clrTo>
                <a:srgbClr val="E6E6E6">
                  <a:alpha val="0"/>
                </a:srgbClr>
              </a:clrTo>
            </a:clrChange>
            <a:extLst>
              <a:ext uri="{28A0092B-C50C-407E-A947-70E740481C1C}">
                <a14:useLocalDpi xmlns:a14="http://schemas.microsoft.com/office/drawing/2010/main" val="0"/>
              </a:ext>
            </a:extLst>
          </a:blip>
          <a:stretch>
            <a:fillRect/>
          </a:stretch>
        </p:blipFill>
        <p:spPr>
          <a:xfrm>
            <a:off x="173378" y="4388894"/>
            <a:ext cx="1115544" cy="596031"/>
          </a:xfrm>
          <a:prstGeom prst="rect">
            <a:avLst/>
          </a:prstGeom>
        </p:spPr>
      </p:pic>
      <p:grpSp>
        <p:nvGrpSpPr>
          <p:cNvPr id="10" name="Group 9">
            <a:extLst>
              <a:ext uri="{FF2B5EF4-FFF2-40B4-BE49-F238E27FC236}">
                <a16:creationId xmlns:a16="http://schemas.microsoft.com/office/drawing/2014/main" id="{4E2B0FDD-27B8-4AA5-BA31-63C0DF76DB58}"/>
              </a:ext>
            </a:extLst>
          </p:cNvPr>
          <p:cNvGrpSpPr/>
          <p:nvPr/>
        </p:nvGrpSpPr>
        <p:grpSpPr>
          <a:xfrm>
            <a:off x="1653937" y="1391479"/>
            <a:ext cx="9830140" cy="954107"/>
            <a:chOff x="1602158" y="3511069"/>
            <a:chExt cx="9830140" cy="954107"/>
          </a:xfrm>
        </p:grpSpPr>
        <p:sp>
          <p:nvSpPr>
            <p:cNvPr id="52" name="Rectangle 51"/>
            <p:cNvSpPr/>
            <p:nvPr/>
          </p:nvSpPr>
          <p:spPr>
            <a:xfrm>
              <a:off x="5756996" y="3634179"/>
              <a:ext cx="1044355" cy="830997"/>
            </a:xfrm>
            <a:prstGeom prst="rect">
              <a:avLst/>
            </a:prstGeom>
            <a:noFill/>
          </p:spPr>
          <p:txBody>
            <a:bodyPr wrap="square" lIns="91440" tIns="45720" rIns="91440" bIns="45720">
              <a:spAutoFit/>
            </a:bodyPr>
            <a:lstStyle/>
            <a:p>
              <a:pPr algn="ctr"/>
              <a:r>
                <a:rPr lang="en-US" sz="2400" b="1" dirty="0">
                  <a:ln w="0"/>
                  <a:solidFill>
                    <a:srgbClr val="002060"/>
                  </a:solidFill>
                  <a:latin typeface="+mn-lt"/>
                </a:rPr>
                <a:t>FY 2022</a:t>
              </a:r>
              <a:endParaRPr lang="en-US" sz="2400" b="1" cap="none" spc="0" dirty="0">
                <a:ln w="0"/>
                <a:solidFill>
                  <a:srgbClr val="002060"/>
                </a:solidFill>
                <a:latin typeface="+mn-lt"/>
              </a:endParaRPr>
            </a:p>
          </p:txBody>
        </p:sp>
        <p:sp>
          <p:nvSpPr>
            <p:cNvPr id="53" name="Rectangle 52"/>
            <p:cNvSpPr/>
            <p:nvPr/>
          </p:nvSpPr>
          <p:spPr>
            <a:xfrm>
              <a:off x="10323166" y="3511069"/>
              <a:ext cx="1109132" cy="954107"/>
            </a:xfrm>
            <a:prstGeom prst="rect">
              <a:avLst/>
            </a:prstGeom>
            <a:noFill/>
          </p:spPr>
          <p:txBody>
            <a:bodyPr wrap="square" lIns="91440" tIns="45720" rIns="91440" bIns="45720">
              <a:spAutoFit/>
            </a:bodyPr>
            <a:lstStyle/>
            <a:p>
              <a:pPr algn="ctr"/>
              <a:r>
                <a:rPr lang="en-US" sz="2800" b="1" dirty="0">
                  <a:ln w="0"/>
                  <a:solidFill>
                    <a:srgbClr val="002060"/>
                  </a:solidFill>
                  <a:latin typeface="+mn-lt"/>
                </a:rPr>
                <a:t>FY 2026</a:t>
              </a:r>
              <a:endParaRPr lang="en-US" sz="2800" b="1" cap="none" spc="0" dirty="0">
                <a:ln w="0"/>
                <a:solidFill>
                  <a:srgbClr val="002060"/>
                </a:solidFill>
                <a:latin typeface="+mn-lt"/>
              </a:endParaRPr>
            </a:p>
          </p:txBody>
        </p:sp>
        <p:sp>
          <p:nvSpPr>
            <p:cNvPr id="54" name="Rectangle 53"/>
            <p:cNvSpPr/>
            <p:nvPr/>
          </p:nvSpPr>
          <p:spPr>
            <a:xfrm>
              <a:off x="1602158" y="3735959"/>
              <a:ext cx="1066527" cy="707886"/>
            </a:xfrm>
            <a:prstGeom prst="rect">
              <a:avLst/>
            </a:prstGeom>
            <a:noFill/>
          </p:spPr>
          <p:txBody>
            <a:bodyPr wrap="square" lIns="91440" tIns="45720" rIns="91440" bIns="45720">
              <a:spAutoFit/>
            </a:bodyPr>
            <a:lstStyle/>
            <a:p>
              <a:pPr algn="ctr"/>
              <a:r>
                <a:rPr lang="en-US" sz="2000" b="1" dirty="0">
                  <a:ln w="0"/>
                  <a:solidFill>
                    <a:srgbClr val="002060"/>
                  </a:solidFill>
                  <a:latin typeface="+mn-lt"/>
                </a:rPr>
                <a:t>Dec, 2018</a:t>
              </a:r>
              <a:endParaRPr lang="en-US" sz="2000" b="1" cap="none" spc="0" dirty="0">
                <a:ln w="0"/>
                <a:solidFill>
                  <a:srgbClr val="002060"/>
                </a:solidFill>
                <a:latin typeface="+mn-lt"/>
              </a:endParaRPr>
            </a:p>
          </p:txBody>
        </p:sp>
      </p:grpSp>
      <p:sp>
        <p:nvSpPr>
          <p:cNvPr id="41" name="Rectangle 40">
            <a:extLst>
              <a:ext uri="{FF2B5EF4-FFF2-40B4-BE49-F238E27FC236}">
                <a16:creationId xmlns:a16="http://schemas.microsoft.com/office/drawing/2014/main" id="{2118FE1B-B5E3-4AFD-B26D-88904BDAC73D}"/>
              </a:ext>
            </a:extLst>
          </p:cNvPr>
          <p:cNvSpPr/>
          <p:nvPr/>
        </p:nvSpPr>
        <p:spPr>
          <a:xfrm>
            <a:off x="-1" y="6028844"/>
            <a:ext cx="11516407" cy="307777"/>
          </a:xfrm>
          <a:prstGeom prst="rect">
            <a:avLst/>
          </a:prstGeom>
        </p:spPr>
        <p:txBody>
          <a:bodyPr wrap="square">
            <a:spAutoFit/>
          </a:bodyPr>
          <a:lstStyle/>
          <a:p>
            <a:pPr algn="l"/>
            <a:r>
              <a:rPr lang="en-IN" sz="1400" i="1" dirty="0">
                <a:solidFill>
                  <a:srgbClr val="222222"/>
                </a:solidFill>
                <a:latin typeface="Arial" panose="020B0604020202020204" pitchFamily="34" charset="0"/>
              </a:rPr>
              <a:t>Others include Rooftop, Microgrid, Floating Solar</a:t>
            </a:r>
            <a:endParaRPr lang="en-US" sz="1200" i="1" dirty="0">
              <a:solidFill>
                <a:srgbClr val="0070C0"/>
              </a:solidFill>
            </a:endParaRPr>
          </a:p>
        </p:txBody>
      </p:sp>
      <p:grpSp>
        <p:nvGrpSpPr>
          <p:cNvPr id="43" name="Group 42">
            <a:extLst>
              <a:ext uri="{FF2B5EF4-FFF2-40B4-BE49-F238E27FC236}">
                <a16:creationId xmlns:a16="http://schemas.microsoft.com/office/drawing/2014/main" id="{EE9DA8D2-C76D-4BB9-8F1B-162A536F1CA6}"/>
              </a:ext>
            </a:extLst>
          </p:cNvPr>
          <p:cNvGrpSpPr/>
          <p:nvPr/>
        </p:nvGrpSpPr>
        <p:grpSpPr>
          <a:xfrm>
            <a:off x="1631334" y="4194914"/>
            <a:ext cx="9787890" cy="954107"/>
            <a:chOff x="1621886" y="3557681"/>
            <a:chExt cx="9787890" cy="954107"/>
          </a:xfrm>
        </p:grpSpPr>
        <p:sp>
          <p:nvSpPr>
            <p:cNvPr id="45" name="Rectangle 44">
              <a:extLst>
                <a:ext uri="{FF2B5EF4-FFF2-40B4-BE49-F238E27FC236}">
                  <a16:creationId xmlns:a16="http://schemas.microsoft.com/office/drawing/2014/main" id="{469E6DFE-CDDE-4416-9AE6-F60AD1AC0587}"/>
                </a:ext>
              </a:extLst>
            </p:cNvPr>
            <p:cNvSpPr/>
            <p:nvPr/>
          </p:nvSpPr>
          <p:spPr>
            <a:xfrm>
              <a:off x="5756996" y="3634179"/>
              <a:ext cx="1044355" cy="830997"/>
            </a:xfrm>
            <a:prstGeom prst="rect">
              <a:avLst/>
            </a:prstGeom>
            <a:noFill/>
          </p:spPr>
          <p:txBody>
            <a:bodyPr wrap="square" lIns="91440" tIns="45720" rIns="91440" bIns="45720">
              <a:spAutoFit/>
            </a:bodyPr>
            <a:lstStyle/>
            <a:p>
              <a:pPr algn="ctr"/>
              <a:r>
                <a:rPr lang="en-US" sz="2400" b="1" dirty="0">
                  <a:ln w="0"/>
                  <a:solidFill>
                    <a:srgbClr val="002060"/>
                  </a:solidFill>
                  <a:latin typeface="+mn-lt"/>
                </a:rPr>
                <a:t>FY 2022</a:t>
              </a:r>
              <a:endParaRPr lang="en-US" sz="2400" b="1" cap="none" spc="0" dirty="0">
                <a:ln w="0"/>
                <a:solidFill>
                  <a:srgbClr val="002060"/>
                </a:solidFill>
                <a:latin typeface="+mn-lt"/>
              </a:endParaRPr>
            </a:p>
          </p:txBody>
        </p:sp>
        <p:sp>
          <p:nvSpPr>
            <p:cNvPr id="46" name="Rectangle 45">
              <a:extLst>
                <a:ext uri="{FF2B5EF4-FFF2-40B4-BE49-F238E27FC236}">
                  <a16:creationId xmlns:a16="http://schemas.microsoft.com/office/drawing/2014/main" id="{28A83689-B5D0-487F-B826-CC2E60DA4B18}"/>
                </a:ext>
              </a:extLst>
            </p:cNvPr>
            <p:cNvSpPr/>
            <p:nvPr/>
          </p:nvSpPr>
          <p:spPr>
            <a:xfrm>
              <a:off x="10300644" y="3557681"/>
              <a:ext cx="1109132" cy="954107"/>
            </a:xfrm>
            <a:prstGeom prst="rect">
              <a:avLst/>
            </a:prstGeom>
            <a:noFill/>
          </p:spPr>
          <p:txBody>
            <a:bodyPr wrap="square" lIns="91440" tIns="45720" rIns="91440" bIns="45720">
              <a:spAutoFit/>
            </a:bodyPr>
            <a:lstStyle/>
            <a:p>
              <a:pPr algn="ctr"/>
              <a:r>
                <a:rPr lang="en-US" sz="2800" b="1" dirty="0">
                  <a:ln w="0"/>
                  <a:solidFill>
                    <a:srgbClr val="002060"/>
                  </a:solidFill>
                  <a:latin typeface="+mn-lt"/>
                </a:rPr>
                <a:t>FY 2026</a:t>
              </a:r>
              <a:endParaRPr lang="en-US" sz="2800" b="1" cap="none" spc="0" dirty="0">
                <a:ln w="0"/>
                <a:solidFill>
                  <a:srgbClr val="002060"/>
                </a:solidFill>
                <a:latin typeface="+mn-lt"/>
              </a:endParaRPr>
            </a:p>
          </p:txBody>
        </p:sp>
        <p:sp>
          <p:nvSpPr>
            <p:cNvPr id="49" name="Rectangle 48">
              <a:extLst>
                <a:ext uri="{FF2B5EF4-FFF2-40B4-BE49-F238E27FC236}">
                  <a16:creationId xmlns:a16="http://schemas.microsoft.com/office/drawing/2014/main" id="{5C2168C1-F2D2-4FB5-97D1-DBCB8C8483A6}"/>
                </a:ext>
              </a:extLst>
            </p:cNvPr>
            <p:cNvSpPr/>
            <p:nvPr/>
          </p:nvSpPr>
          <p:spPr>
            <a:xfrm>
              <a:off x="1621886" y="3680731"/>
              <a:ext cx="1066527" cy="707886"/>
            </a:xfrm>
            <a:prstGeom prst="rect">
              <a:avLst/>
            </a:prstGeom>
            <a:noFill/>
          </p:spPr>
          <p:txBody>
            <a:bodyPr wrap="square" lIns="91440" tIns="45720" rIns="91440" bIns="45720">
              <a:spAutoFit/>
            </a:bodyPr>
            <a:lstStyle/>
            <a:p>
              <a:pPr algn="ctr"/>
              <a:r>
                <a:rPr lang="en-US" sz="2000" b="1" dirty="0">
                  <a:ln w="0"/>
                  <a:solidFill>
                    <a:srgbClr val="002060"/>
                  </a:solidFill>
                  <a:latin typeface="+mn-lt"/>
                </a:rPr>
                <a:t>Dec, 2018</a:t>
              </a:r>
              <a:endParaRPr lang="en-US" sz="2000" b="1" cap="none" spc="0" dirty="0">
                <a:ln w="0"/>
                <a:solidFill>
                  <a:srgbClr val="002060"/>
                </a:solidFill>
                <a:latin typeface="+mn-lt"/>
              </a:endParaRPr>
            </a:p>
          </p:txBody>
        </p:sp>
      </p:grpSp>
      <p:sp>
        <p:nvSpPr>
          <p:cNvPr id="59" name="Rectangle 58">
            <a:extLst>
              <a:ext uri="{FF2B5EF4-FFF2-40B4-BE49-F238E27FC236}">
                <a16:creationId xmlns:a16="http://schemas.microsoft.com/office/drawing/2014/main" id="{C8584BDF-47FA-463E-B3B2-81C3FC1681CF}"/>
              </a:ext>
            </a:extLst>
          </p:cNvPr>
          <p:cNvSpPr/>
          <p:nvPr/>
        </p:nvSpPr>
        <p:spPr>
          <a:xfrm>
            <a:off x="2680394" y="3953128"/>
            <a:ext cx="2639838" cy="738664"/>
          </a:xfrm>
          <a:prstGeom prst="rect">
            <a:avLst/>
          </a:prstGeom>
        </p:spPr>
        <p:txBody>
          <a:bodyPr wrap="square">
            <a:spAutoFit/>
          </a:bodyPr>
          <a:lstStyle/>
          <a:p>
            <a:r>
              <a:rPr lang="en-IN" sz="1400" b="1" dirty="0">
                <a:solidFill>
                  <a:srgbClr val="222222"/>
                </a:solidFill>
                <a:latin typeface="Arial" panose="020B0604020202020204" pitchFamily="34" charset="0"/>
              </a:rPr>
              <a:t>26.7 GW Capacity (In Utility Scale) to be realized in 4 years </a:t>
            </a:r>
            <a:endParaRPr lang="en-US" sz="1200" dirty="0">
              <a:solidFill>
                <a:srgbClr val="0070C0"/>
              </a:solidFill>
            </a:endParaRPr>
          </a:p>
        </p:txBody>
      </p:sp>
      <p:sp>
        <p:nvSpPr>
          <p:cNvPr id="60" name="Rectangle 59">
            <a:extLst>
              <a:ext uri="{FF2B5EF4-FFF2-40B4-BE49-F238E27FC236}">
                <a16:creationId xmlns:a16="http://schemas.microsoft.com/office/drawing/2014/main" id="{B916186D-0872-4A0A-A69B-2109AF67A17F}"/>
              </a:ext>
            </a:extLst>
          </p:cNvPr>
          <p:cNvSpPr/>
          <p:nvPr/>
        </p:nvSpPr>
        <p:spPr>
          <a:xfrm>
            <a:off x="7120491" y="3996034"/>
            <a:ext cx="2653577" cy="738664"/>
          </a:xfrm>
          <a:prstGeom prst="rect">
            <a:avLst/>
          </a:prstGeom>
        </p:spPr>
        <p:txBody>
          <a:bodyPr wrap="square">
            <a:spAutoFit/>
          </a:bodyPr>
          <a:lstStyle/>
          <a:p>
            <a:r>
              <a:rPr lang="en-IN" sz="1400" b="1" dirty="0">
                <a:solidFill>
                  <a:srgbClr val="222222"/>
                </a:solidFill>
                <a:latin typeface="Arial" panose="020B0604020202020204" pitchFamily="34" charset="0"/>
              </a:rPr>
              <a:t>Growth in Capacity Addition (Utility scale) to almost double in 4 years</a:t>
            </a:r>
            <a:endParaRPr lang="en-US" sz="1200" dirty="0">
              <a:solidFill>
                <a:srgbClr val="0070C0"/>
              </a:solidFill>
            </a:endParaRPr>
          </a:p>
        </p:txBody>
      </p:sp>
      <p:sp>
        <p:nvSpPr>
          <p:cNvPr id="61" name="Right Arrow 62">
            <a:extLst>
              <a:ext uri="{FF2B5EF4-FFF2-40B4-BE49-F238E27FC236}">
                <a16:creationId xmlns:a16="http://schemas.microsoft.com/office/drawing/2014/main" id="{7FDC4847-2395-4F3E-B644-4EFE374C7436}"/>
              </a:ext>
            </a:extLst>
          </p:cNvPr>
          <p:cNvSpPr/>
          <p:nvPr/>
        </p:nvSpPr>
        <p:spPr>
          <a:xfrm>
            <a:off x="7357857" y="4680784"/>
            <a:ext cx="2178847" cy="273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EF153FC-77DB-4160-AC86-AD4185984A9A}"/>
              </a:ext>
            </a:extLst>
          </p:cNvPr>
          <p:cNvGrpSpPr/>
          <p:nvPr/>
        </p:nvGrpSpPr>
        <p:grpSpPr>
          <a:xfrm>
            <a:off x="655239" y="2931807"/>
            <a:ext cx="11858620" cy="519073"/>
            <a:chOff x="655239" y="2931807"/>
            <a:chExt cx="11858620" cy="519073"/>
          </a:xfrm>
        </p:grpSpPr>
        <p:sp>
          <p:nvSpPr>
            <p:cNvPr id="66" name="Rectangle 65">
              <a:extLst>
                <a:ext uri="{FF2B5EF4-FFF2-40B4-BE49-F238E27FC236}">
                  <a16:creationId xmlns:a16="http://schemas.microsoft.com/office/drawing/2014/main" id="{30C91529-C6CA-45B5-A386-9AA3A1676621}"/>
                </a:ext>
              </a:extLst>
            </p:cNvPr>
            <p:cNvSpPr/>
            <p:nvPr/>
          </p:nvSpPr>
          <p:spPr>
            <a:xfrm>
              <a:off x="655239" y="2931807"/>
              <a:ext cx="3168696" cy="461665"/>
            </a:xfrm>
            <a:prstGeom prst="rect">
              <a:avLst/>
            </a:prstGeom>
            <a:noFill/>
          </p:spPr>
          <p:txBody>
            <a:bodyPr wrap="square" lIns="91440" tIns="45720" rIns="91440" bIns="45720">
              <a:spAutoFit/>
            </a:bodyPr>
            <a:lstStyle/>
            <a:p>
              <a:pPr algn="ctr"/>
              <a:r>
                <a:rPr lang="en-US" sz="2400" b="1" dirty="0">
                  <a:ln w="0"/>
                  <a:solidFill>
                    <a:srgbClr val="002060"/>
                  </a:solidFill>
                  <a:latin typeface="+mn-lt"/>
                </a:rPr>
                <a:t>28.06 GW</a:t>
              </a:r>
              <a:endParaRPr lang="en-US" sz="2400" b="1" cap="none" spc="0" dirty="0">
                <a:ln w="0"/>
                <a:solidFill>
                  <a:srgbClr val="002060"/>
                </a:solidFill>
                <a:latin typeface="+mn-lt"/>
              </a:endParaRPr>
            </a:p>
          </p:txBody>
        </p:sp>
        <p:sp>
          <p:nvSpPr>
            <p:cNvPr id="67" name="Rectangle 66">
              <a:extLst>
                <a:ext uri="{FF2B5EF4-FFF2-40B4-BE49-F238E27FC236}">
                  <a16:creationId xmlns:a16="http://schemas.microsoft.com/office/drawing/2014/main" id="{3E34724F-3784-472E-8CE5-D8AF1E5152C6}"/>
                </a:ext>
              </a:extLst>
            </p:cNvPr>
            <p:cNvSpPr/>
            <p:nvPr/>
          </p:nvSpPr>
          <p:spPr>
            <a:xfrm>
              <a:off x="4808867" y="2943932"/>
              <a:ext cx="3168696" cy="461665"/>
            </a:xfrm>
            <a:prstGeom prst="rect">
              <a:avLst/>
            </a:prstGeom>
            <a:noFill/>
          </p:spPr>
          <p:txBody>
            <a:bodyPr wrap="square" lIns="91440" tIns="45720" rIns="91440" bIns="45720">
              <a:spAutoFit/>
            </a:bodyPr>
            <a:lstStyle/>
            <a:p>
              <a:pPr algn="ctr"/>
              <a:r>
                <a:rPr lang="en-US" sz="2400" b="1" dirty="0">
                  <a:ln w="0"/>
                  <a:solidFill>
                    <a:srgbClr val="002060"/>
                  </a:solidFill>
                  <a:latin typeface="+mn-lt"/>
                </a:rPr>
                <a:t>100 GW</a:t>
              </a:r>
              <a:endParaRPr lang="en-US" sz="2400" b="1" cap="none" spc="0" dirty="0">
                <a:ln w="0"/>
                <a:solidFill>
                  <a:srgbClr val="002060"/>
                </a:solidFill>
                <a:latin typeface="+mn-lt"/>
              </a:endParaRPr>
            </a:p>
          </p:txBody>
        </p:sp>
        <p:sp>
          <p:nvSpPr>
            <p:cNvPr id="68" name="Rectangle 67">
              <a:extLst>
                <a:ext uri="{FF2B5EF4-FFF2-40B4-BE49-F238E27FC236}">
                  <a16:creationId xmlns:a16="http://schemas.microsoft.com/office/drawing/2014/main" id="{BA8C9997-DC83-4716-AAE1-C3646AB60C29}"/>
                </a:ext>
              </a:extLst>
            </p:cNvPr>
            <p:cNvSpPr/>
            <p:nvPr/>
          </p:nvSpPr>
          <p:spPr>
            <a:xfrm>
              <a:off x="9345163" y="2989215"/>
              <a:ext cx="3168696" cy="461665"/>
            </a:xfrm>
            <a:prstGeom prst="rect">
              <a:avLst/>
            </a:prstGeom>
            <a:noFill/>
          </p:spPr>
          <p:txBody>
            <a:bodyPr wrap="square" lIns="91440" tIns="45720" rIns="91440" bIns="45720">
              <a:spAutoFit/>
            </a:bodyPr>
            <a:lstStyle/>
            <a:p>
              <a:pPr algn="ctr"/>
              <a:r>
                <a:rPr lang="en-US" sz="2400" b="1" dirty="0">
                  <a:ln w="0"/>
                  <a:solidFill>
                    <a:srgbClr val="002060"/>
                  </a:solidFill>
                  <a:latin typeface="+mn-lt"/>
                </a:rPr>
                <a:t>187 GW</a:t>
              </a:r>
              <a:endParaRPr lang="en-US" sz="2400" b="1" cap="none" spc="0" dirty="0">
                <a:ln w="0"/>
                <a:solidFill>
                  <a:srgbClr val="002060"/>
                </a:solidFill>
                <a:latin typeface="+mn-lt"/>
              </a:endParaRPr>
            </a:p>
          </p:txBody>
        </p:sp>
      </p:grpSp>
      <p:grpSp>
        <p:nvGrpSpPr>
          <p:cNvPr id="69" name="Group 68">
            <a:extLst>
              <a:ext uri="{FF2B5EF4-FFF2-40B4-BE49-F238E27FC236}">
                <a16:creationId xmlns:a16="http://schemas.microsoft.com/office/drawing/2014/main" id="{EACD7101-B772-4DE8-A433-3EC8F85153A6}"/>
              </a:ext>
            </a:extLst>
          </p:cNvPr>
          <p:cNvGrpSpPr/>
          <p:nvPr/>
        </p:nvGrpSpPr>
        <p:grpSpPr>
          <a:xfrm>
            <a:off x="602852" y="5642494"/>
            <a:ext cx="11925736" cy="548651"/>
            <a:chOff x="582497" y="3010318"/>
            <a:chExt cx="11925736" cy="548651"/>
          </a:xfrm>
        </p:grpSpPr>
        <p:sp>
          <p:nvSpPr>
            <p:cNvPr id="70" name="Rectangle 69">
              <a:extLst>
                <a:ext uri="{FF2B5EF4-FFF2-40B4-BE49-F238E27FC236}">
                  <a16:creationId xmlns:a16="http://schemas.microsoft.com/office/drawing/2014/main" id="{0DF758FA-FDB1-421E-946E-8AB064BB6BBA}"/>
                </a:ext>
              </a:extLst>
            </p:cNvPr>
            <p:cNvSpPr/>
            <p:nvPr/>
          </p:nvSpPr>
          <p:spPr>
            <a:xfrm>
              <a:off x="582497" y="3010318"/>
              <a:ext cx="3168696" cy="461665"/>
            </a:xfrm>
            <a:prstGeom prst="rect">
              <a:avLst/>
            </a:prstGeom>
            <a:noFill/>
          </p:spPr>
          <p:txBody>
            <a:bodyPr wrap="square" lIns="91440" tIns="45720" rIns="91440" bIns="45720">
              <a:spAutoFit/>
            </a:bodyPr>
            <a:lstStyle/>
            <a:p>
              <a:pPr algn="ctr"/>
              <a:r>
                <a:rPr lang="en-US" sz="2400" b="1" dirty="0">
                  <a:ln w="0"/>
                  <a:solidFill>
                    <a:srgbClr val="002060"/>
                  </a:solidFill>
                  <a:latin typeface="+mn-lt"/>
                </a:rPr>
                <a:t>28.06 GW</a:t>
              </a:r>
              <a:endParaRPr lang="en-US" sz="2400" b="1" cap="none" spc="0" dirty="0">
                <a:ln w="0"/>
                <a:solidFill>
                  <a:srgbClr val="002060"/>
                </a:solidFill>
                <a:latin typeface="+mn-lt"/>
              </a:endParaRPr>
            </a:p>
          </p:txBody>
        </p:sp>
        <p:sp>
          <p:nvSpPr>
            <p:cNvPr id="71" name="Rectangle 70">
              <a:extLst>
                <a:ext uri="{FF2B5EF4-FFF2-40B4-BE49-F238E27FC236}">
                  <a16:creationId xmlns:a16="http://schemas.microsoft.com/office/drawing/2014/main" id="{90E2312B-7B7B-4A8B-A95F-BB6E6498A931}"/>
                </a:ext>
              </a:extLst>
            </p:cNvPr>
            <p:cNvSpPr/>
            <p:nvPr/>
          </p:nvSpPr>
          <p:spPr>
            <a:xfrm>
              <a:off x="4726249" y="3033779"/>
              <a:ext cx="3168696" cy="461665"/>
            </a:xfrm>
            <a:prstGeom prst="rect">
              <a:avLst/>
            </a:prstGeom>
            <a:noFill/>
          </p:spPr>
          <p:txBody>
            <a:bodyPr wrap="square" lIns="91440" tIns="45720" rIns="91440" bIns="45720">
              <a:spAutoFit/>
            </a:bodyPr>
            <a:lstStyle/>
            <a:p>
              <a:pPr algn="ctr"/>
              <a:r>
                <a:rPr lang="en-US" sz="2400" b="1" dirty="0">
                  <a:ln w="0"/>
                  <a:solidFill>
                    <a:srgbClr val="002060"/>
                  </a:solidFill>
                  <a:latin typeface="+mn-lt"/>
                </a:rPr>
                <a:t>65.4 GW</a:t>
              </a:r>
              <a:endParaRPr lang="en-US" sz="2400" b="1" cap="none" spc="0" dirty="0">
                <a:ln w="0"/>
                <a:solidFill>
                  <a:srgbClr val="002060"/>
                </a:solidFill>
                <a:latin typeface="+mn-lt"/>
              </a:endParaRPr>
            </a:p>
          </p:txBody>
        </p:sp>
        <p:sp>
          <p:nvSpPr>
            <p:cNvPr id="72" name="Rectangle 71">
              <a:extLst>
                <a:ext uri="{FF2B5EF4-FFF2-40B4-BE49-F238E27FC236}">
                  <a16:creationId xmlns:a16="http://schemas.microsoft.com/office/drawing/2014/main" id="{82850044-B895-4F32-9D44-3C93B12D38BE}"/>
                </a:ext>
              </a:extLst>
            </p:cNvPr>
            <p:cNvSpPr/>
            <p:nvPr/>
          </p:nvSpPr>
          <p:spPr>
            <a:xfrm>
              <a:off x="9339537" y="3097304"/>
              <a:ext cx="3168696" cy="461665"/>
            </a:xfrm>
            <a:prstGeom prst="rect">
              <a:avLst/>
            </a:prstGeom>
            <a:noFill/>
          </p:spPr>
          <p:txBody>
            <a:bodyPr wrap="square" lIns="91440" tIns="45720" rIns="91440" bIns="45720">
              <a:spAutoFit/>
            </a:bodyPr>
            <a:lstStyle/>
            <a:p>
              <a:pPr algn="ctr"/>
              <a:r>
                <a:rPr lang="en-US" sz="2400" b="1" dirty="0">
                  <a:ln w="0"/>
                  <a:solidFill>
                    <a:srgbClr val="002060"/>
                  </a:solidFill>
                  <a:latin typeface="+mn-lt"/>
                </a:rPr>
                <a:t>125 GW</a:t>
              </a:r>
              <a:endParaRPr lang="en-US" sz="2400" b="1" cap="none" spc="0" dirty="0">
                <a:ln w="0"/>
                <a:solidFill>
                  <a:srgbClr val="002060"/>
                </a:solidFill>
                <a:latin typeface="+mn-lt"/>
              </a:endParaRPr>
            </a:p>
          </p:txBody>
        </p:sp>
      </p:grpSp>
      <p:sp>
        <p:nvSpPr>
          <p:cNvPr id="44" name="TextBox 43">
            <a:extLst>
              <a:ext uri="{FF2B5EF4-FFF2-40B4-BE49-F238E27FC236}">
                <a16:creationId xmlns:a16="http://schemas.microsoft.com/office/drawing/2014/main" id="{E737CC26-BF47-4ACD-A05D-8A93984EF6D0}"/>
              </a:ext>
            </a:extLst>
          </p:cNvPr>
          <p:cNvSpPr txBox="1"/>
          <p:nvPr/>
        </p:nvSpPr>
        <p:spPr>
          <a:xfrm>
            <a:off x="1094924" y="109365"/>
            <a:ext cx="11238167" cy="523220"/>
          </a:xfrm>
          <a:prstGeom prst="rect">
            <a:avLst/>
          </a:prstGeom>
          <a:noFill/>
        </p:spPr>
        <p:txBody>
          <a:bodyPr wrap="square" rtlCol="0">
            <a:spAutoFit/>
          </a:bodyPr>
          <a:lstStyle/>
          <a:p>
            <a:pPr lvl="0" algn="l" eaLnBrk="1" fontAlgn="auto" hangingPunct="1">
              <a:spcBef>
                <a:spcPts val="0"/>
              </a:spcBef>
              <a:spcAft>
                <a:spcPts val="0"/>
              </a:spcAft>
            </a:pPr>
            <a:r>
              <a:rPr lang="en-IN" sz="2800" b="1" dirty="0">
                <a:solidFill>
                  <a:srgbClr val="003300"/>
                </a:solidFill>
                <a:latin typeface="Cambria" panose="02040503050406030204" pitchFamily="18" charset="0"/>
              </a:rPr>
              <a:t>MARKET SIZE</a:t>
            </a:r>
            <a:endParaRPr lang="en-US" sz="2800" b="1" dirty="0">
              <a:solidFill>
                <a:srgbClr val="003300"/>
              </a:solidFill>
              <a:latin typeface="Cambria" panose="02040503050406030204" pitchFamily="18" charset="0"/>
            </a:endParaRPr>
          </a:p>
        </p:txBody>
      </p:sp>
    </p:spTree>
    <p:extLst>
      <p:ext uri="{BB962C8B-B14F-4D97-AF65-F5344CB8AC3E}">
        <p14:creationId xmlns:p14="http://schemas.microsoft.com/office/powerpoint/2010/main" val="102232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ABB6D1AC-E732-40BB-B960-0059F2FF278A}"/>
              </a:ext>
            </a:extLst>
          </p:cNvPr>
          <p:cNvSpPr/>
          <p:nvPr/>
        </p:nvSpPr>
        <p:spPr>
          <a:xfrm>
            <a:off x="7351019" y="5857559"/>
            <a:ext cx="4802399" cy="470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Rectangle 190">
            <a:extLst>
              <a:ext uri="{FF2B5EF4-FFF2-40B4-BE49-F238E27FC236}">
                <a16:creationId xmlns:a16="http://schemas.microsoft.com/office/drawing/2014/main" id="{8EE56E60-DB67-4918-BB26-803AB984160F}"/>
              </a:ext>
            </a:extLst>
          </p:cNvPr>
          <p:cNvSpPr/>
          <p:nvPr/>
        </p:nvSpPr>
        <p:spPr>
          <a:xfrm>
            <a:off x="7389600" y="829650"/>
            <a:ext cx="4802399" cy="470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Rectangle 187">
            <a:extLst>
              <a:ext uri="{FF2B5EF4-FFF2-40B4-BE49-F238E27FC236}">
                <a16:creationId xmlns:a16="http://schemas.microsoft.com/office/drawing/2014/main" id="{2C249017-DE30-4ADB-9D68-46902D8D2158}"/>
              </a:ext>
            </a:extLst>
          </p:cNvPr>
          <p:cNvSpPr/>
          <p:nvPr/>
        </p:nvSpPr>
        <p:spPr>
          <a:xfrm>
            <a:off x="-1" y="5909412"/>
            <a:ext cx="4942141" cy="470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22B5B61-F565-4982-8874-809398190CCF}"/>
              </a:ext>
            </a:extLst>
          </p:cNvPr>
          <p:cNvSpPr/>
          <p:nvPr/>
        </p:nvSpPr>
        <p:spPr>
          <a:xfrm>
            <a:off x="-1" y="835942"/>
            <a:ext cx="4943453" cy="511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p:cNvCxnSpPr/>
          <p:nvPr/>
        </p:nvCxnSpPr>
        <p:spPr>
          <a:xfrm flipV="1">
            <a:off x="0" y="751258"/>
            <a:ext cx="12192000" cy="386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utoShape 4"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p:cNvSpPr txBox="1"/>
          <p:nvPr/>
        </p:nvSpPr>
        <p:spPr>
          <a:xfrm>
            <a:off x="953833" y="136952"/>
            <a:ext cx="11238167" cy="523220"/>
          </a:xfrm>
          <a:prstGeom prst="rect">
            <a:avLst/>
          </a:prstGeom>
          <a:noFill/>
        </p:spPr>
        <p:txBody>
          <a:bodyPr wrap="square" rtlCol="0">
            <a:spAutoFit/>
          </a:bodyPr>
          <a:lstStyle/>
          <a:p>
            <a:pPr lvl="0" algn="l" eaLnBrk="1" fontAlgn="auto" hangingPunct="1">
              <a:spcBef>
                <a:spcPts val="0"/>
              </a:spcBef>
              <a:spcAft>
                <a:spcPts val="0"/>
              </a:spcAft>
            </a:pPr>
            <a:r>
              <a:rPr lang="en-IN" sz="2800" b="1" dirty="0">
                <a:solidFill>
                  <a:srgbClr val="003300"/>
                </a:solidFill>
                <a:latin typeface="Cambria" panose="02040503050406030204" pitchFamily="18" charset="0"/>
              </a:rPr>
              <a:t>MARKET DRIVERS</a:t>
            </a:r>
            <a:endParaRPr lang="en-US" sz="2800" b="1" dirty="0">
              <a:solidFill>
                <a:srgbClr val="003300"/>
              </a:solidFill>
              <a:latin typeface="Cambria" panose="02040503050406030204" pitchFamily="18" charset="0"/>
            </a:endParaRPr>
          </a:p>
        </p:txBody>
      </p:sp>
      <p:sp>
        <p:nvSpPr>
          <p:cNvPr id="41" name="Rectangle 40">
            <a:extLst>
              <a:ext uri="{FF2B5EF4-FFF2-40B4-BE49-F238E27FC236}">
                <a16:creationId xmlns:a16="http://schemas.microsoft.com/office/drawing/2014/main" id="{F654BA6D-81E9-415A-B4C8-D8FE1038566D}"/>
              </a:ext>
            </a:extLst>
          </p:cNvPr>
          <p:cNvSpPr/>
          <p:nvPr/>
        </p:nvSpPr>
        <p:spPr>
          <a:xfrm>
            <a:off x="15678285" y="5700087"/>
            <a:ext cx="134376" cy="6519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ACB9B7A-F949-44BF-88A8-22C54997689F}"/>
              </a:ext>
            </a:extLst>
          </p:cNvPr>
          <p:cNvGrpSpPr/>
          <p:nvPr/>
        </p:nvGrpSpPr>
        <p:grpSpPr>
          <a:xfrm>
            <a:off x="38582" y="832722"/>
            <a:ext cx="12123440" cy="5486884"/>
            <a:chOff x="6516" y="988760"/>
            <a:chExt cx="12123440" cy="5486884"/>
          </a:xfrm>
        </p:grpSpPr>
        <p:grpSp>
          <p:nvGrpSpPr>
            <p:cNvPr id="133" name="Group 132">
              <a:extLst>
                <a:ext uri="{FF2B5EF4-FFF2-40B4-BE49-F238E27FC236}">
                  <a16:creationId xmlns:a16="http://schemas.microsoft.com/office/drawing/2014/main" id="{28343CDA-8052-45CC-9802-B948C946AE5E}"/>
                </a:ext>
              </a:extLst>
            </p:cNvPr>
            <p:cNvGrpSpPr/>
            <p:nvPr/>
          </p:nvGrpSpPr>
          <p:grpSpPr>
            <a:xfrm>
              <a:off x="3594703" y="1215570"/>
              <a:ext cx="5076942" cy="5076942"/>
              <a:chOff x="3594703" y="1215570"/>
              <a:chExt cx="5076942" cy="5076942"/>
            </a:xfrm>
          </p:grpSpPr>
          <p:sp>
            <p:nvSpPr>
              <p:cNvPr id="134" name="Freeform 5">
                <a:extLst>
                  <a:ext uri="{FF2B5EF4-FFF2-40B4-BE49-F238E27FC236}">
                    <a16:creationId xmlns:a16="http://schemas.microsoft.com/office/drawing/2014/main" id="{C9E6E109-A998-4750-B63D-D24F7EA5FF0D}"/>
                  </a:ext>
                </a:extLst>
              </p:cNvPr>
              <p:cNvSpPr>
                <a:spLocks/>
              </p:cNvSpPr>
              <p:nvPr/>
            </p:nvSpPr>
            <p:spPr bwMode="auto">
              <a:xfrm>
                <a:off x="4339868" y="1215570"/>
                <a:ext cx="3585027" cy="1352692"/>
              </a:xfrm>
              <a:custGeom>
                <a:avLst/>
                <a:gdLst>
                  <a:gd name="T0" fmla="*/ 1514 w 1514"/>
                  <a:gd name="T1" fmla="*/ 315 h 571"/>
                  <a:gd name="T2" fmla="*/ 1258 w 1514"/>
                  <a:gd name="T3" fmla="*/ 571 h 571"/>
                  <a:gd name="T4" fmla="*/ 256 w 1514"/>
                  <a:gd name="T5" fmla="*/ 570 h 571"/>
                  <a:gd name="T6" fmla="*/ 0 w 1514"/>
                  <a:gd name="T7" fmla="*/ 314 h 571"/>
                  <a:gd name="T8" fmla="*/ 757 w 1514"/>
                  <a:gd name="T9" fmla="*/ 0 h 571"/>
                  <a:gd name="T10" fmla="*/ 1514 w 1514"/>
                  <a:gd name="T11" fmla="*/ 315 h 571"/>
                </a:gdLst>
                <a:ahLst/>
                <a:cxnLst>
                  <a:cxn ang="0">
                    <a:pos x="T0" y="T1"/>
                  </a:cxn>
                  <a:cxn ang="0">
                    <a:pos x="T2" y="T3"/>
                  </a:cxn>
                  <a:cxn ang="0">
                    <a:pos x="T4" y="T5"/>
                  </a:cxn>
                  <a:cxn ang="0">
                    <a:pos x="T6" y="T7"/>
                  </a:cxn>
                  <a:cxn ang="0">
                    <a:pos x="T8" y="T9"/>
                  </a:cxn>
                  <a:cxn ang="0">
                    <a:pos x="T10" y="T11"/>
                  </a:cxn>
                </a:cxnLst>
                <a:rect l="0" t="0" r="r" b="b"/>
                <a:pathLst>
                  <a:path w="1514" h="571">
                    <a:moveTo>
                      <a:pt x="1514" y="315"/>
                    </a:moveTo>
                    <a:cubicBezTo>
                      <a:pt x="1258" y="571"/>
                      <a:pt x="1258" y="571"/>
                      <a:pt x="1258" y="571"/>
                    </a:cubicBezTo>
                    <a:cubicBezTo>
                      <a:pt x="981" y="294"/>
                      <a:pt x="530" y="296"/>
                      <a:pt x="256" y="570"/>
                    </a:cubicBezTo>
                    <a:cubicBezTo>
                      <a:pt x="0" y="314"/>
                      <a:pt x="0" y="314"/>
                      <a:pt x="0" y="314"/>
                    </a:cubicBezTo>
                    <a:cubicBezTo>
                      <a:pt x="202" y="111"/>
                      <a:pt x="471" y="0"/>
                      <a:pt x="757" y="0"/>
                    </a:cubicBezTo>
                    <a:cubicBezTo>
                      <a:pt x="1043" y="0"/>
                      <a:pt x="1312" y="112"/>
                      <a:pt x="1514" y="315"/>
                    </a:cubicBezTo>
                    <a:close/>
                  </a:path>
                </a:pathLst>
              </a:custGeom>
              <a:solidFill>
                <a:srgbClr val="0F608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35" name="Freeform 6">
                <a:extLst>
                  <a:ext uri="{FF2B5EF4-FFF2-40B4-BE49-F238E27FC236}">
                    <a16:creationId xmlns:a16="http://schemas.microsoft.com/office/drawing/2014/main" id="{6F6B9CF5-182E-486E-87EB-3E52F0243513}"/>
                  </a:ext>
                </a:extLst>
              </p:cNvPr>
              <p:cNvSpPr>
                <a:spLocks/>
              </p:cNvSpPr>
              <p:nvPr/>
            </p:nvSpPr>
            <p:spPr bwMode="auto">
              <a:xfrm>
                <a:off x="3594703" y="1959154"/>
                <a:ext cx="1351108" cy="3591355"/>
              </a:xfrm>
              <a:custGeom>
                <a:avLst/>
                <a:gdLst>
                  <a:gd name="T0" fmla="*/ 570 w 571"/>
                  <a:gd name="T1" fmla="*/ 1261 h 1517"/>
                  <a:gd name="T2" fmla="*/ 313 w 571"/>
                  <a:gd name="T3" fmla="*/ 1517 h 1517"/>
                  <a:gd name="T4" fmla="*/ 0 w 571"/>
                  <a:gd name="T5" fmla="*/ 758 h 1517"/>
                  <a:gd name="T6" fmla="*/ 315 w 571"/>
                  <a:gd name="T7" fmla="*/ 0 h 1517"/>
                  <a:gd name="T8" fmla="*/ 571 w 571"/>
                  <a:gd name="T9" fmla="*/ 256 h 1517"/>
                  <a:gd name="T10" fmla="*/ 570 w 571"/>
                  <a:gd name="T11" fmla="*/ 1261 h 1517"/>
                </a:gdLst>
                <a:ahLst/>
                <a:cxnLst>
                  <a:cxn ang="0">
                    <a:pos x="T0" y="T1"/>
                  </a:cxn>
                  <a:cxn ang="0">
                    <a:pos x="T2" y="T3"/>
                  </a:cxn>
                  <a:cxn ang="0">
                    <a:pos x="T4" y="T5"/>
                  </a:cxn>
                  <a:cxn ang="0">
                    <a:pos x="T6" y="T7"/>
                  </a:cxn>
                  <a:cxn ang="0">
                    <a:pos x="T8" y="T9"/>
                  </a:cxn>
                  <a:cxn ang="0">
                    <a:pos x="T10" y="T11"/>
                  </a:cxn>
                </a:cxnLst>
                <a:rect l="0" t="0" r="r" b="b"/>
                <a:pathLst>
                  <a:path w="571" h="1517">
                    <a:moveTo>
                      <a:pt x="570" y="1261"/>
                    </a:moveTo>
                    <a:cubicBezTo>
                      <a:pt x="313" y="1517"/>
                      <a:pt x="313" y="1517"/>
                      <a:pt x="313" y="1517"/>
                    </a:cubicBezTo>
                    <a:cubicBezTo>
                      <a:pt x="111" y="1315"/>
                      <a:pt x="0" y="1045"/>
                      <a:pt x="0" y="758"/>
                    </a:cubicBezTo>
                    <a:cubicBezTo>
                      <a:pt x="0" y="472"/>
                      <a:pt x="112" y="202"/>
                      <a:pt x="315" y="0"/>
                    </a:cubicBezTo>
                    <a:cubicBezTo>
                      <a:pt x="571" y="256"/>
                      <a:pt x="571" y="256"/>
                      <a:pt x="571" y="256"/>
                    </a:cubicBezTo>
                    <a:cubicBezTo>
                      <a:pt x="294" y="533"/>
                      <a:pt x="293" y="984"/>
                      <a:pt x="570" y="1261"/>
                    </a:cubicBezTo>
                    <a:close/>
                  </a:path>
                </a:pathLst>
              </a:custGeom>
              <a:solidFill>
                <a:srgbClr val="175D7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36" name="Freeform 7">
                <a:extLst>
                  <a:ext uri="{FF2B5EF4-FFF2-40B4-BE49-F238E27FC236}">
                    <a16:creationId xmlns:a16="http://schemas.microsoft.com/office/drawing/2014/main" id="{D7846F0B-12F8-45FB-8CB9-D157B3AE2208}"/>
                  </a:ext>
                </a:extLst>
              </p:cNvPr>
              <p:cNvSpPr>
                <a:spLocks/>
              </p:cNvSpPr>
              <p:nvPr/>
            </p:nvSpPr>
            <p:spPr bwMode="auto">
              <a:xfrm>
                <a:off x="4335123" y="4942985"/>
                <a:ext cx="3594519" cy="1349527"/>
              </a:xfrm>
              <a:custGeom>
                <a:avLst/>
                <a:gdLst>
                  <a:gd name="T0" fmla="*/ 1518 w 1518"/>
                  <a:gd name="T1" fmla="*/ 256 h 570"/>
                  <a:gd name="T2" fmla="*/ 759 w 1518"/>
                  <a:gd name="T3" fmla="*/ 570 h 570"/>
                  <a:gd name="T4" fmla="*/ 0 w 1518"/>
                  <a:gd name="T5" fmla="*/ 257 h 570"/>
                  <a:gd name="T6" fmla="*/ 257 w 1518"/>
                  <a:gd name="T7" fmla="*/ 1 h 570"/>
                  <a:gd name="T8" fmla="*/ 1261 w 1518"/>
                  <a:gd name="T9" fmla="*/ 0 h 570"/>
                  <a:gd name="T10" fmla="*/ 1518 w 1518"/>
                  <a:gd name="T11" fmla="*/ 256 h 570"/>
                </a:gdLst>
                <a:ahLst/>
                <a:cxnLst>
                  <a:cxn ang="0">
                    <a:pos x="T0" y="T1"/>
                  </a:cxn>
                  <a:cxn ang="0">
                    <a:pos x="T2" y="T3"/>
                  </a:cxn>
                  <a:cxn ang="0">
                    <a:pos x="T4" y="T5"/>
                  </a:cxn>
                  <a:cxn ang="0">
                    <a:pos x="T6" y="T7"/>
                  </a:cxn>
                  <a:cxn ang="0">
                    <a:pos x="T8" y="T9"/>
                  </a:cxn>
                  <a:cxn ang="0">
                    <a:pos x="T10" y="T11"/>
                  </a:cxn>
                </a:cxnLst>
                <a:rect l="0" t="0" r="r" b="b"/>
                <a:pathLst>
                  <a:path w="1518" h="570">
                    <a:moveTo>
                      <a:pt x="1518" y="256"/>
                    </a:moveTo>
                    <a:cubicBezTo>
                      <a:pt x="1315" y="458"/>
                      <a:pt x="1045" y="570"/>
                      <a:pt x="759" y="570"/>
                    </a:cubicBezTo>
                    <a:cubicBezTo>
                      <a:pt x="473" y="570"/>
                      <a:pt x="203" y="459"/>
                      <a:pt x="0" y="257"/>
                    </a:cubicBezTo>
                    <a:cubicBezTo>
                      <a:pt x="257" y="1"/>
                      <a:pt x="257" y="1"/>
                      <a:pt x="257" y="1"/>
                    </a:cubicBezTo>
                    <a:cubicBezTo>
                      <a:pt x="533" y="278"/>
                      <a:pt x="985" y="276"/>
                      <a:pt x="1261" y="0"/>
                    </a:cubicBezTo>
                    <a:lnTo>
                      <a:pt x="1518" y="256"/>
                    </a:lnTo>
                    <a:close/>
                  </a:path>
                </a:pathLst>
              </a:custGeom>
              <a:solidFill>
                <a:srgbClr val="51B3C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37" name="Freeform 8">
                <a:extLst>
                  <a:ext uri="{FF2B5EF4-FFF2-40B4-BE49-F238E27FC236}">
                    <a16:creationId xmlns:a16="http://schemas.microsoft.com/office/drawing/2014/main" id="{B18F0992-87FC-48E0-9D77-26EEBFEDF8ED}"/>
                  </a:ext>
                </a:extLst>
              </p:cNvPr>
              <p:cNvSpPr>
                <a:spLocks/>
              </p:cNvSpPr>
              <p:nvPr/>
            </p:nvSpPr>
            <p:spPr bwMode="auto">
              <a:xfrm>
                <a:off x="7318953" y="1960736"/>
                <a:ext cx="1352692" cy="3588191"/>
              </a:xfrm>
              <a:custGeom>
                <a:avLst/>
                <a:gdLst>
                  <a:gd name="T0" fmla="*/ 258 w 571"/>
                  <a:gd name="T1" fmla="*/ 1515 h 1515"/>
                  <a:gd name="T2" fmla="*/ 1 w 571"/>
                  <a:gd name="T3" fmla="*/ 1259 h 1515"/>
                  <a:gd name="T4" fmla="*/ 0 w 571"/>
                  <a:gd name="T5" fmla="*/ 256 h 1515"/>
                  <a:gd name="T6" fmla="*/ 256 w 571"/>
                  <a:gd name="T7" fmla="*/ 0 h 1515"/>
                  <a:gd name="T8" fmla="*/ 571 w 571"/>
                  <a:gd name="T9" fmla="*/ 757 h 1515"/>
                  <a:gd name="T10" fmla="*/ 258 w 571"/>
                  <a:gd name="T11" fmla="*/ 1515 h 1515"/>
                </a:gdLst>
                <a:ahLst/>
                <a:cxnLst>
                  <a:cxn ang="0">
                    <a:pos x="T0" y="T1"/>
                  </a:cxn>
                  <a:cxn ang="0">
                    <a:pos x="T2" y="T3"/>
                  </a:cxn>
                  <a:cxn ang="0">
                    <a:pos x="T4" y="T5"/>
                  </a:cxn>
                  <a:cxn ang="0">
                    <a:pos x="T6" y="T7"/>
                  </a:cxn>
                  <a:cxn ang="0">
                    <a:pos x="T8" y="T9"/>
                  </a:cxn>
                  <a:cxn ang="0">
                    <a:pos x="T10" y="T11"/>
                  </a:cxn>
                </a:cxnLst>
                <a:rect l="0" t="0" r="r" b="b"/>
                <a:pathLst>
                  <a:path w="571" h="1515">
                    <a:moveTo>
                      <a:pt x="258" y="1515"/>
                    </a:moveTo>
                    <a:cubicBezTo>
                      <a:pt x="1" y="1259"/>
                      <a:pt x="1" y="1259"/>
                      <a:pt x="1" y="1259"/>
                    </a:cubicBezTo>
                    <a:cubicBezTo>
                      <a:pt x="276" y="984"/>
                      <a:pt x="277" y="533"/>
                      <a:pt x="0" y="256"/>
                    </a:cubicBezTo>
                    <a:cubicBezTo>
                      <a:pt x="256" y="0"/>
                      <a:pt x="256" y="0"/>
                      <a:pt x="256" y="0"/>
                    </a:cubicBezTo>
                    <a:cubicBezTo>
                      <a:pt x="459" y="202"/>
                      <a:pt x="571" y="471"/>
                      <a:pt x="571" y="757"/>
                    </a:cubicBezTo>
                    <a:cubicBezTo>
                      <a:pt x="571" y="1044"/>
                      <a:pt x="460" y="1312"/>
                      <a:pt x="258" y="1515"/>
                    </a:cubicBezTo>
                    <a:close/>
                  </a:path>
                </a:pathLst>
              </a:custGeom>
              <a:solidFill>
                <a:srgbClr val="1C8AB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grpSp>
        <p:sp>
          <p:nvSpPr>
            <p:cNvPr id="138" name="Freeform 9">
              <a:extLst>
                <a:ext uri="{FF2B5EF4-FFF2-40B4-BE49-F238E27FC236}">
                  <a16:creationId xmlns:a16="http://schemas.microsoft.com/office/drawing/2014/main" id="{F2F52909-130D-40AA-A5E8-ACE02A669282}"/>
                </a:ext>
              </a:extLst>
            </p:cNvPr>
            <p:cNvSpPr>
              <a:spLocks/>
            </p:cNvSpPr>
            <p:nvPr/>
          </p:nvSpPr>
          <p:spPr bwMode="auto">
            <a:xfrm>
              <a:off x="6550055" y="1514586"/>
              <a:ext cx="2127918" cy="1836812"/>
            </a:xfrm>
            <a:custGeom>
              <a:avLst/>
              <a:gdLst>
                <a:gd name="T0" fmla="*/ 1004 w 1345"/>
                <a:gd name="T1" fmla="*/ 0 h 1161"/>
                <a:gd name="T2" fmla="*/ 332 w 1345"/>
                <a:gd name="T3" fmla="*/ 0 h 1161"/>
                <a:gd name="T4" fmla="*/ 0 w 1345"/>
                <a:gd name="T5" fmla="*/ 580 h 1161"/>
                <a:gd name="T6" fmla="*/ 339 w 1345"/>
                <a:gd name="T7" fmla="*/ 1161 h 1161"/>
                <a:gd name="T8" fmla="*/ 1013 w 1345"/>
                <a:gd name="T9" fmla="*/ 1161 h 1161"/>
                <a:gd name="T10" fmla="*/ 1345 w 1345"/>
                <a:gd name="T11" fmla="*/ 580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0"/>
                  </a:lnTo>
                  <a:lnTo>
                    <a:pt x="339" y="1161"/>
                  </a:lnTo>
                  <a:lnTo>
                    <a:pt x="1013" y="1161"/>
                  </a:lnTo>
                  <a:lnTo>
                    <a:pt x="1345" y="580"/>
                  </a:lnTo>
                  <a:lnTo>
                    <a:pt x="1004" y="0"/>
                  </a:lnTo>
                  <a:close/>
                </a:path>
              </a:pathLst>
            </a:custGeom>
            <a:solidFill>
              <a:sysClr val="window" lastClr="FFFFFF">
                <a:alpha val="47000"/>
              </a:sysClr>
            </a:solidFill>
            <a:ln w="9525">
              <a:noFill/>
              <a:round/>
              <a:headEnd/>
              <a:tailEnd/>
            </a:ln>
            <a:effectLst>
              <a:outerShdw sx="102000" sy="102000" algn="ctr" rotWithShape="0">
                <a:prstClr val="black">
                  <a:alpha val="64000"/>
                </a:prstClr>
              </a:outerShdw>
            </a:effectLst>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39" name="Freeform 10">
              <a:extLst>
                <a:ext uri="{FF2B5EF4-FFF2-40B4-BE49-F238E27FC236}">
                  <a16:creationId xmlns:a16="http://schemas.microsoft.com/office/drawing/2014/main" id="{75B40BEA-4747-489B-B128-3C8654C54ADA}"/>
                </a:ext>
              </a:extLst>
            </p:cNvPr>
            <p:cNvSpPr>
              <a:spLocks/>
            </p:cNvSpPr>
            <p:nvPr/>
          </p:nvSpPr>
          <p:spPr bwMode="auto">
            <a:xfrm>
              <a:off x="3510851" y="4170923"/>
              <a:ext cx="2129499" cy="1836812"/>
            </a:xfrm>
            <a:custGeom>
              <a:avLst/>
              <a:gdLst>
                <a:gd name="T0" fmla="*/ 1006 w 1346"/>
                <a:gd name="T1" fmla="*/ 0 h 1161"/>
                <a:gd name="T2" fmla="*/ 333 w 1346"/>
                <a:gd name="T3" fmla="*/ 0 h 1161"/>
                <a:gd name="T4" fmla="*/ 0 w 1346"/>
                <a:gd name="T5" fmla="*/ 580 h 1161"/>
                <a:gd name="T6" fmla="*/ 342 w 1346"/>
                <a:gd name="T7" fmla="*/ 1159 h 1161"/>
                <a:gd name="T8" fmla="*/ 1014 w 1346"/>
                <a:gd name="T9" fmla="*/ 1161 h 1161"/>
                <a:gd name="T10" fmla="*/ 1346 w 1346"/>
                <a:gd name="T11" fmla="*/ 580 h 1161"/>
                <a:gd name="T12" fmla="*/ 1006 w 1346"/>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6" h="1161">
                  <a:moveTo>
                    <a:pt x="1006" y="0"/>
                  </a:moveTo>
                  <a:lnTo>
                    <a:pt x="333" y="0"/>
                  </a:lnTo>
                  <a:lnTo>
                    <a:pt x="0" y="580"/>
                  </a:lnTo>
                  <a:lnTo>
                    <a:pt x="342" y="1159"/>
                  </a:lnTo>
                  <a:lnTo>
                    <a:pt x="1014" y="1161"/>
                  </a:lnTo>
                  <a:lnTo>
                    <a:pt x="1346" y="580"/>
                  </a:lnTo>
                  <a:lnTo>
                    <a:pt x="1006" y="0"/>
                  </a:lnTo>
                  <a:close/>
                </a:path>
              </a:pathLst>
            </a:custGeom>
            <a:solidFill>
              <a:sysClr val="window" lastClr="FFFFFF">
                <a:alpha val="47000"/>
              </a:sysClr>
            </a:solidFill>
            <a:ln w="9525">
              <a:noFill/>
              <a:round/>
              <a:headEnd/>
              <a:tailEnd/>
            </a:ln>
            <a:effectLst>
              <a:outerShdw sx="102000" sy="102000" algn="ctr" rotWithShape="0">
                <a:prstClr val="black">
                  <a:alpha val="64000"/>
                </a:prstClr>
              </a:outerShdw>
            </a:effectLst>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40" name="Freeform 11">
              <a:extLst>
                <a:ext uri="{FF2B5EF4-FFF2-40B4-BE49-F238E27FC236}">
                  <a16:creationId xmlns:a16="http://schemas.microsoft.com/office/drawing/2014/main" id="{139EA4D9-700A-4875-90C7-483C10D123F6}"/>
                </a:ext>
              </a:extLst>
            </p:cNvPr>
            <p:cNvSpPr>
              <a:spLocks/>
            </p:cNvSpPr>
            <p:nvPr/>
          </p:nvSpPr>
          <p:spPr bwMode="auto">
            <a:xfrm>
              <a:off x="3510851" y="1514586"/>
              <a:ext cx="2129499" cy="1836812"/>
            </a:xfrm>
            <a:custGeom>
              <a:avLst/>
              <a:gdLst>
                <a:gd name="T0" fmla="*/ 1006 w 1346"/>
                <a:gd name="T1" fmla="*/ 0 h 1161"/>
                <a:gd name="T2" fmla="*/ 333 w 1346"/>
                <a:gd name="T3" fmla="*/ 0 h 1161"/>
                <a:gd name="T4" fmla="*/ 0 w 1346"/>
                <a:gd name="T5" fmla="*/ 580 h 1161"/>
                <a:gd name="T6" fmla="*/ 342 w 1346"/>
                <a:gd name="T7" fmla="*/ 1161 h 1161"/>
                <a:gd name="T8" fmla="*/ 1014 w 1346"/>
                <a:gd name="T9" fmla="*/ 1161 h 1161"/>
                <a:gd name="T10" fmla="*/ 1346 w 1346"/>
                <a:gd name="T11" fmla="*/ 580 h 1161"/>
                <a:gd name="T12" fmla="*/ 1006 w 1346"/>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6" h="1161">
                  <a:moveTo>
                    <a:pt x="1006" y="0"/>
                  </a:moveTo>
                  <a:lnTo>
                    <a:pt x="333" y="0"/>
                  </a:lnTo>
                  <a:lnTo>
                    <a:pt x="0" y="580"/>
                  </a:lnTo>
                  <a:lnTo>
                    <a:pt x="342" y="1161"/>
                  </a:lnTo>
                  <a:lnTo>
                    <a:pt x="1014" y="1161"/>
                  </a:lnTo>
                  <a:lnTo>
                    <a:pt x="1346" y="580"/>
                  </a:lnTo>
                  <a:lnTo>
                    <a:pt x="1006" y="0"/>
                  </a:lnTo>
                  <a:close/>
                </a:path>
              </a:pathLst>
            </a:custGeom>
            <a:solidFill>
              <a:sysClr val="window" lastClr="FFFFFF">
                <a:alpha val="47000"/>
              </a:sysClr>
            </a:solidFill>
            <a:ln w="9525">
              <a:noFill/>
              <a:round/>
              <a:headEnd/>
              <a:tailEnd/>
            </a:ln>
            <a:effectLst>
              <a:outerShdw sx="102000" sy="102000" algn="ctr" rotWithShape="0">
                <a:prstClr val="black">
                  <a:alpha val="64000"/>
                </a:prstClr>
              </a:outerShdw>
            </a:effectLst>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41" name="Freeform 12">
              <a:extLst>
                <a:ext uri="{FF2B5EF4-FFF2-40B4-BE49-F238E27FC236}">
                  <a16:creationId xmlns:a16="http://schemas.microsoft.com/office/drawing/2014/main" id="{FF1F7582-4A8B-4E82-AF69-8D5F8FEEC869}"/>
                </a:ext>
              </a:extLst>
            </p:cNvPr>
            <p:cNvSpPr>
              <a:spLocks/>
            </p:cNvSpPr>
            <p:nvPr/>
          </p:nvSpPr>
          <p:spPr bwMode="auto">
            <a:xfrm>
              <a:off x="6550055" y="4210476"/>
              <a:ext cx="2127918" cy="1836812"/>
            </a:xfrm>
            <a:custGeom>
              <a:avLst/>
              <a:gdLst>
                <a:gd name="T0" fmla="*/ 1004 w 1345"/>
                <a:gd name="T1" fmla="*/ 0 h 1161"/>
                <a:gd name="T2" fmla="*/ 332 w 1345"/>
                <a:gd name="T3" fmla="*/ 0 h 1161"/>
                <a:gd name="T4" fmla="*/ 0 w 1345"/>
                <a:gd name="T5" fmla="*/ 581 h 1161"/>
                <a:gd name="T6" fmla="*/ 339 w 1345"/>
                <a:gd name="T7" fmla="*/ 1161 h 1161"/>
                <a:gd name="T8" fmla="*/ 1013 w 1345"/>
                <a:gd name="T9" fmla="*/ 1161 h 1161"/>
                <a:gd name="T10" fmla="*/ 1345 w 1345"/>
                <a:gd name="T11" fmla="*/ 581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1"/>
                  </a:lnTo>
                  <a:lnTo>
                    <a:pt x="339" y="1161"/>
                  </a:lnTo>
                  <a:lnTo>
                    <a:pt x="1013" y="1161"/>
                  </a:lnTo>
                  <a:lnTo>
                    <a:pt x="1345" y="581"/>
                  </a:lnTo>
                  <a:lnTo>
                    <a:pt x="1004" y="0"/>
                  </a:lnTo>
                  <a:close/>
                </a:path>
              </a:pathLst>
            </a:custGeom>
            <a:solidFill>
              <a:sysClr val="window" lastClr="FFFFFF">
                <a:alpha val="47000"/>
              </a:sysClr>
            </a:solidFill>
            <a:ln w="9525">
              <a:noFill/>
              <a:round/>
              <a:headEnd/>
              <a:tailEnd/>
            </a:ln>
            <a:effectLst>
              <a:outerShdw sx="102000" sy="102000" algn="ctr" rotWithShape="0">
                <a:prstClr val="black">
                  <a:alpha val="64000"/>
                </a:prstClr>
              </a:outerShdw>
            </a:effectLst>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42" name="Freeform 9">
              <a:extLst>
                <a:ext uri="{FF2B5EF4-FFF2-40B4-BE49-F238E27FC236}">
                  <a16:creationId xmlns:a16="http://schemas.microsoft.com/office/drawing/2014/main" id="{38003128-131B-4010-9D07-5A8C80F05BD1}"/>
                </a:ext>
              </a:extLst>
            </p:cNvPr>
            <p:cNvSpPr>
              <a:spLocks/>
            </p:cNvSpPr>
            <p:nvPr/>
          </p:nvSpPr>
          <p:spPr bwMode="auto">
            <a:xfrm>
              <a:off x="6829446" y="1755755"/>
              <a:ext cx="1569136" cy="1354474"/>
            </a:xfrm>
            <a:custGeom>
              <a:avLst/>
              <a:gdLst>
                <a:gd name="T0" fmla="*/ 1004 w 1345"/>
                <a:gd name="T1" fmla="*/ 0 h 1161"/>
                <a:gd name="T2" fmla="*/ 332 w 1345"/>
                <a:gd name="T3" fmla="*/ 0 h 1161"/>
                <a:gd name="T4" fmla="*/ 0 w 1345"/>
                <a:gd name="T5" fmla="*/ 580 h 1161"/>
                <a:gd name="T6" fmla="*/ 339 w 1345"/>
                <a:gd name="T7" fmla="*/ 1161 h 1161"/>
                <a:gd name="T8" fmla="*/ 1013 w 1345"/>
                <a:gd name="T9" fmla="*/ 1161 h 1161"/>
                <a:gd name="T10" fmla="*/ 1345 w 1345"/>
                <a:gd name="T11" fmla="*/ 580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0"/>
                  </a:lnTo>
                  <a:lnTo>
                    <a:pt x="339" y="1161"/>
                  </a:lnTo>
                  <a:lnTo>
                    <a:pt x="1013" y="1161"/>
                  </a:lnTo>
                  <a:lnTo>
                    <a:pt x="1345" y="580"/>
                  </a:lnTo>
                  <a:lnTo>
                    <a:pt x="1004" y="0"/>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44" name="Freeform 9">
              <a:extLst>
                <a:ext uri="{FF2B5EF4-FFF2-40B4-BE49-F238E27FC236}">
                  <a16:creationId xmlns:a16="http://schemas.microsoft.com/office/drawing/2014/main" id="{07337CFB-145D-4281-B6AA-CAB23D0B7AE0}"/>
                </a:ext>
              </a:extLst>
            </p:cNvPr>
            <p:cNvSpPr>
              <a:spLocks/>
            </p:cNvSpPr>
            <p:nvPr/>
          </p:nvSpPr>
          <p:spPr bwMode="auto">
            <a:xfrm>
              <a:off x="6829446" y="4451645"/>
              <a:ext cx="1569136" cy="1354474"/>
            </a:xfrm>
            <a:custGeom>
              <a:avLst/>
              <a:gdLst>
                <a:gd name="T0" fmla="*/ 1004 w 1345"/>
                <a:gd name="T1" fmla="*/ 0 h 1161"/>
                <a:gd name="T2" fmla="*/ 332 w 1345"/>
                <a:gd name="T3" fmla="*/ 0 h 1161"/>
                <a:gd name="T4" fmla="*/ 0 w 1345"/>
                <a:gd name="T5" fmla="*/ 580 h 1161"/>
                <a:gd name="T6" fmla="*/ 339 w 1345"/>
                <a:gd name="T7" fmla="*/ 1161 h 1161"/>
                <a:gd name="T8" fmla="*/ 1013 w 1345"/>
                <a:gd name="T9" fmla="*/ 1161 h 1161"/>
                <a:gd name="T10" fmla="*/ 1345 w 1345"/>
                <a:gd name="T11" fmla="*/ 580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0"/>
                  </a:lnTo>
                  <a:lnTo>
                    <a:pt x="339" y="1161"/>
                  </a:lnTo>
                  <a:lnTo>
                    <a:pt x="1013" y="1161"/>
                  </a:lnTo>
                  <a:lnTo>
                    <a:pt x="1345" y="580"/>
                  </a:lnTo>
                  <a:lnTo>
                    <a:pt x="1004" y="0"/>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45" name="Freeform 9">
              <a:extLst>
                <a:ext uri="{FF2B5EF4-FFF2-40B4-BE49-F238E27FC236}">
                  <a16:creationId xmlns:a16="http://schemas.microsoft.com/office/drawing/2014/main" id="{77440192-23FE-46EC-AED7-742D7D9D23F0}"/>
                </a:ext>
              </a:extLst>
            </p:cNvPr>
            <p:cNvSpPr>
              <a:spLocks/>
            </p:cNvSpPr>
            <p:nvPr/>
          </p:nvSpPr>
          <p:spPr bwMode="auto">
            <a:xfrm>
              <a:off x="3791032" y="4451645"/>
              <a:ext cx="1569136" cy="1354474"/>
            </a:xfrm>
            <a:custGeom>
              <a:avLst/>
              <a:gdLst>
                <a:gd name="T0" fmla="*/ 1004 w 1345"/>
                <a:gd name="T1" fmla="*/ 0 h 1161"/>
                <a:gd name="T2" fmla="*/ 332 w 1345"/>
                <a:gd name="T3" fmla="*/ 0 h 1161"/>
                <a:gd name="T4" fmla="*/ 0 w 1345"/>
                <a:gd name="T5" fmla="*/ 580 h 1161"/>
                <a:gd name="T6" fmla="*/ 339 w 1345"/>
                <a:gd name="T7" fmla="*/ 1161 h 1161"/>
                <a:gd name="T8" fmla="*/ 1013 w 1345"/>
                <a:gd name="T9" fmla="*/ 1161 h 1161"/>
                <a:gd name="T10" fmla="*/ 1345 w 1345"/>
                <a:gd name="T11" fmla="*/ 580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0"/>
                  </a:lnTo>
                  <a:lnTo>
                    <a:pt x="339" y="1161"/>
                  </a:lnTo>
                  <a:lnTo>
                    <a:pt x="1013" y="1161"/>
                  </a:lnTo>
                  <a:lnTo>
                    <a:pt x="1345" y="580"/>
                  </a:lnTo>
                  <a:lnTo>
                    <a:pt x="1004" y="0"/>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grpSp>
          <p:nvGrpSpPr>
            <p:cNvPr id="149" name="Group 148">
              <a:extLst>
                <a:ext uri="{FF2B5EF4-FFF2-40B4-BE49-F238E27FC236}">
                  <a16:creationId xmlns:a16="http://schemas.microsoft.com/office/drawing/2014/main" id="{A910773A-59E6-4415-9197-891CDFBAD8A1}"/>
                </a:ext>
              </a:extLst>
            </p:cNvPr>
            <p:cNvGrpSpPr/>
            <p:nvPr/>
          </p:nvGrpSpPr>
          <p:grpSpPr>
            <a:xfrm>
              <a:off x="4234825" y="2059536"/>
              <a:ext cx="681551" cy="513497"/>
              <a:chOff x="6656388" y="1300163"/>
              <a:chExt cx="347662" cy="261937"/>
            </a:xfrm>
            <a:solidFill>
              <a:srgbClr val="175D76"/>
            </a:solidFill>
          </p:grpSpPr>
          <p:sp>
            <p:nvSpPr>
              <p:cNvPr id="151" name="Freeform 28">
                <a:extLst>
                  <a:ext uri="{FF2B5EF4-FFF2-40B4-BE49-F238E27FC236}">
                    <a16:creationId xmlns:a16="http://schemas.microsoft.com/office/drawing/2014/main" id="{AC34DA3D-A4F3-4A82-9DD1-7DACE00DB19F}"/>
                  </a:ext>
                </a:extLst>
              </p:cNvPr>
              <p:cNvSpPr>
                <a:spLocks/>
              </p:cNvSpPr>
              <p:nvPr/>
            </p:nvSpPr>
            <p:spPr bwMode="auto">
              <a:xfrm>
                <a:off x="6823075" y="1300163"/>
                <a:ext cx="14287" cy="36513"/>
              </a:xfrm>
              <a:custGeom>
                <a:avLst/>
                <a:gdLst>
                  <a:gd name="T0" fmla="*/ 65 w 130"/>
                  <a:gd name="T1" fmla="*/ 0 h 322"/>
                  <a:gd name="T2" fmla="*/ 65 w 130"/>
                  <a:gd name="T3" fmla="*/ 0 h 322"/>
                  <a:gd name="T4" fmla="*/ 82 w 130"/>
                  <a:gd name="T5" fmla="*/ 2 h 322"/>
                  <a:gd name="T6" fmla="*/ 98 w 130"/>
                  <a:gd name="T7" fmla="*/ 8 h 322"/>
                  <a:gd name="T8" fmla="*/ 111 w 130"/>
                  <a:gd name="T9" fmla="*/ 19 h 322"/>
                  <a:gd name="T10" fmla="*/ 121 w 130"/>
                  <a:gd name="T11" fmla="*/ 32 h 322"/>
                  <a:gd name="T12" fmla="*/ 128 w 130"/>
                  <a:gd name="T13" fmla="*/ 47 h 322"/>
                  <a:gd name="T14" fmla="*/ 130 w 130"/>
                  <a:gd name="T15" fmla="*/ 64 h 322"/>
                  <a:gd name="T16" fmla="*/ 130 w 130"/>
                  <a:gd name="T17" fmla="*/ 258 h 322"/>
                  <a:gd name="T18" fmla="*/ 128 w 130"/>
                  <a:gd name="T19" fmla="*/ 276 h 322"/>
                  <a:gd name="T20" fmla="*/ 121 w 130"/>
                  <a:gd name="T21" fmla="*/ 290 h 322"/>
                  <a:gd name="T22" fmla="*/ 111 w 130"/>
                  <a:gd name="T23" fmla="*/ 304 h 322"/>
                  <a:gd name="T24" fmla="*/ 98 w 130"/>
                  <a:gd name="T25" fmla="*/ 314 h 322"/>
                  <a:gd name="T26" fmla="*/ 82 w 130"/>
                  <a:gd name="T27" fmla="*/ 320 h 322"/>
                  <a:gd name="T28" fmla="*/ 65 w 130"/>
                  <a:gd name="T29" fmla="*/ 322 h 322"/>
                  <a:gd name="T30" fmla="*/ 48 w 130"/>
                  <a:gd name="T31" fmla="*/ 320 h 322"/>
                  <a:gd name="T32" fmla="*/ 32 w 130"/>
                  <a:gd name="T33" fmla="*/ 314 h 322"/>
                  <a:gd name="T34" fmla="*/ 19 w 130"/>
                  <a:gd name="T35" fmla="*/ 304 h 322"/>
                  <a:gd name="T36" fmla="*/ 8 w 130"/>
                  <a:gd name="T37" fmla="*/ 290 h 322"/>
                  <a:gd name="T38" fmla="*/ 2 w 130"/>
                  <a:gd name="T39" fmla="*/ 276 h 322"/>
                  <a:gd name="T40" fmla="*/ 0 w 130"/>
                  <a:gd name="T41" fmla="*/ 258 h 322"/>
                  <a:gd name="T42" fmla="*/ 0 w 130"/>
                  <a:gd name="T43" fmla="*/ 64 h 322"/>
                  <a:gd name="T44" fmla="*/ 2 w 130"/>
                  <a:gd name="T45" fmla="*/ 47 h 322"/>
                  <a:gd name="T46" fmla="*/ 8 w 130"/>
                  <a:gd name="T47" fmla="*/ 32 h 322"/>
                  <a:gd name="T48" fmla="*/ 19 w 130"/>
                  <a:gd name="T49" fmla="*/ 19 h 322"/>
                  <a:gd name="T50" fmla="*/ 32 w 130"/>
                  <a:gd name="T51" fmla="*/ 8 h 322"/>
                  <a:gd name="T52" fmla="*/ 48 w 130"/>
                  <a:gd name="T53" fmla="*/ 2 h 322"/>
                  <a:gd name="T54" fmla="*/ 65 w 130"/>
                  <a:gd name="T55"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322">
                    <a:moveTo>
                      <a:pt x="65" y="0"/>
                    </a:moveTo>
                    <a:lnTo>
                      <a:pt x="65" y="0"/>
                    </a:lnTo>
                    <a:lnTo>
                      <a:pt x="82" y="2"/>
                    </a:lnTo>
                    <a:lnTo>
                      <a:pt x="98" y="8"/>
                    </a:lnTo>
                    <a:lnTo>
                      <a:pt x="111" y="19"/>
                    </a:lnTo>
                    <a:lnTo>
                      <a:pt x="121" y="32"/>
                    </a:lnTo>
                    <a:lnTo>
                      <a:pt x="128" y="47"/>
                    </a:lnTo>
                    <a:lnTo>
                      <a:pt x="130" y="64"/>
                    </a:lnTo>
                    <a:lnTo>
                      <a:pt x="130" y="258"/>
                    </a:lnTo>
                    <a:lnTo>
                      <a:pt x="128" y="276"/>
                    </a:lnTo>
                    <a:lnTo>
                      <a:pt x="121" y="290"/>
                    </a:lnTo>
                    <a:lnTo>
                      <a:pt x="111" y="304"/>
                    </a:lnTo>
                    <a:lnTo>
                      <a:pt x="98" y="314"/>
                    </a:lnTo>
                    <a:lnTo>
                      <a:pt x="82" y="320"/>
                    </a:lnTo>
                    <a:lnTo>
                      <a:pt x="65" y="322"/>
                    </a:lnTo>
                    <a:lnTo>
                      <a:pt x="48" y="320"/>
                    </a:lnTo>
                    <a:lnTo>
                      <a:pt x="32" y="314"/>
                    </a:lnTo>
                    <a:lnTo>
                      <a:pt x="19" y="304"/>
                    </a:lnTo>
                    <a:lnTo>
                      <a:pt x="8" y="290"/>
                    </a:lnTo>
                    <a:lnTo>
                      <a:pt x="2" y="276"/>
                    </a:lnTo>
                    <a:lnTo>
                      <a:pt x="0" y="258"/>
                    </a:lnTo>
                    <a:lnTo>
                      <a:pt x="0" y="64"/>
                    </a:lnTo>
                    <a:lnTo>
                      <a:pt x="2" y="47"/>
                    </a:lnTo>
                    <a:lnTo>
                      <a:pt x="8" y="32"/>
                    </a:lnTo>
                    <a:lnTo>
                      <a:pt x="19" y="19"/>
                    </a:lnTo>
                    <a:lnTo>
                      <a:pt x="32"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52" name="Freeform 29">
                <a:extLst>
                  <a:ext uri="{FF2B5EF4-FFF2-40B4-BE49-F238E27FC236}">
                    <a16:creationId xmlns:a16="http://schemas.microsoft.com/office/drawing/2014/main" id="{76F73326-1158-40E8-B568-9C48E5DF5DC8}"/>
                  </a:ext>
                </a:extLst>
              </p:cNvPr>
              <p:cNvSpPr>
                <a:spLocks/>
              </p:cNvSpPr>
              <p:nvPr/>
            </p:nvSpPr>
            <p:spPr bwMode="auto">
              <a:xfrm>
                <a:off x="6738938" y="1320800"/>
                <a:ext cx="26987" cy="34925"/>
              </a:xfrm>
              <a:custGeom>
                <a:avLst/>
                <a:gdLst>
                  <a:gd name="T0" fmla="*/ 65 w 228"/>
                  <a:gd name="T1" fmla="*/ 0 h 298"/>
                  <a:gd name="T2" fmla="*/ 82 w 228"/>
                  <a:gd name="T3" fmla="*/ 2 h 298"/>
                  <a:gd name="T4" fmla="*/ 97 w 228"/>
                  <a:gd name="T5" fmla="*/ 9 h 298"/>
                  <a:gd name="T6" fmla="*/ 111 w 228"/>
                  <a:gd name="T7" fmla="*/ 19 h 298"/>
                  <a:gd name="T8" fmla="*/ 121 w 228"/>
                  <a:gd name="T9" fmla="*/ 33 h 298"/>
                  <a:gd name="T10" fmla="*/ 219 w 228"/>
                  <a:gd name="T11" fmla="*/ 201 h 298"/>
                  <a:gd name="T12" fmla="*/ 225 w 228"/>
                  <a:gd name="T13" fmla="*/ 217 h 298"/>
                  <a:gd name="T14" fmla="*/ 228 w 228"/>
                  <a:gd name="T15" fmla="*/ 234 h 298"/>
                  <a:gd name="T16" fmla="*/ 225 w 228"/>
                  <a:gd name="T17" fmla="*/ 250 h 298"/>
                  <a:gd name="T18" fmla="*/ 219 w 228"/>
                  <a:gd name="T19" fmla="*/ 265 h 298"/>
                  <a:gd name="T20" fmla="*/ 209 w 228"/>
                  <a:gd name="T21" fmla="*/ 279 h 298"/>
                  <a:gd name="T22" fmla="*/ 196 w 228"/>
                  <a:gd name="T23" fmla="*/ 290 h 298"/>
                  <a:gd name="T24" fmla="*/ 180 w 228"/>
                  <a:gd name="T25" fmla="*/ 296 h 298"/>
                  <a:gd name="T26" fmla="*/ 163 w 228"/>
                  <a:gd name="T27" fmla="*/ 298 h 298"/>
                  <a:gd name="T28" fmla="*/ 146 w 228"/>
                  <a:gd name="T29" fmla="*/ 296 h 298"/>
                  <a:gd name="T30" fmla="*/ 131 w 228"/>
                  <a:gd name="T31" fmla="*/ 290 h 298"/>
                  <a:gd name="T32" fmla="*/ 117 w 228"/>
                  <a:gd name="T33" fmla="*/ 279 h 298"/>
                  <a:gd name="T34" fmla="*/ 106 w 228"/>
                  <a:gd name="T35" fmla="*/ 265 h 298"/>
                  <a:gd name="T36" fmla="*/ 8 w 228"/>
                  <a:gd name="T37" fmla="*/ 97 h 298"/>
                  <a:gd name="T38" fmla="*/ 2 w 228"/>
                  <a:gd name="T39" fmla="*/ 82 h 298"/>
                  <a:gd name="T40" fmla="*/ 0 w 228"/>
                  <a:gd name="T41" fmla="*/ 65 h 298"/>
                  <a:gd name="T42" fmla="*/ 2 w 228"/>
                  <a:gd name="T43" fmla="*/ 49 h 298"/>
                  <a:gd name="T44" fmla="*/ 8 w 228"/>
                  <a:gd name="T45" fmla="*/ 33 h 298"/>
                  <a:gd name="T46" fmla="*/ 19 w 228"/>
                  <a:gd name="T47" fmla="*/ 20 h 298"/>
                  <a:gd name="T48" fmla="*/ 32 w 228"/>
                  <a:gd name="T49" fmla="*/ 10 h 298"/>
                  <a:gd name="T50" fmla="*/ 49 w 228"/>
                  <a:gd name="T51" fmla="*/ 2 h 298"/>
                  <a:gd name="T52" fmla="*/ 65 w 228"/>
                  <a:gd name="T5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98">
                    <a:moveTo>
                      <a:pt x="65" y="0"/>
                    </a:moveTo>
                    <a:lnTo>
                      <a:pt x="82" y="2"/>
                    </a:lnTo>
                    <a:lnTo>
                      <a:pt x="97" y="9"/>
                    </a:lnTo>
                    <a:lnTo>
                      <a:pt x="111" y="19"/>
                    </a:lnTo>
                    <a:lnTo>
                      <a:pt x="121" y="33"/>
                    </a:lnTo>
                    <a:lnTo>
                      <a:pt x="219" y="201"/>
                    </a:lnTo>
                    <a:lnTo>
                      <a:pt x="225" y="217"/>
                    </a:lnTo>
                    <a:lnTo>
                      <a:pt x="228" y="234"/>
                    </a:lnTo>
                    <a:lnTo>
                      <a:pt x="225" y="250"/>
                    </a:lnTo>
                    <a:lnTo>
                      <a:pt x="219" y="265"/>
                    </a:lnTo>
                    <a:lnTo>
                      <a:pt x="209" y="279"/>
                    </a:lnTo>
                    <a:lnTo>
                      <a:pt x="196" y="290"/>
                    </a:lnTo>
                    <a:lnTo>
                      <a:pt x="180" y="296"/>
                    </a:lnTo>
                    <a:lnTo>
                      <a:pt x="163" y="298"/>
                    </a:lnTo>
                    <a:lnTo>
                      <a:pt x="146" y="296"/>
                    </a:lnTo>
                    <a:lnTo>
                      <a:pt x="131" y="290"/>
                    </a:lnTo>
                    <a:lnTo>
                      <a:pt x="117" y="279"/>
                    </a:lnTo>
                    <a:lnTo>
                      <a:pt x="106" y="265"/>
                    </a:lnTo>
                    <a:lnTo>
                      <a:pt x="8" y="97"/>
                    </a:lnTo>
                    <a:lnTo>
                      <a:pt x="2" y="82"/>
                    </a:lnTo>
                    <a:lnTo>
                      <a:pt x="0" y="65"/>
                    </a:lnTo>
                    <a:lnTo>
                      <a:pt x="2" y="49"/>
                    </a:lnTo>
                    <a:lnTo>
                      <a:pt x="8" y="33"/>
                    </a:lnTo>
                    <a:lnTo>
                      <a:pt x="19" y="20"/>
                    </a:lnTo>
                    <a:lnTo>
                      <a:pt x="32" y="10"/>
                    </a:lnTo>
                    <a:lnTo>
                      <a:pt x="49"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53" name="Freeform 30">
                <a:extLst>
                  <a:ext uri="{FF2B5EF4-FFF2-40B4-BE49-F238E27FC236}">
                    <a16:creationId xmlns:a16="http://schemas.microsoft.com/office/drawing/2014/main" id="{270B4FE2-D922-4D6C-A2E4-8A9520CCE2A2}"/>
                  </a:ext>
                </a:extLst>
              </p:cNvPr>
              <p:cNvSpPr>
                <a:spLocks/>
              </p:cNvSpPr>
              <p:nvPr/>
            </p:nvSpPr>
            <p:spPr bwMode="auto">
              <a:xfrm>
                <a:off x="6678613" y="1382713"/>
                <a:ext cx="33337" cy="25400"/>
              </a:xfrm>
              <a:custGeom>
                <a:avLst/>
                <a:gdLst>
                  <a:gd name="T0" fmla="*/ 65 w 299"/>
                  <a:gd name="T1" fmla="*/ 0 h 226"/>
                  <a:gd name="T2" fmla="*/ 81 w 299"/>
                  <a:gd name="T3" fmla="*/ 2 h 226"/>
                  <a:gd name="T4" fmla="*/ 98 w 299"/>
                  <a:gd name="T5" fmla="*/ 8 h 226"/>
                  <a:gd name="T6" fmla="*/ 267 w 299"/>
                  <a:gd name="T7" fmla="*/ 104 h 226"/>
                  <a:gd name="T8" fmla="*/ 281 w 299"/>
                  <a:gd name="T9" fmla="*/ 116 h 226"/>
                  <a:gd name="T10" fmla="*/ 290 w 299"/>
                  <a:gd name="T11" fmla="*/ 129 h 226"/>
                  <a:gd name="T12" fmla="*/ 297 w 299"/>
                  <a:gd name="T13" fmla="*/ 144 h 226"/>
                  <a:gd name="T14" fmla="*/ 299 w 299"/>
                  <a:gd name="T15" fmla="*/ 160 h 226"/>
                  <a:gd name="T16" fmla="*/ 297 w 299"/>
                  <a:gd name="T17" fmla="*/ 177 h 226"/>
                  <a:gd name="T18" fmla="*/ 290 w 299"/>
                  <a:gd name="T19" fmla="*/ 193 h 226"/>
                  <a:gd name="T20" fmla="*/ 280 w 299"/>
                  <a:gd name="T21" fmla="*/ 207 h 226"/>
                  <a:gd name="T22" fmla="*/ 266 w 299"/>
                  <a:gd name="T23" fmla="*/ 217 h 226"/>
                  <a:gd name="T24" fmla="*/ 250 w 299"/>
                  <a:gd name="T25" fmla="*/ 224 h 226"/>
                  <a:gd name="T26" fmla="*/ 234 w 299"/>
                  <a:gd name="T27" fmla="*/ 226 h 226"/>
                  <a:gd name="T28" fmla="*/ 217 w 299"/>
                  <a:gd name="T29" fmla="*/ 224 h 226"/>
                  <a:gd name="T30" fmla="*/ 201 w 299"/>
                  <a:gd name="T31" fmla="*/ 216 h 226"/>
                  <a:gd name="T32" fmla="*/ 32 w 299"/>
                  <a:gd name="T33" fmla="*/ 120 h 226"/>
                  <a:gd name="T34" fmla="*/ 18 w 299"/>
                  <a:gd name="T35" fmla="*/ 110 h 226"/>
                  <a:gd name="T36" fmla="*/ 8 w 299"/>
                  <a:gd name="T37" fmla="*/ 96 h 226"/>
                  <a:gd name="T38" fmla="*/ 2 w 299"/>
                  <a:gd name="T39" fmla="*/ 81 h 226"/>
                  <a:gd name="T40" fmla="*/ 0 w 299"/>
                  <a:gd name="T41" fmla="*/ 64 h 226"/>
                  <a:gd name="T42" fmla="*/ 2 w 299"/>
                  <a:gd name="T43" fmla="*/ 47 h 226"/>
                  <a:gd name="T44" fmla="*/ 8 w 299"/>
                  <a:gd name="T45" fmla="*/ 31 h 226"/>
                  <a:gd name="T46" fmla="*/ 19 w 299"/>
                  <a:gd name="T47" fmla="*/ 18 h 226"/>
                  <a:gd name="T48" fmla="*/ 33 w 299"/>
                  <a:gd name="T49" fmla="*/ 8 h 226"/>
                  <a:gd name="T50" fmla="*/ 48 w 299"/>
                  <a:gd name="T51" fmla="*/ 2 h 226"/>
                  <a:gd name="T52" fmla="*/ 65 w 299"/>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6">
                    <a:moveTo>
                      <a:pt x="65" y="0"/>
                    </a:moveTo>
                    <a:lnTo>
                      <a:pt x="81" y="2"/>
                    </a:lnTo>
                    <a:lnTo>
                      <a:pt x="98" y="8"/>
                    </a:lnTo>
                    <a:lnTo>
                      <a:pt x="267" y="104"/>
                    </a:lnTo>
                    <a:lnTo>
                      <a:pt x="281" y="116"/>
                    </a:lnTo>
                    <a:lnTo>
                      <a:pt x="290" y="129"/>
                    </a:lnTo>
                    <a:lnTo>
                      <a:pt x="297" y="144"/>
                    </a:lnTo>
                    <a:lnTo>
                      <a:pt x="299" y="160"/>
                    </a:lnTo>
                    <a:lnTo>
                      <a:pt x="297" y="177"/>
                    </a:lnTo>
                    <a:lnTo>
                      <a:pt x="290" y="193"/>
                    </a:lnTo>
                    <a:lnTo>
                      <a:pt x="280" y="207"/>
                    </a:lnTo>
                    <a:lnTo>
                      <a:pt x="266" y="217"/>
                    </a:lnTo>
                    <a:lnTo>
                      <a:pt x="250" y="224"/>
                    </a:lnTo>
                    <a:lnTo>
                      <a:pt x="234" y="226"/>
                    </a:lnTo>
                    <a:lnTo>
                      <a:pt x="217" y="224"/>
                    </a:lnTo>
                    <a:lnTo>
                      <a:pt x="201" y="216"/>
                    </a:lnTo>
                    <a:lnTo>
                      <a:pt x="32" y="120"/>
                    </a:lnTo>
                    <a:lnTo>
                      <a:pt x="18" y="110"/>
                    </a:lnTo>
                    <a:lnTo>
                      <a:pt x="8" y="96"/>
                    </a:lnTo>
                    <a:lnTo>
                      <a:pt x="2" y="81"/>
                    </a:lnTo>
                    <a:lnTo>
                      <a:pt x="0" y="64"/>
                    </a:lnTo>
                    <a:lnTo>
                      <a:pt x="2" y="47"/>
                    </a:lnTo>
                    <a:lnTo>
                      <a:pt x="8" y="31"/>
                    </a:lnTo>
                    <a:lnTo>
                      <a:pt x="19" y="18"/>
                    </a:lnTo>
                    <a:lnTo>
                      <a:pt x="33"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54" name="Freeform 31">
                <a:extLst>
                  <a:ext uri="{FF2B5EF4-FFF2-40B4-BE49-F238E27FC236}">
                    <a16:creationId xmlns:a16="http://schemas.microsoft.com/office/drawing/2014/main" id="{663C531E-8532-40A2-BAB0-BA876B0B2FED}"/>
                  </a:ext>
                </a:extLst>
              </p:cNvPr>
              <p:cNvSpPr>
                <a:spLocks/>
              </p:cNvSpPr>
              <p:nvPr/>
            </p:nvSpPr>
            <p:spPr bwMode="auto">
              <a:xfrm>
                <a:off x="6656388" y="1463675"/>
                <a:ext cx="36512" cy="15875"/>
              </a:xfrm>
              <a:custGeom>
                <a:avLst/>
                <a:gdLst>
                  <a:gd name="T0" fmla="*/ 65 w 325"/>
                  <a:gd name="T1" fmla="*/ 0 h 129"/>
                  <a:gd name="T2" fmla="*/ 261 w 325"/>
                  <a:gd name="T3" fmla="*/ 0 h 129"/>
                  <a:gd name="T4" fmla="*/ 278 w 325"/>
                  <a:gd name="T5" fmla="*/ 3 h 129"/>
                  <a:gd name="T6" fmla="*/ 294 w 325"/>
                  <a:gd name="T7" fmla="*/ 9 h 129"/>
                  <a:gd name="T8" fmla="*/ 306 w 325"/>
                  <a:gd name="T9" fmla="*/ 19 h 129"/>
                  <a:gd name="T10" fmla="*/ 317 w 325"/>
                  <a:gd name="T11" fmla="*/ 32 h 129"/>
                  <a:gd name="T12" fmla="*/ 323 w 325"/>
                  <a:gd name="T13" fmla="*/ 47 h 129"/>
                  <a:gd name="T14" fmla="*/ 325 w 325"/>
                  <a:gd name="T15" fmla="*/ 65 h 129"/>
                  <a:gd name="T16" fmla="*/ 323 w 325"/>
                  <a:gd name="T17" fmla="*/ 82 h 129"/>
                  <a:gd name="T18" fmla="*/ 317 w 325"/>
                  <a:gd name="T19" fmla="*/ 97 h 129"/>
                  <a:gd name="T20" fmla="*/ 306 w 325"/>
                  <a:gd name="T21" fmla="*/ 110 h 129"/>
                  <a:gd name="T22" fmla="*/ 294 w 325"/>
                  <a:gd name="T23" fmla="*/ 120 h 129"/>
                  <a:gd name="T24" fmla="*/ 278 w 325"/>
                  <a:gd name="T25" fmla="*/ 127 h 129"/>
                  <a:gd name="T26" fmla="*/ 261 w 325"/>
                  <a:gd name="T27" fmla="*/ 129 h 129"/>
                  <a:gd name="T28" fmla="*/ 65 w 325"/>
                  <a:gd name="T29" fmla="*/ 129 h 129"/>
                  <a:gd name="T30" fmla="*/ 48 w 325"/>
                  <a:gd name="T31" fmla="*/ 127 h 129"/>
                  <a:gd name="T32" fmla="*/ 33 w 325"/>
                  <a:gd name="T33" fmla="*/ 120 h 129"/>
                  <a:gd name="T34" fmla="*/ 19 w 325"/>
                  <a:gd name="T35" fmla="*/ 110 h 129"/>
                  <a:gd name="T36" fmla="*/ 10 w 325"/>
                  <a:gd name="T37" fmla="*/ 97 h 129"/>
                  <a:gd name="T38" fmla="*/ 2 w 325"/>
                  <a:gd name="T39" fmla="*/ 82 h 129"/>
                  <a:gd name="T40" fmla="*/ 0 w 325"/>
                  <a:gd name="T41" fmla="*/ 65 h 129"/>
                  <a:gd name="T42" fmla="*/ 2 w 325"/>
                  <a:gd name="T43" fmla="*/ 47 h 129"/>
                  <a:gd name="T44" fmla="*/ 10 w 325"/>
                  <a:gd name="T45" fmla="*/ 32 h 129"/>
                  <a:gd name="T46" fmla="*/ 19 w 325"/>
                  <a:gd name="T47" fmla="*/ 19 h 129"/>
                  <a:gd name="T48" fmla="*/ 33 w 325"/>
                  <a:gd name="T49" fmla="*/ 9 h 129"/>
                  <a:gd name="T50" fmla="*/ 48 w 325"/>
                  <a:gd name="T51" fmla="*/ 3 h 129"/>
                  <a:gd name="T52" fmla="*/ 65 w 325"/>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5" h="129">
                    <a:moveTo>
                      <a:pt x="65" y="0"/>
                    </a:moveTo>
                    <a:lnTo>
                      <a:pt x="261" y="0"/>
                    </a:lnTo>
                    <a:lnTo>
                      <a:pt x="278" y="3"/>
                    </a:lnTo>
                    <a:lnTo>
                      <a:pt x="294" y="9"/>
                    </a:lnTo>
                    <a:lnTo>
                      <a:pt x="306" y="19"/>
                    </a:lnTo>
                    <a:lnTo>
                      <a:pt x="317" y="32"/>
                    </a:lnTo>
                    <a:lnTo>
                      <a:pt x="323" y="47"/>
                    </a:lnTo>
                    <a:lnTo>
                      <a:pt x="325" y="65"/>
                    </a:lnTo>
                    <a:lnTo>
                      <a:pt x="323" y="82"/>
                    </a:lnTo>
                    <a:lnTo>
                      <a:pt x="317" y="97"/>
                    </a:lnTo>
                    <a:lnTo>
                      <a:pt x="306" y="110"/>
                    </a:lnTo>
                    <a:lnTo>
                      <a:pt x="294" y="120"/>
                    </a:lnTo>
                    <a:lnTo>
                      <a:pt x="278" y="127"/>
                    </a:lnTo>
                    <a:lnTo>
                      <a:pt x="261" y="129"/>
                    </a:lnTo>
                    <a:lnTo>
                      <a:pt x="65" y="129"/>
                    </a:lnTo>
                    <a:lnTo>
                      <a:pt x="48" y="127"/>
                    </a:lnTo>
                    <a:lnTo>
                      <a:pt x="33" y="120"/>
                    </a:lnTo>
                    <a:lnTo>
                      <a:pt x="19" y="110"/>
                    </a:lnTo>
                    <a:lnTo>
                      <a:pt x="10" y="97"/>
                    </a:lnTo>
                    <a:lnTo>
                      <a:pt x="2" y="82"/>
                    </a:lnTo>
                    <a:lnTo>
                      <a:pt x="0" y="65"/>
                    </a:lnTo>
                    <a:lnTo>
                      <a:pt x="2" y="47"/>
                    </a:lnTo>
                    <a:lnTo>
                      <a:pt x="10" y="32"/>
                    </a:lnTo>
                    <a:lnTo>
                      <a:pt x="19" y="19"/>
                    </a:lnTo>
                    <a:lnTo>
                      <a:pt x="33" y="9"/>
                    </a:lnTo>
                    <a:lnTo>
                      <a:pt x="48" y="3"/>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55" name="Freeform 32">
                <a:extLst>
                  <a:ext uri="{FF2B5EF4-FFF2-40B4-BE49-F238E27FC236}">
                    <a16:creationId xmlns:a16="http://schemas.microsoft.com/office/drawing/2014/main" id="{E207A671-2560-45F4-9B2A-B97CD37C4F96}"/>
                  </a:ext>
                </a:extLst>
              </p:cNvPr>
              <p:cNvSpPr>
                <a:spLocks/>
              </p:cNvSpPr>
              <p:nvPr/>
            </p:nvSpPr>
            <p:spPr bwMode="auto">
              <a:xfrm>
                <a:off x="6678613" y="1536700"/>
                <a:ext cx="33337" cy="25400"/>
              </a:xfrm>
              <a:custGeom>
                <a:avLst/>
                <a:gdLst>
                  <a:gd name="T0" fmla="*/ 234 w 299"/>
                  <a:gd name="T1" fmla="*/ 0 h 227"/>
                  <a:gd name="T2" fmla="*/ 251 w 299"/>
                  <a:gd name="T3" fmla="*/ 3 h 227"/>
                  <a:gd name="T4" fmla="*/ 266 w 299"/>
                  <a:gd name="T5" fmla="*/ 9 h 227"/>
                  <a:gd name="T6" fmla="*/ 280 w 299"/>
                  <a:gd name="T7" fmla="*/ 19 h 227"/>
                  <a:gd name="T8" fmla="*/ 290 w 299"/>
                  <a:gd name="T9" fmla="*/ 33 h 227"/>
                  <a:gd name="T10" fmla="*/ 297 w 299"/>
                  <a:gd name="T11" fmla="*/ 49 h 227"/>
                  <a:gd name="T12" fmla="*/ 299 w 299"/>
                  <a:gd name="T13" fmla="*/ 66 h 227"/>
                  <a:gd name="T14" fmla="*/ 297 w 299"/>
                  <a:gd name="T15" fmla="*/ 82 h 227"/>
                  <a:gd name="T16" fmla="*/ 290 w 299"/>
                  <a:gd name="T17" fmla="*/ 97 h 227"/>
                  <a:gd name="T18" fmla="*/ 280 w 299"/>
                  <a:gd name="T19" fmla="*/ 111 h 227"/>
                  <a:gd name="T20" fmla="*/ 267 w 299"/>
                  <a:gd name="T21" fmla="*/ 122 h 227"/>
                  <a:gd name="T22" fmla="*/ 98 w 299"/>
                  <a:gd name="T23" fmla="*/ 218 h 227"/>
                  <a:gd name="T24" fmla="*/ 82 w 299"/>
                  <a:gd name="T25" fmla="*/ 224 h 227"/>
                  <a:gd name="T26" fmla="*/ 65 w 299"/>
                  <a:gd name="T27" fmla="*/ 227 h 227"/>
                  <a:gd name="T28" fmla="*/ 48 w 299"/>
                  <a:gd name="T29" fmla="*/ 224 h 227"/>
                  <a:gd name="T30" fmla="*/ 33 w 299"/>
                  <a:gd name="T31" fmla="*/ 219 h 227"/>
                  <a:gd name="T32" fmla="*/ 19 w 299"/>
                  <a:gd name="T33" fmla="*/ 208 h 227"/>
                  <a:gd name="T34" fmla="*/ 8 w 299"/>
                  <a:gd name="T35" fmla="*/ 195 h 227"/>
                  <a:gd name="T36" fmla="*/ 2 w 299"/>
                  <a:gd name="T37" fmla="*/ 179 h 227"/>
                  <a:gd name="T38" fmla="*/ 0 w 299"/>
                  <a:gd name="T39" fmla="*/ 162 h 227"/>
                  <a:gd name="T40" fmla="*/ 2 w 299"/>
                  <a:gd name="T41" fmla="*/ 146 h 227"/>
                  <a:gd name="T42" fmla="*/ 8 w 299"/>
                  <a:gd name="T43" fmla="*/ 130 h 227"/>
                  <a:gd name="T44" fmla="*/ 18 w 299"/>
                  <a:gd name="T45" fmla="*/ 117 h 227"/>
                  <a:gd name="T46" fmla="*/ 32 w 299"/>
                  <a:gd name="T47" fmla="*/ 107 h 227"/>
                  <a:gd name="T48" fmla="*/ 201 w 299"/>
                  <a:gd name="T49" fmla="*/ 10 h 227"/>
                  <a:gd name="T50" fmla="*/ 218 w 299"/>
                  <a:gd name="T51" fmla="*/ 2 h 227"/>
                  <a:gd name="T52" fmla="*/ 234 w 299"/>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7">
                    <a:moveTo>
                      <a:pt x="234" y="0"/>
                    </a:moveTo>
                    <a:lnTo>
                      <a:pt x="251" y="3"/>
                    </a:lnTo>
                    <a:lnTo>
                      <a:pt x="266" y="9"/>
                    </a:lnTo>
                    <a:lnTo>
                      <a:pt x="280" y="19"/>
                    </a:lnTo>
                    <a:lnTo>
                      <a:pt x="290" y="33"/>
                    </a:lnTo>
                    <a:lnTo>
                      <a:pt x="297" y="49"/>
                    </a:lnTo>
                    <a:lnTo>
                      <a:pt x="299" y="66"/>
                    </a:lnTo>
                    <a:lnTo>
                      <a:pt x="297" y="82"/>
                    </a:lnTo>
                    <a:lnTo>
                      <a:pt x="290" y="97"/>
                    </a:lnTo>
                    <a:lnTo>
                      <a:pt x="280" y="111"/>
                    </a:lnTo>
                    <a:lnTo>
                      <a:pt x="267" y="122"/>
                    </a:lnTo>
                    <a:lnTo>
                      <a:pt x="98" y="218"/>
                    </a:lnTo>
                    <a:lnTo>
                      <a:pt x="82" y="224"/>
                    </a:lnTo>
                    <a:lnTo>
                      <a:pt x="65" y="227"/>
                    </a:lnTo>
                    <a:lnTo>
                      <a:pt x="48" y="224"/>
                    </a:lnTo>
                    <a:lnTo>
                      <a:pt x="33" y="219"/>
                    </a:lnTo>
                    <a:lnTo>
                      <a:pt x="19" y="208"/>
                    </a:lnTo>
                    <a:lnTo>
                      <a:pt x="8" y="195"/>
                    </a:lnTo>
                    <a:lnTo>
                      <a:pt x="2" y="179"/>
                    </a:lnTo>
                    <a:lnTo>
                      <a:pt x="0" y="162"/>
                    </a:lnTo>
                    <a:lnTo>
                      <a:pt x="2" y="146"/>
                    </a:lnTo>
                    <a:lnTo>
                      <a:pt x="8" y="130"/>
                    </a:lnTo>
                    <a:lnTo>
                      <a:pt x="18" y="117"/>
                    </a:lnTo>
                    <a:lnTo>
                      <a:pt x="32" y="107"/>
                    </a:lnTo>
                    <a:lnTo>
                      <a:pt x="201" y="10"/>
                    </a:lnTo>
                    <a:lnTo>
                      <a:pt x="218" y="2"/>
                    </a:lnTo>
                    <a:lnTo>
                      <a:pt x="2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56" name="Freeform 33">
                <a:extLst>
                  <a:ext uri="{FF2B5EF4-FFF2-40B4-BE49-F238E27FC236}">
                    <a16:creationId xmlns:a16="http://schemas.microsoft.com/office/drawing/2014/main" id="{91D0657B-B834-4C0D-AAEB-8CC5D9FB8729}"/>
                  </a:ext>
                </a:extLst>
              </p:cNvPr>
              <p:cNvSpPr>
                <a:spLocks/>
              </p:cNvSpPr>
              <p:nvPr/>
            </p:nvSpPr>
            <p:spPr bwMode="auto">
              <a:xfrm>
                <a:off x="6946900" y="1536700"/>
                <a:ext cx="34925" cy="25400"/>
              </a:xfrm>
              <a:custGeom>
                <a:avLst/>
                <a:gdLst>
                  <a:gd name="T0" fmla="*/ 65 w 299"/>
                  <a:gd name="T1" fmla="*/ 0 h 227"/>
                  <a:gd name="T2" fmla="*/ 82 w 299"/>
                  <a:gd name="T3" fmla="*/ 2 h 227"/>
                  <a:gd name="T4" fmla="*/ 98 w 299"/>
                  <a:gd name="T5" fmla="*/ 10 h 227"/>
                  <a:gd name="T6" fmla="*/ 267 w 299"/>
                  <a:gd name="T7" fmla="*/ 107 h 227"/>
                  <a:gd name="T8" fmla="*/ 281 w 299"/>
                  <a:gd name="T9" fmla="*/ 117 h 227"/>
                  <a:gd name="T10" fmla="*/ 290 w 299"/>
                  <a:gd name="T11" fmla="*/ 130 h 227"/>
                  <a:gd name="T12" fmla="*/ 297 w 299"/>
                  <a:gd name="T13" fmla="*/ 146 h 227"/>
                  <a:gd name="T14" fmla="*/ 299 w 299"/>
                  <a:gd name="T15" fmla="*/ 162 h 227"/>
                  <a:gd name="T16" fmla="*/ 297 w 299"/>
                  <a:gd name="T17" fmla="*/ 179 h 227"/>
                  <a:gd name="T18" fmla="*/ 290 w 299"/>
                  <a:gd name="T19" fmla="*/ 195 h 227"/>
                  <a:gd name="T20" fmla="*/ 280 w 299"/>
                  <a:gd name="T21" fmla="*/ 208 h 227"/>
                  <a:gd name="T22" fmla="*/ 266 w 299"/>
                  <a:gd name="T23" fmla="*/ 219 h 227"/>
                  <a:gd name="T24" fmla="*/ 251 w 299"/>
                  <a:gd name="T25" fmla="*/ 224 h 227"/>
                  <a:gd name="T26" fmla="*/ 234 w 299"/>
                  <a:gd name="T27" fmla="*/ 227 h 227"/>
                  <a:gd name="T28" fmla="*/ 217 w 299"/>
                  <a:gd name="T29" fmla="*/ 224 h 227"/>
                  <a:gd name="T30" fmla="*/ 201 w 299"/>
                  <a:gd name="T31" fmla="*/ 218 h 227"/>
                  <a:gd name="T32" fmla="*/ 32 w 299"/>
                  <a:gd name="T33" fmla="*/ 122 h 227"/>
                  <a:gd name="T34" fmla="*/ 19 w 299"/>
                  <a:gd name="T35" fmla="*/ 111 h 227"/>
                  <a:gd name="T36" fmla="*/ 8 w 299"/>
                  <a:gd name="T37" fmla="*/ 97 h 227"/>
                  <a:gd name="T38" fmla="*/ 2 w 299"/>
                  <a:gd name="T39" fmla="*/ 82 h 227"/>
                  <a:gd name="T40" fmla="*/ 0 w 299"/>
                  <a:gd name="T41" fmla="*/ 66 h 227"/>
                  <a:gd name="T42" fmla="*/ 2 w 299"/>
                  <a:gd name="T43" fmla="*/ 49 h 227"/>
                  <a:gd name="T44" fmla="*/ 8 w 299"/>
                  <a:gd name="T45" fmla="*/ 33 h 227"/>
                  <a:gd name="T46" fmla="*/ 19 w 299"/>
                  <a:gd name="T47" fmla="*/ 19 h 227"/>
                  <a:gd name="T48" fmla="*/ 33 w 299"/>
                  <a:gd name="T49" fmla="*/ 9 h 227"/>
                  <a:gd name="T50" fmla="*/ 48 w 299"/>
                  <a:gd name="T51" fmla="*/ 3 h 227"/>
                  <a:gd name="T52" fmla="*/ 65 w 299"/>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7">
                    <a:moveTo>
                      <a:pt x="65" y="0"/>
                    </a:moveTo>
                    <a:lnTo>
                      <a:pt x="82" y="2"/>
                    </a:lnTo>
                    <a:lnTo>
                      <a:pt x="98" y="10"/>
                    </a:lnTo>
                    <a:lnTo>
                      <a:pt x="267" y="107"/>
                    </a:lnTo>
                    <a:lnTo>
                      <a:pt x="281" y="117"/>
                    </a:lnTo>
                    <a:lnTo>
                      <a:pt x="290" y="130"/>
                    </a:lnTo>
                    <a:lnTo>
                      <a:pt x="297" y="146"/>
                    </a:lnTo>
                    <a:lnTo>
                      <a:pt x="299" y="162"/>
                    </a:lnTo>
                    <a:lnTo>
                      <a:pt x="297" y="179"/>
                    </a:lnTo>
                    <a:lnTo>
                      <a:pt x="290" y="195"/>
                    </a:lnTo>
                    <a:lnTo>
                      <a:pt x="280" y="208"/>
                    </a:lnTo>
                    <a:lnTo>
                      <a:pt x="266" y="219"/>
                    </a:lnTo>
                    <a:lnTo>
                      <a:pt x="251" y="224"/>
                    </a:lnTo>
                    <a:lnTo>
                      <a:pt x="234" y="227"/>
                    </a:lnTo>
                    <a:lnTo>
                      <a:pt x="217" y="224"/>
                    </a:lnTo>
                    <a:lnTo>
                      <a:pt x="201" y="218"/>
                    </a:lnTo>
                    <a:lnTo>
                      <a:pt x="32" y="122"/>
                    </a:lnTo>
                    <a:lnTo>
                      <a:pt x="19" y="111"/>
                    </a:lnTo>
                    <a:lnTo>
                      <a:pt x="8" y="97"/>
                    </a:lnTo>
                    <a:lnTo>
                      <a:pt x="2" y="82"/>
                    </a:lnTo>
                    <a:lnTo>
                      <a:pt x="0" y="66"/>
                    </a:lnTo>
                    <a:lnTo>
                      <a:pt x="2" y="49"/>
                    </a:lnTo>
                    <a:lnTo>
                      <a:pt x="8" y="33"/>
                    </a:lnTo>
                    <a:lnTo>
                      <a:pt x="19" y="19"/>
                    </a:lnTo>
                    <a:lnTo>
                      <a:pt x="33" y="9"/>
                    </a:lnTo>
                    <a:lnTo>
                      <a:pt x="48" y="3"/>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57" name="Freeform 34">
                <a:extLst>
                  <a:ext uri="{FF2B5EF4-FFF2-40B4-BE49-F238E27FC236}">
                    <a16:creationId xmlns:a16="http://schemas.microsoft.com/office/drawing/2014/main" id="{312C1198-2501-444C-96BA-063703C6D664}"/>
                  </a:ext>
                </a:extLst>
              </p:cNvPr>
              <p:cNvSpPr>
                <a:spLocks/>
              </p:cNvSpPr>
              <p:nvPr/>
            </p:nvSpPr>
            <p:spPr bwMode="auto">
              <a:xfrm>
                <a:off x="6965950" y="1463675"/>
                <a:ext cx="38100" cy="15875"/>
              </a:xfrm>
              <a:custGeom>
                <a:avLst/>
                <a:gdLst>
                  <a:gd name="T0" fmla="*/ 65 w 326"/>
                  <a:gd name="T1" fmla="*/ 0 h 129"/>
                  <a:gd name="T2" fmla="*/ 261 w 326"/>
                  <a:gd name="T3" fmla="*/ 0 h 129"/>
                  <a:gd name="T4" fmla="*/ 278 w 326"/>
                  <a:gd name="T5" fmla="*/ 3 h 129"/>
                  <a:gd name="T6" fmla="*/ 294 w 326"/>
                  <a:gd name="T7" fmla="*/ 9 h 129"/>
                  <a:gd name="T8" fmla="*/ 306 w 326"/>
                  <a:gd name="T9" fmla="*/ 19 h 129"/>
                  <a:gd name="T10" fmla="*/ 316 w 326"/>
                  <a:gd name="T11" fmla="*/ 32 h 129"/>
                  <a:gd name="T12" fmla="*/ 324 w 326"/>
                  <a:gd name="T13" fmla="*/ 47 h 129"/>
                  <a:gd name="T14" fmla="*/ 326 w 326"/>
                  <a:gd name="T15" fmla="*/ 65 h 129"/>
                  <a:gd name="T16" fmla="*/ 324 w 326"/>
                  <a:gd name="T17" fmla="*/ 82 h 129"/>
                  <a:gd name="T18" fmla="*/ 316 w 326"/>
                  <a:gd name="T19" fmla="*/ 97 h 129"/>
                  <a:gd name="T20" fmla="*/ 306 w 326"/>
                  <a:gd name="T21" fmla="*/ 110 h 129"/>
                  <a:gd name="T22" fmla="*/ 294 w 326"/>
                  <a:gd name="T23" fmla="*/ 120 h 129"/>
                  <a:gd name="T24" fmla="*/ 278 w 326"/>
                  <a:gd name="T25" fmla="*/ 127 h 129"/>
                  <a:gd name="T26" fmla="*/ 261 w 326"/>
                  <a:gd name="T27" fmla="*/ 129 h 129"/>
                  <a:gd name="T28" fmla="*/ 65 w 326"/>
                  <a:gd name="T29" fmla="*/ 129 h 129"/>
                  <a:gd name="T30" fmla="*/ 48 w 326"/>
                  <a:gd name="T31" fmla="*/ 127 h 129"/>
                  <a:gd name="T32" fmla="*/ 32 w 326"/>
                  <a:gd name="T33" fmla="*/ 120 h 129"/>
                  <a:gd name="T34" fmla="*/ 19 w 326"/>
                  <a:gd name="T35" fmla="*/ 110 h 129"/>
                  <a:gd name="T36" fmla="*/ 9 w 326"/>
                  <a:gd name="T37" fmla="*/ 97 h 129"/>
                  <a:gd name="T38" fmla="*/ 2 w 326"/>
                  <a:gd name="T39" fmla="*/ 82 h 129"/>
                  <a:gd name="T40" fmla="*/ 0 w 326"/>
                  <a:gd name="T41" fmla="*/ 65 h 129"/>
                  <a:gd name="T42" fmla="*/ 2 w 326"/>
                  <a:gd name="T43" fmla="*/ 47 h 129"/>
                  <a:gd name="T44" fmla="*/ 9 w 326"/>
                  <a:gd name="T45" fmla="*/ 32 h 129"/>
                  <a:gd name="T46" fmla="*/ 19 w 326"/>
                  <a:gd name="T47" fmla="*/ 19 h 129"/>
                  <a:gd name="T48" fmla="*/ 32 w 326"/>
                  <a:gd name="T49" fmla="*/ 9 h 129"/>
                  <a:gd name="T50" fmla="*/ 48 w 326"/>
                  <a:gd name="T51" fmla="*/ 3 h 129"/>
                  <a:gd name="T52" fmla="*/ 65 w 326"/>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6" h="129">
                    <a:moveTo>
                      <a:pt x="65" y="0"/>
                    </a:moveTo>
                    <a:lnTo>
                      <a:pt x="261" y="0"/>
                    </a:lnTo>
                    <a:lnTo>
                      <a:pt x="278" y="3"/>
                    </a:lnTo>
                    <a:lnTo>
                      <a:pt x="294" y="9"/>
                    </a:lnTo>
                    <a:lnTo>
                      <a:pt x="306" y="19"/>
                    </a:lnTo>
                    <a:lnTo>
                      <a:pt x="316" y="32"/>
                    </a:lnTo>
                    <a:lnTo>
                      <a:pt x="324" y="47"/>
                    </a:lnTo>
                    <a:lnTo>
                      <a:pt x="326" y="65"/>
                    </a:lnTo>
                    <a:lnTo>
                      <a:pt x="324" y="82"/>
                    </a:lnTo>
                    <a:lnTo>
                      <a:pt x="316" y="97"/>
                    </a:lnTo>
                    <a:lnTo>
                      <a:pt x="306" y="110"/>
                    </a:lnTo>
                    <a:lnTo>
                      <a:pt x="294" y="120"/>
                    </a:lnTo>
                    <a:lnTo>
                      <a:pt x="278" y="127"/>
                    </a:lnTo>
                    <a:lnTo>
                      <a:pt x="261" y="129"/>
                    </a:lnTo>
                    <a:lnTo>
                      <a:pt x="65" y="129"/>
                    </a:lnTo>
                    <a:lnTo>
                      <a:pt x="48" y="127"/>
                    </a:lnTo>
                    <a:lnTo>
                      <a:pt x="32" y="120"/>
                    </a:lnTo>
                    <a:lnTo>
                      <a:pt x="19" y="110"/>
                    </a:lnTo>
                    <a:lnTo>
                      <a:pt x="9" y="97"/>
                    </a:lnTo>
                    <a:lnTo>
                      <a:pt x="2" y="82"/>
                    </a:lnTo>
                    <a:lnTo>
                      <a:pt x="0" y="65"/>
                    </a:lnTo>
                    <a:lnTo>
                      <a:pt x="2" y="47"/>
                    </a:lnTo>
                    <a:lnTo>
                      <a:pt x="9" y="32"/>
                    </a:lnTo>
                    <a:lnTo>
                      <a:pt x="19" y="19"/>
                    </a:lnTo>
                    <a:lnTo>
                      <a:pt x="32" y="9"/>
                    </a:lnTo>
                    <a:lnTo>
                      <a:pt x="48" y="3"/>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58" name="Freeform 35">
                <a:extLst>
                  <a:ext uri="{FF2B5EF4-FFF2-40B4-BE49-F238E27FC236}">
                    <a16:creationId xmlns:a16="http://schemas.microsoft.com/office/drawing/2014/main" id="{6F2DDB14-CDEB-43D8-B819-7C43ADB5FB57}"/>
                  </a:ext>
                </a:extLst>
              </p:cNvPr>
              <p:cNvSpPr>
                <a:spLocks/>
              </p:cNvSpPr>
              <p:nvPr/>
            </p:nvSpPr>
            <p:spPr bwMode="auto">
              <a:xfrm>
                <a:off x="6946900" y="1382713"/>
                <a:ext cx="34925" cy="25400"/>
              </a:xfrm>
              <a:custGeom>
                <a:avLst/>
                <a:gdLst>
                  <a:gd name="T0" fmla="*/ 234 w 299"/>
                  <a:gd name="T1" fmla="*/ 0 h 226"/>
                  <a:gd name="T2" fmla="*/ 251 w 299"/>
                  <a:gd name="T3" fmla="*/ 2 h 226"/>
                  <a:gd name="T4" fmla="*/ 266 w 299"/>
                  <a:gd name="T5" fmla="*/ 8 h 226"/>
                  <a:gd name="T6" fmla="*/ 280 w 299"/>
                  <a:gd name="T7" fmla="*/ 18 h 226"/>
                  <a:gd name="T8" fmla="*/ 290 w 299"/>
                  <a:gd name="T9" fmla="*/ 31 h 226"/>
                  <a:gd name="T10" fmla="*/ 297 w 299"/>
                  <a:gd name="T11" fmla="*/ 47 h 226"/>
                  <a:gd name="T12" fmla="*/ 299 w 299"/>
                  <a:gd name="T13" fmla="*/ 64 h 226"/>
                  <a:gd name="T14" fmla="*/ 297 w 299"/>
                  <a:gd name="T15" fmla="*/ 81 h 226"/>
                  <a:gd name="T16" fmla="*/ 290 w 299"/>
                  <a:gd name="T17" fmla="*/ 96 h 226"/>
                  <a:gd name="T18" fmla="*/ 281 w 299"/>
                  <a:gd name="T19" fmla="*/ 110 h 226"/>
                  <a:gd name="T20" fmla="*/ 267 w 299"/>
                  <a:gd name="T21" fmla="*/ 120 h 226"/>
                  <a:gd name="T22" fmla="*/ 98 w 299"/>
                  <a:gd name="T23" fmla="*/ 216 h 226"/>
                  <a:gd name="T24" fmla="*/ 82 w 299"/>
                  <a:gd name="T25" fmla="*/ 224 h 226"/>
                  <a:gd name="T26" fmla="*/ 65 w 299"/>
                  <a:gd name="T27" fmla="*/ 226 h 226"/>
                  <a:gd name="T28" fmla="*/ 49 w 299"/>
                  <a:gd name="T29" fmla="*/ 224 h 226"/>
                  <a:gd name="T30" fmla="*/ 33 w 299"/>
                  <a:gd name="T31" fmla="*/ 217 h 226"/>
                  <a:gd name="T32" fmla="*/ 19 w 299"/>
                  <a:gd name="T33" fmla="*/ 207 h 226"/>
                  <a:gd name="T34" fmla="*/ 8 w 299"/>
                  <a:gd name="T35" fmla="*/ 193 h 226"/>
                  <a:gd name="T36" fmla="*/ 2 w 299"/>
                  <a:gd name="T37" fmla="*/ 177 h 226"/>
                  <a:gd name="T38" fmla="*/ 0 w 299"/>
                  <a:gd name="T39" fmla="*/ 160 h 226"/>
                  <a:gd name="T40" fmla="*/ 2 w 299"/>
                  <a:gd name="T41" fmla="*/ 144 h 226"/>
                  <a:gd name="T42" fmla="*/ 8 w 299"/>
                  <a:gd name="T43" fmla="*/ 129 h 226"/>
                  <a:gd name="T44" fmla="*/ 19 w 299"/>
                  <a:gd name="T45" fmla="*/ 116 h 226"/>
                  <a:gd name="T46" fmla="*/ 32 w 299"/>
                  <a:gd name="T47" fmla="*/ 104 h 226"/>
                  <a:gd name="T48" fmla="*/ 201 w 299"/>
                  <a:gd name="T49" fmla="*/ 8 h 226"/>
                  <a:gd name="T50" fmla="*/ 218 w 299"/>
                  <a:gd name="T51" fmla="*/ 2 h 226"/>
                  <a:gd name="T52" fmla="*/ 234 w 299"/>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6">
                    <a:moveTo>
                      <a:pt x="234" y="0"/>
                    </a:moveTo>
                    <a:lnTo>
                      <a:pt x="251" y="2"/>
                    </a:lnTo>
                    <a:lnTo>
                      <a:pt x="266" y="8"/>
                    </a:lnTo>
                    <a:lnTo>
                      <a:pt x="280" y="18"/>
                    </a:lnTo>
                    <a:lnTo>
                      <a:pt x="290" y="31"/>
                    </a:lnTo>
                    <a:lnTo>
                      <a:pt x="297" y="47"/>
                    </a:lnTo>
                    <a:lnTo>
                      <a:pt x="299" y="64"/>
                    </a:lnTo>
                    <a:lnTo>
                      <a:pt x="297" y="81"/>
                    </a:lnTo>
                    <a:lnTo>
                      <a:pt x="290" y="96"/>
                    </a:lnTo>
                    <a:lnTo>
                      <a:pt x="281" y="110"/>
                    </a:lnTo>
                    <a:lnTo>
                      <a:pt x="267" y="120"/>
                    </a:lnTo>
                    <a:lnTo>
                      <a:pt x="98" y="216"/>
                    </a:lnTo>
                    <a:lnTo>
                      <a:pt x="82" y="224"/>
                    </a:lnTo>
                    <a:lnTo>
                      <a:pt x="65" y="226"/>
                    </a:lnTo>
                    <a:lnTo>
                      <a:pt x="49" y="224"/>
                    </a:lnTo>
                    <a:lnTo>
                      <a:pt x="33" y="217"/>
                    </a:lnTo>
                    <a:lnTo>
                      <a:pt x="19" y="207"/>
                    </a:lnTo>
                    <a:lnTo>
                      <a:pt x="8" y="193"/>
                    </a:lnTo>
                    <a:lnTo>
                      <a:pt x="2" y="177"/>
                    </a:lnTo>
                    <a:lnTo>
                      <a:pt x="0" y="160"/>
                    </a:lnTo>
                    <a:lnTo>
                      <a:pt x="2" y="144"/>
                    </a:lnTo>
                    <a:lnTo>
                      <a:pt x="8" y="129"/>
                    </a:lnTo>
                    <a:lnTo>
                      <a:pt x="19" y="116"/>
                    </a:lnTo>
                    <a:lnTo>
                      <a:pt x="32" y="104"/>
                    </a:lnTo>
                    <a:lnTo>
                      <a:pt x="201" y="8"/>
                    </a:lnTo>
                    <a:lnTo>
                      <a:pt x="218" y="2"/>
                    </a:lnTo>
                    <a:lnTo>
                      <a:pt x="2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sp>
            <p:nvSpPr>
              <p:cNvPr id="159" name="Freeform 36">
                <a:extLst>
                  <a:ext uri="{FF2B5EF4-FFF2-40B4-BE49-F238E27FC236}">
                    <a16:creationId xmlns:a16="http://schemas.microsoft.com/office/drawing/2014/main" id="{248B4708-9418-4742-80DA-CC1E085E125B}"/>
                  </a:ext>
                </a:extLst>
              </p:cNvPr>
              <p:cNvSpPr>
                <a:spLocks/>
              </p:cNvSpPr>
              <p:nvPr/>
            </p:nvSpPr>
            <p:spPr bwMode="auto">
              <a:xfrm>
                <a:off x="6894513" y="1320800"/>
                <a:ext cx="25400" cy="34925"/>
              </a:xfrm>
              <a:custGeom>
                <a:avLst/>
                <a:gdLst>
                  <a:gd name="T0" fmla="*/ 162 w 228"/>
                  <a:gd name="T1" fmla="*/ 0 h 297"/>
                  <a:gd name="T2" fmla="*/ 179 w 228"/>
                  <a:gd name="T3" fmla="*/ 2 h 297"/>
                  <a:gd name="T4" fmla="*/ 195 w 228"/>
                  <a:gd name="T5" fmla="*/ 10 h 297"/>
                  <a:gd name="T6" fmla="*/ 209 w 228"/>
                  <a:gd name="T7" fmla="*/ 20 h 297"/>
                  <a:gd name="T8" fmla="*/ 219 w 228"/>
                  <a:gd name="T9" fmla="*/ 33 h 297"/>
                  <a:gd name="T10" fmla="*/ 226 w 228"/>
                  <a:gd name="T11" fmla="*/ 49 h 297"/>
                  <a:gd name="T12" fmla="*/ 228 w 228"/>
                  <a:gd name="T13" fmla="*/ 65 h 297"/>
                  <a:gd name="T14" fmla="*/ 226 w 228"/>
                  <a:gd name="T15" fmla="*/ 82 h 297"/>
                  <a:gd name="T16" fmla="*/ 219 w 228"/>
                  <a:gd name="T17" fmla="*/ 97 h 297"/>
                  <a:gd name="T18" fmla="*/ 121 w 228"/>
                  <a:gd name="T19" fmla="*/ 265 h 297"/>
                  <a:gd name="T20" fmla="*/ 111 w 228"/>
                  <a:gd name="T21" fmla="*/ 279 h 297"/>
                  <a:gd name="T22" fmla="*/ 97 w 228"/>
                  <a:gd name="T23" fmla="*/ 290 h 297"/>
                  <a:gd name="T24" fmla="*/ 82 w 228"/>
                  <a:gd name="T25" fmla="*/ 295 h 297"/>
                  <a:gd name="T26" fmla="*/ 65 w 228"/>
                  <a:gd name="T27" fmla="*/ 297 h 297"/>
                  <a:gd name="T28" fmla="*/ 49 w 228"/>
                  <a:gd name="T29" fmla="*/ 295 h 297"/>
                  <a:gd name="T30" fmla="*/ 33 w 228"/>
                  <a:gd name="T31" fmla="*/ 289 h 297"/>
                  <a:gd name="T32" fmla="*/ 18 w 228"/>
                  <a:gd name="T33" fmla="*/ 278 h 297"/>
                  <a:gd name="T34" fmla="*/ 9 w 228"/>
                  <a:gd name="T35" fmla="*/ 265 h 297"/>
                  <a:gd name="T36" fmla="*/ 2 w 228"/>
                  <a:gd name="T37" fmla="*/ 250 h 297"/>
                  <a:gd name="T38" fmla="*/ 0 w 228"/>
                  <a:gd name="T39" fmla="*/ 234 h 297"/>
                  <a:gd name="T40" fmla="*/ 2 w 228"/>
                  <a:gd name="T41" fmla="*/ 217 h 297"/>
                  <a:gd name="T42" fmla="*/ 9 w 228"/>
                  <a:gd name="T43" fmla="*/ 201 h 297"/>
                  <a:gd name="T44" fmla="*/ 106 w 228"/>
                  <a:gd name="T45" fmla="*/ 33 h 297"/>
                  <a:gd name="T46" fmla="*/ 117 w 228"/>
                  <a:gd name="T47" fmla="*/ 19 h 297"/>
                  <a:gd name="T48" fmla="*/ 131 w 228"/>
                  <a:gd name="T49" fmla="*/ 9 h 297"/>
                  <a:gd name="T50" fmla="*/ 146 w 228"/>
                  <a:gd name="T51" fmla="*/ 2 h 297"/>
                  <a:gd name="T52" fmla="*/ 162 w 228"/>
                  <a:gd name="T5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97">
                    <a:moveTo>
                      <a:pt x="162" y="0"/>
                    </a:moveTo>
                    <a:lnTo>
                      <a:pt x="179" y="2"/>
                    </a:lnTo>
                    <a:lnTo>
                      <a:pt x="195" y="10"/>
                    </a:lnTo>
                    <a:lnTo>
                      <a:pt x="209" y="20"/>
                    </a:lnTo>
                    <a:lnTo>
                      <a:pt x="219" y="33"/>
                    </a:lnTo>
                    <a:lnTo>
                      <a:pt x="226" y="49"/>
                    </a:lnTo>
                    <a:lnTo>
                      <a:pt x="228" y="65"/>
                    </a:lnTo>
                    <a:lnTo>
                      <a:pt x="226" y="82"/>
                    </a:lnTo>
                    <a:lnTo>
                      <a:pt x="219" y="97"/>
                    </a:lnTo>
                    <a:lnTo>
                      <a:pt x="121" y="265"/>
                    </a:lnTo>
                    <a:lnTo>
                      <a:pt x="111" y="279"/>
                    </a:lnTo>
                    <a:lnTo>
                      <a:pt x="97" y="290"/>
                    </a:lnTo>
                    <a:lnTo>
                      <a:pt x="82" y="295"/>
                    </a:lnTo>
                    <a:lnTo>
                      <a:pt x="65" y="297"/>
                    </a:lnTo>
                    <a:lnTo>
                      <a:pt x="49" y="295"/>
                    </a:lnTo>
                    <a:lnTo>
                      <a:pt x="33" y="289"/>
                    </a:lnTo>
                    <a:lnTo>
                      <a:pt x="18" y="278"/>
                    </a:lnTo>
                    <a:lnTo>
                      <a:pt x="9" y="265"/>
                    </a:lnTo>
                    <a:lnTo>
                      <a:pt x="2" y="250"/>
                    </a:lnTo>
                    <a:lnTo>
                      <a:pt x="0" y="234"/>
                    </a:lnTo>
                    <a:lnTo>
                      <a:pt x="2" y="217"/>
                    </a:lnTo>
                    <a:lnTo>
                      <a:pt x="9" y="201"/>
                    </a:lnTo>
                    <a:lnTo>
                      <a:pt x="106" y="33"/>
                    </a:lnTo>
                    <a:lnTo>
                      <a:pt x="117" y="19"/>
                    </a:lnTo>
                    <a:lnTo>
                      <a:pt x="131" y="9"/>
                    </a:lnTo>
                    <a:lnTo>
                      <a:pt x="146" y="2"/>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grpSp>
        <p:sp>
          <p:nvSpPr>
            <p:cNvPr id="168" name="TextBox 167">
              <a:extLst>
                <a:ext uri="{FF2B5EF4-FFF2-40B4-BE49-F238E27FC236}">
                  <a16:creationId xmlns:a16="http://schemas.microsoft.com/office/drawing/2014/main" id="{FC6757F1-9C89-4929-B145-39371840CE3D}"/>
                </a:ext>
              </a:extLst>
            </p:cNvPr>
            <p:cNvSpPr txBox="1"/>
            <p:nvPr/>
          </p:nvSpPr>
          <p:spPr>
            <a:xfrm>
              <a:off x="7541703" y="988760"/>
              <a:ext cx="4588253" cy="461665"/>
            </a:xfrm>
            <a:prstGeom prst="rect">
              <a:avLst/>
            </a:prstGeom>
            <a:noFill/>
          </p:spPr>
          <p:txBody>
            <a:bodyPr wrap="square" rtlCol="0">
              <a:spAutoFit/>
            </a:bodyPr>
            <a:lstStyle/>
            <a:p>
              <a:pPr algn="r" defTabSz="1218987" eaLnBrk="1" fontAlgn="auto" hangingPunct="1">
                <a:spcBef>
                  <a:spcPts val="0"/>
                </a:spcBef>
                <a:spcAft>
                  <a:spcPts val="0"/>
                </a:spcAft>
              </a:pPr>
              <a:r>
                <a:rPr lang="en-US" sz="2400" b="1" kern="0" dirty="0">
                  <a:solidFill>
                    <a:schemeClr val="bg1"/>
                  </a:solidFill>
                  <a:latin typeface="+mn-lt"/>
                  <a:cs typeface="Arial" panose="020B0604020202020204" pitchFamily="34" charset="0"/>
                </a:rPr>
                <a:t>ENVIRONMENTAL SUSTAINABILITY </a:t>
              </a:r>
              <a:endParaRPr lang="en-US" sz="2400" b="1" dirty="0">
                <a:solidFill>
                  <a:schemeClr val="bg1"/>
                </a:solidFill>
                <a:latin typeface="+mn-lt"/>
                <a:cs typeface="Arial" panose="020B0604020202020204" pitchFamily="34" charset="0"/>
              </a:endParaRPr>
            </a:p>
          </p:txBody>
        </p:sp>
        <p:sp>
          <p:nvSpPr>
            <p:cNvPr id="169" name="TextBox 168">
              <a:extLst>
                <a:ext uri="{FF2B5EF4-FFF2-40B4-BE49-F238E27FC236}">
                  <a16:creationId xmlns:a16="http://schemas.microsoft.com/office/drawing/2014/main" id="{75481D7F-E2CE-480B-B845-6500077C6ED3}"/>
                </a:ext>
              </a:extLst>
            </p:cNvPr>
            <p:cNvSpPr txBox="1"/>
            <p:nvPr/>
          </p:nvSpPr>
          <p:spPr>
            <a:xfrm>
              <a:off x="438657" y="1013057"/>
              <a:ext cx="4257595" cy="400110"/>
            </a:xfrm>
            <a:prstGeom prst="rect">
              <a:avLst/>
            </a:prstGeom>
            <a:noFill/>
          </p:spPr>
          <p:txBody>
            <a:bodyPr wrap="square" rtlCol="0">
              <a:spAutoFit/>
            </a:bodyPr>
            <a:lstStyle/>
            <a:p>
              <a:pPr algn="l" defTabSz="1218987" eaLnBrk="1" fontAlgn="auto" hangingPunct="1">
                <a:spcBef>
                  <a:spcPts val="0"/>
                </a:spcBef>
                <a:spcAft>
                  <a:spcPts val="0"/>
                </a:spcAft>
              </a:pPr>
              <a:r>
                <a:rPr lang="en-US" sz="2000" b="1" kern="0" dirty="0">
                  <a:solidFill>
                    <a:schemeClr val="bg1"/>
                  </a:solidFill>
                  <a:latin typeface="+mn-lt"/>
                  <a:cs typeface="Arial" panose="020B0604020202020204" pitchFamily="34" charset="0"/>
                </a:rPr>
                <a:t>CHEAPER SOURCE OF POWER</a:t>
              </a:r>
            </a:p>
          </p:txBody>
        </p:sp>
        <p:sp>
          <p:nvSpPr>
            <p:cNvPr id="170" name="TextBox 169">
              <a:extLst>
                <a:ext uri="{FF2B5EF4-FFF2-40B4-BE49-F238E27FC236}">
                  <a16:creationId xmlns:a16="http://schemas.microsoft.com/office/drawing/2014/main" id="{F53D1DD7-29F5-4C12-8BAF-54CA87FC4286}"/>
                </a:ext>
              </a:extLst>
            </p:cNvPr>
            <p:cNvSpPr txBox="1"/>
            <p:nvPr/>
          </p:nvSpPr>
          <p:spPr>
            <a:xfrm>
              <a:off x="7356275" y="5960574"/>
              <a:ext cx="4765077" cy="461665"/>
            </a:xfrm>
            <a:prstGeom prst="rect">
              <a:avLst/>
            </a:prstGeom>
            <a:noFill/>
          </p:spPr>
          <p:txBody>
            <a:bodyPr wrap="square" rtlCol="0">
              <a:spAutoFit/>
            </a:bodyPr>
            <a:lstStyle/>
            <a:p>
              <a:pPr defTabSz="1218987" eaLnBrk="1" fontAlgn="auto" hangingPunct="1">
                <a:spcBef>
                  <a:spcPts val="0"/>
                </a:spcBef>
                <a:spcAft>
                  <a:spcPts val="0"/>
                </a:spcAft>
              </a:pPr>
              <a:r>
                <a:rPr lang="en-US" sz="2400" b="1" kern="0" dirty="0">
                  <a:solidFill>
                    <a:schemeClr val="bg1"/>
                  </a:solidFill>
                  <a:latin typeface="+mn-lt"/>
                  <a:cs typeface="Arial" panose="020B0604020202020204" pitchFamily="34" charset="0"/>
                </a:rPr>
                <a:t>GRID STABILIZATION</a:t>
              </a:r>
              <a:endParaRPr lang="en-US" sz="2400" b="1" dirty="0">
                <a:solidFill>
                  <a:schemeClr val="bg1"/>
                </a:solidFill>
                <a:latin typeface="+mn-lt"/>
                <a:cs typeface="Arial" panose="020B0604020202020204" pitchFamily="34" charset="0"/>
              </a:endParaRPr>
            </a:p>
          </p:txBody>
        </p:sp>
        <p:sp>
          <p:nvSpPr>
            <p:cNvPr id="171" name="TextBox 170">
              <a:extLst>
                <a:ext uri="{FF2B5EF4-FFF2-40B4-BE49-F238E27FC236}">
                  <a16:creationId xmlns:a16="http://schemas.microsoft.com/office/drawing/2014/main" id="{613FD4A8-6218-45E9-89D0-59D90C82E2A7}"/>
                </a:ext>
              </a:extLst>
            </p:cNvPr>
            <p:cNvSpPr txBox="1"/>
            <p:nvPr/>
          </p:nvSpPr>
          <p:spPr>
            <a:xfrm>
              <a:off x="6516" y="6013979"/>
              <a:ext cx="4835169" cy="461665"/>
            </a:xfrm>
            <a:prstGeom prst="rect">
              <a:avLst/>
            </a:prstGeom>
            <a:noFill/>
          </p:spPr>
          <p:txBody>
            <a:bodyPr wrap="square" rtlCol="0">
              <a:spAutoFit/>
            </a:bodyPr>
            <a:lstStyle/>
            <a:p>
              <a:pPr defTabSz="1218987" eaLnBrk="1" fontAlgn="auto" hangingPunct="1">
                <a:spcBef>
                  <a:spcPts val="0"/>
                </a:spcBef>
                <a:spcAft>
                  <a:spcPts val="0"/>
                </a:spcAft>
              </a:pPr>
              <a:r>
                <a:rPr lang="en-US" sz="2400" b="1" kern="0" dirty="0">
                  <a:solidFill>
                    <a:schemeClr val="bg1"/>
                  </a:solidFill>
                  <a:latin typeface="+mn-lt"/>
                  <a:cs typeface="Arial" panose="020B0604020202020204" pitchFamily="34" charset="0"/>
                </a:rPr>
                <a:t>REGULATORY NORMS</a:t>
              </a:r>
              <a:endParaRPr lang="en-US" sz="2400" b="1" dirty="0">
                <a:solidFill>
                  <a:schemeClr val="bg1"/>
                </a:solidFill>
                <a:latin typeface="+mn-lt"/>
                <a:cs typeface="Arial" panose="020B0604020202020204" pitchFamily="34" charset="0"/>
              </a:endParaRPr>
            </a:p>
          </p:txBody>
        </p:sp>
        <p:sp>
          <p:nvSpPr>
            <p:cNvPr id="172" name="Oval 171">
              <a:extLst>
                <a:ext uri="{FF2B5EF4-FFF2-40B4-BE49-F238E27FC236}">
                  <a16:creationId xmlns:a16="http://schemas.microsoft.com/office/drawing/2014/main" id="{34C1D75C-4D4A-4D03-990E-B7927BC5E6EF}"/>
                </a:ext>
              </a:extLst>
            </p:cNvPr>
            <p:cNvSpPr/>
            <p:nvPr/>
          </p:nvSpPr>
          <p:spPr>
            <a:xfrm>
              <a:off x="5829345" y="1340628"/>
              <a:ext cx="607659" cy="607659"/>
            </a:xfrm>
            <a:prstGeom prst="ellipse">
              <a:avLst/>
            </a:prstGeom>
            <a:solidFill>
              <a:sysClr val="window" lastClr="FFFFFF"/>
            </a:solidFill>
            <a:ln w="25400" cap="flat" cmpd="sng" algn="ctr">
              <a:noFill/>
              <a:prstDash val="solid"/>
            </a:ln>
            <a:effectLst/>
          </p:spPr>
          <p:txBody>
            <a:bodyPr lIns="0" tIns="0" rIns="0" bIns="0" rtlCol="0" anchor="ct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F608D"/>
                </a:solidFill>
                <a:effectLst/>
                <a:uLnTx/>
                <a:uFillTx/>
                <a:latin typeface="+mn-lt"/>
                <a:ea typeface="+mn-ea"/>
                <a:cs typeface="Arial" panose="020B0604020202020204" pitchFamily="34" charset="0"/>
              </a:endParaRPr>
            </a:p>
          </p:txBody>
        </p:sp>
        <p:sp>
          <p:nvSpPr>
            <p:cNvPr id="173" name="Oval 172">
              <a:extLst>
                <a:ext uri="{FF2B5EF4-FFF2-40B4-BE49-F238E27FC236}">
                  <a16:creationId xmlns:a16="http://schemas.microsoft.com/office/drawing/2014/main" id="{A3302751-0C21-4D6A-B01F-A24141EA7367}"/>
                </a:ext>
              </a:extLst>
            </p:cNvPr>
            <p:cNvSpPr/>
            <p:nvPr/>
          </p:nvSpPr>
          <p:spPr>
            <a:xfrm>
              <a:off x="5829345" y="5577613"/>
              <a:ext cx="607659" cy="607659"/>
            </a:xfrm>
            <a:prstGeom prst="ellipse">
              <a:avLst/>
            </a:prstGeom>
            <a:solidFill>
              <a:sysClr val="window" lastClr="FFFFFF"/>
            </a:solidFill>
            <a:ln w="25400" cap="flat" cmpd="sng" algn="ctr">
              <a:noFill/>
              <a:prstDash val="solid"/>
            </a:ln>
            <a:effectLst/>
          </p:spPr>
          <p:txBody>
            <a:bodyPr lIns="0" tIns="0" rIns="0" bIns="0" rtlCol="0" anchor="ct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51B3C6"/>
                </a:solidFill>
                <a:effectLst/>
                <a:uLnTx/>
                <a:uFillTx/>
                <a:latin typeface="+mn-lt"/>
                <a:ea typeface="+mn-ea"/>
                <a:cs typeface="Arial" panose="020B0604020202020204" pitchFamily="34" charset="0"/>
              </a:endParaRPr>
            </a:p>
          </p:txBody>
        </p:sp>
        <p:sp>
          <p:nvSpPr>
            <p:cNvPr id="174" name="Oval 173">
              <a:extLst>
                <a:ext uri="{FF2B5EF4-FFF2-40B4-BE49-F238E27FC236}">
                  <a16:creationId xmlns:a16="http://schemas.microsoft.com/office/drawing/2014/main" id="{4C8A6A1C-AD7A-44FD-9931-FE1B28B992C4}"/>
                </a:ext>
              </a:extLst>
            </p:cNvPr>
            <p:cNvSpPr/>
            <p:nvPr/>
          </p:nvSpPr>
          <p:spPr>
            <a:xfrm>
              <a:off x="7918465" y="3450212"/>
              <a:ext cx="607659" cy="607659"/>
            </a:xfrm>
            <a:prstGeom prst="ellipse">
              <a:avLst/>
            </a:prstGeom>
            <a:solidFill>
              <a:sysClr val="window" lastClr="FFFFFF"/>
            </a:solidFill>
            <a:ln w="25400" cap="flat" cmpd="sng" algn="ctr">
              <a:noFill/>
              <a:prstDash val="solid"/>
            </a:ln>
            <a:effectLst/>
          </p:spPr>
          <p:txBody>
            <a:bodyPr lIns="0" tIns="0" rIns="0" bIns="0" rtlCol="0" anchor="ct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1C8ABA"/>
                </a:solidFill>
                <a:effectLst/>
                <a:uLnTx/>
                <a:uFillTx/>
                <a:latin typeface="+mn-lt"/>
                <a:ea typeface="+mn-ea"/>
                <a:cs typeface="Arial" panose="020B0604020202020204" pitchFamily="34" charset="0"/>
              </a:endParaRPr>
            </a:p>
          </p:txBody>
        </p:sp>
        <p:sp>
          <p:nvSpPr>
            <p:cNvPr id="175" name="Oval 174">
              <a:extLst>
                <a:ext uri="{FF2B5EF4-FFF2-40B4-BE49-F238E27FC236}">
                  <a16:creationId xmlns:a16="http://schemas.microsoft.com/office/drawing/2014/main" id="{76997A90-DD3C-4F27-A6DF-2E25DC82F13D}"/>
                </a:ext>
              </a:extLst>
            </p:cNvPr>
            <p:cNvSpPr/>
            <p:nvPr/>
          </p:nvSpPr>
          <p:spPr>
            <a:xfrm>
              <a:off x="3736089" y="3450212"/>
              <a:ext cx="607659" cy="607659"/>
            </a:xfrm>
            <a:prstGeom prst="ellipse">
              <a:avLst/>
            </a:prstGeom>
            <a:solidFill>
              <a:sysClr val="window" lastClr="FFFFFF"/>
            </a:solidFill>
            <a:ln w="25400" cap="flat" cmpd="sng" algn="ctr">
              <a:noFill/>
              <a:prstDash val="solid"/>
            </a:ln>
            <a:effectLst/>
          </p:spPr>
          <p:txBody>
            <a:bodyPr lIns="0" tIns="0" rIns="0" bIns="0" rtlCol="0" anchor="ct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175D76"/>
                </a:solidFill>
                <a:effectLst/>
                <a:uLnTx/>
                <a:uFillTx/>
                <a:latin typeface="+mn-lt"/>
                <a:ea typeface="+mn-ea"/>
                <a:cs typeface="Arial" panose="020B0604020202020204" pitchFamily="34" charset="0"/>
              </a:endParaRPr>
            </a:p>
          </p:txBody>
        </p:sp>
        <p:sp>
          <p:nvSpPr>
            <p:cNvPr id="176" name="Oval 175">
              <a:extLst>
                <a:ext uri="{FF2B5EF4-FFF2-40B4-BE49-F238E27FC236}">
                  <a16:creationId xmlns:a16="http://schemas.microsoft.com/office/drawing/2014/main" id="{F5F216C6-63D7-44F8-87C5-A4142815DE86}"/>
                </a:ext>
              </a:extLst>
            </p:cNvPr>
            <p:cNvSpPr/>
            <p:nvPr/>
          </p:nvSpPr>
          <p:spPr>
            <a:xfrm>
              <a:off x="5023126" y="2833122"/>
              <a:ext cx="2209512" cy="1812776"/>
            </a:xfrm>
            <a:prstGeom prst="ellipse">
              <a:avLst/>
            </a:prstGeom>
            <a:solidFill>
              <a:srgbClr val="0F608D">
                <a:lumMod val="75000"/>
              </a:srgbClr>
            </a:solidFill>
            <a:ln w="25400" cap="flat" cmpd="sng" algn="ctr">
              <a:noFill/>
              <a:prstDash val="solid"/>
            </a:ln>
            <a:effectLst/>
          </p:spPr>
          <p:txBody>
            <a:bodyPr rtlCol="0" anchor="ct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mn-lt"/>
                  <a:ea typeface="+mn-ea"/>
                  <a:cs typeface="Arial" panose="020B0604020202020204" pitchFamily="34" charset="0"/>
                </a:rPr>
                <a:t>MARKET DRIVERS</a:t>
              </a:r>
            </a:p>
          </p:txBody>
        </p:sp>
        <p:sp>
          <p:nvSpPr>
            <p:cNvPr id="143" name="Freeform 9">
              <a:extLst>
                <a:ext uri="{FF2B5EF4-FFF2-40B4-BE49-F238E27FC236}">
                  <a16:creationId xmlns:a16="http://schemas.microsoft.com/office/drawing/2014/main" id="{8EE372AF-6AEA-4997-90BB-D3DF5BF85849}"/>
                </a:ext>
              </a:extLst>
            </p:cNvPr>
            <p:cNvSpPr>
              <a:spLocks/>
            </p:cNvSpPr>
            <p:nvPr/>
          </p:nvSpPr>
          <p:spPr bwMode="auto">
            <a:xfrm>
              <a:off x="3791032" y="1776288"/>
              <a:ext cx="1569136" cy="1354474"/>
            </a:xfrm>
            <a:custGeom>
              <a:avLst/>
              <a:gdLst>
                <a:gd name="T0" fmla="*/ 1004 w 1345"/>
                <a:gd name="T1" fmla="*/ 0 h 1161"/>
                <a:gd name="T2" fmla="*/ 332 w 1345"/>
                <a:gd name="T3" fmla="*/ 0 h 1161"/>
                <a:gd name="T4" fmla="*/ 0 w 1345"/>
                <a:gd name="T5" fmla="*/ 580 h 1161"/>
                <a:gd name="T6" fmla="*/ 339 w 1345"/>
                <a:gd name="T7" fmla="*/ 1161 h 1161"/>
                <a:gd name="T8" fmla="*/ 1013 w 1345"/>
                <a:gd name="T9" fmla="*/ 1161 h 1161"/>
                <a:gd name="T10" fmla="*/ 1345 w 1345"/>
                <a:gd name="T11" fmla="*/ 580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0"/>
                  </a:lnTo>
                  <a:lnTo>
                    <a:pt x="339" y="1161"/>
                  </a:lnTo>
                  <a:lnTo>
                    <a:pt x="1013" y="1161"/>
                  </a:lnTo>
                  <a:lnTo>
                    <a:pt x="1345" y="580"/>
                  </a:lnTo>
                  <a:lnTo>
                    <a:pt x="1004" y="0"/>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mn-lt"/>
                <a:cs typeface="Arial" panose="020B0604020202020204" pitchFamily="34" charset="0"/>
              </a:endParaRPr>
            </a:p>
          </p:txBody>
        </p:sp>
      </p:grpSp>
      <p:grpSp>
        <p:nvGrpSpPr>
          <p:cNvPr id="7" name="Group 6">
            <a:extLst>
              <a:ext uri="{FF2B5EF4-FFF2-40B4-BE49-F238E27FC236}">
                <a16:creationId xmlns:a16="http://schemas.microsoft.com/office/drawing/2014/main" id="{CEF33831-6818-4FD1-A3A4-D9D193F5FC09}"/>
              </a:ext>
            </a:extLst>
          </p:cNvPr>
          <p:cNvGrpSpPr/>
          <p:nvPr/>
        </p:nvGrpSpPr>
        <p:grpSpPr>
          <a:xfrm>
            <a:off x="3904387" y="1748684"/>
            <a:ext cx="1212282" cy="1016758"/>
            <a:chOff x="3829437" y="1838624"/>
            <a:chExt cx="1212282" cy="1016758"/>
          </a:xfrm>
        </p:grpSpPr>
        <p:pic>
          <p:nvPicPr>
            <p:cNvPr id="2052" name="Picture 4" descr="Related image">
              <a:extLst>
                <a:ext uri="{FF2B5EF4-FFF2-40B4-BE49-F238E27FC236}">
                  <a16:creationId xmlns:a16="http://schemas.microsoft.com/office/drawing/2014/main" id="{24C49403-12A6-45E0-BEF4-10C13A5EBD94}"/>
                </a:ext>
              </a:extLst>
            </p:cNvPr>
            <p:cNvPicPr>
              <a:picLocks noChangeAspect="1" noChangeArrowheads="1"/>
            </p:cNvPicPr>
            <p:nvPr/>
          </p:nvPicPr>
          <p:blipFill rotWithShape="1">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b="9809"/>
            <a:stretch/>
          </p:blipFill>
          <p:spPr bwMode="auto">
            <a:xfrm>
              <a:off x="4361954" y="1838624"/>
              <a:ext cx="679765" cy="50085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BF9CDB1A-0490-454C-BF99-1B2E90B04B0A}"/>
                </a:ext>
              </a:extLst>
            </p:cNvPr>
            <p:cNvGrpSpPr/>
            <p:nvPr/>
          </p:nvGrpSpPr>
          <p:grpSpPr>
            <a:xfrm>
              <a:off x="3960505" y="2352925"/>
              <a:ext cx="981636" cy="502457"/>
              <a:chOff x="-2212173" y="3351398"/>
              <a:chExt cx="981636" cy="502457"/>
            </a:xfrm>
          </p:grpSpPr>
          <p:pic>
            <p:nvPicPr>
              <p:cNvPr id="2050" name="Picture 2" descr="Image result for cheap power icon">
                <a:extLst>
                  <a:ext uri="{FF2B5EF4-FFF2-40B4-BE49-F238E27FC236}">
                    <a16:creationId xmlns:a16="http://schemas.microsoft.com/office/drawing/2014/main" id="{C27476D1-7294-4059-8ACB-80DA7E99E89B}"/>
                  </a:ext>
                </a:extLst>
              </p:cNvPr>
              <p:cNvPicPr>
                <a:picLocks noChangeAspect="1" noChangeArrowheads="1"/>
              </p:cNvPicPr>
              <p:nvPr/>
            </p:nvPicPr>
            <p:blipFill rotWithShape="1">
              <a:blip r:embed="rId4">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23973" t="58366"/>
              <a:stretch/>
            </p:blipFill>
            <p:spPr bwMode="auto">
              <a:xfrm>
                <a:off x="-2077684" y="3351398"/>
                <a:ext cx="847147" cy="5024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92A9E3-7BB1-4F22-94AF-7760201CEFAA}"/>
                  </a:ext>
                </a:extLst>
              </p:cNvPr>
              <p:cNvSpPr/>
              <p:nvPr/>
            </p:nvSpPr>
            <p:spPr>
              <a:xfrm>
                <a:off x="-2212173" y="3351398"/>
                <a:ext cx="535773" cy="36335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pic>
          <p:nvPicPr>
            <p:cNvPr id="2054" name="Picture 6" descr="Image result for sun icon">
              <a:extLst>
                <a:ext uri="{FF2B5EF4-FFF2-40B4-BE49-F238E27FC236}">
                  <a16:creationId xmlns:a16="http://schemas.microsoft.com/office/drawing/2014/main" id="{5FA87D10-6B91-4719-9358-E38DE08AB2B3}"/>
                </a:ext>
              </a:extLst>
            </p:cNvPr>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29437" y="1998299"/>
              <a:ext cx="777098" cy="777098"/>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descr="Image result for ENVIRONMENT SUSTAINABLE ICON">
            <a:extLst>
              <a:ext uri="{FF2B5EF4-FFF2-40B4-BE49-F238E27FC236}">
                <a16:creationId xmlns:a16="http://schemas.microsoft.com/office/drawing/2014/main" id="{064507BC-CCEB-4F1B-BA5C-C04622F1A11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57845" y="1797470"/>
            <a:ext cx="998876" cy="9988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REGULATORY NORMS ICON">
            <a:extLst>
              <a:ext uri="{FF2B5EF4-FFF2-40B4-BE49-F238E27FC236}">
                <a16:creationId xmlns:a16="http://schemas.microsoft.com/office/drawing/2014/main" id="{2BFCA361-87C4-4CDD-B15C-6235EC6FF3CE}"/>
              </a:ext>
            </a:extLst>
          </p:cNvPr>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4775" y="4553444"/>
            <a:ext cx="892498" cy="89249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39175097-F594-4B26-A888-AEF9701B5042}"/>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2340" y="4568500"/>
            <a:ext cx="699943" cy="6999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lated image">
            <a:extLst>
              <a:ext uri="{FF2B5EF4-FFF2-40B4-BE49-F238E27FC236}">
                <a16:creationId xmlns:a16="http://schemas.microsoft.com/office/drawing/2014/main" id="{9D4687B0-DEAC-4B8A-BAA3-461F7993ED4E}"/>
              </a:ext>
            </a:extLst>
          </p:cNvPr>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3116" y="4561720"/>
            <a:ext cx="706723" cy="7067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F8D32A9-1225-4C9B-A2B9-89FA57EDB4BB}"/>
              </a:ext>
            </a:extLst>
          </p:cNvPr>
          <p:cNvCxnSpPr/>
          <p:nvPr/>
        </p:nvCxnSpPr>
        <p:spPr>
          <a:xfrm>
            <a:off x="7495288" y="4822241"/>
            <a:ext cx="396802" cy="0"/>
          </a:xfrm>
          <a:prstGeom prst="line">
            <a:avLst/>
          </a:prstGeom>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16833E0D-C00C-47A1-99E1-AD451C0F26E9}"/>
              </a:ext>
            </a:extLst>
          </p:cNvPr>
          <p:cNvSpPr txBox="1"/>
          <p:nvPr/>
        </p:nvSpPr>
        <p:spPr>
          <a:xfrm>
            <a:off x="514414" y="1401534"/>
            <a:ext cx="3242249" cy="461665"/>
          </a:xfrm>
          <a:prstGeom prst="rect">
            <a:avLst/>
          </a:prstGeom>
          <a:noFill/>
        </p:spPr>
        <p:txBody>
          <a:bodyPr wrap="square" rtlCol="0">
            <a:spAutoFit/>
          </a:bodyPr>
          <a:lstStyle/>
          <a:p>
            <a:pPr algn="l" defTabSz="1218987" eaLnBrk="1" fontAlgn="auto" hangingPunct="1">
              <a:spcBef>
                <a:spcPts val="0"/>
              </a:spcBef>
              <a:spcAft>
                <a:spcPts val="0"/>
              </a:spcAft>
            </a:pPr>
            <a:r>
              <a:rPr lang="en-US" sz="2400" b="1" kern="0" dirty="0">
                <a:solidFill>
                  <a:srgbClr val="002060"/>
                </a:solidFill>
                <a:latin typeface="+mn-lt"/>
                <a:cs typeface="Arial" panose="020B0604020202020204" pitchFamily="34" charset="0"/>
              </a:rPr>
              <a:t> </a:t>
            </a:r>
          </a:p>
        </p:txBody>
      </p:sp>
      <p:sp>
        <p:nvSpPr>
          <p:cNvPr id="14" name="Rectangle 13">
            <a:extLst>
              <a:ext uri="{FF2B5EF4-FFF2-40B4-BE49-F238E27FC236}">
                <a16:creationId xmlns:a16="http://schemas.microsoft.com/office/drawing/2014/main" id="{3B996819-98F9-42DF-B1FC-4CE470556289}"/>
              </a:ext>
            </a:extLst>
          </p:cNvPr>
          <p:cNvSpPr/>
          <p:nvPr/>
        </p:nvSpPr>
        <p:spPr>
          <a:xfrm>
            <a:off x="94431" y="1488156"/>
            <a:ext cx="3108672" cy="2031325"/>
          </a:xfrm>
          <a:prstGeom prst="rect">
            <a:avLst/>
          </a:prstGeom>
        </p:spPr>
        <p:txBody>
          <a:bodyPr wrap="square">
            <a:spAutoFit/>
          </a:bodyPr>
          <a:lstStyle/>
          <a:p>
            <a:pPr marL="285750" indent="-285750" algn="l">
              <a:buFont typeface="Wingdings" panose="05000000000000000000" pitchFamily="2" charset="2"/>
              <a:buChar char="q"/>
            </a:pPr>
            <a:r>
              <a:rPr lang="en-US" sz="1800" dirty="0">
                <a:latin typeface="+mn-lt"/>
              </a:rPr>
              <a:t>Technological Factors – Increase in Efficiency, Drop in Module/Inverter Prices</a:t>
            </a:r>
          </a:p>
          <a:p>
            <a:pPr marL="285750" indent="-285750" algn="l">
              <a:buFont typeface="Wingdings" panose="05000000000000000000" pitchFamily="2" charset="2"/>
              <a:buChar char="q"/>
            </a:pPr>
            <a:r>
              <a:rPr lang="en-US" sz="1800" dirty="0">
                <a:latin typeface="+mn-lt"/>
              </a:rPr>
              <a:t>Lower Interest Rates </a:t>
            </a:r>
          </a:p>
          <a:p>
            <a:pPr marL="285750" indent="-285750" algn="l">
              <a:buFont typeface="Wingdings" panose="05000000000000000000" pitchFamily="2" charset="2"/>
              <a:buChar char="q"/>
            </a:pPr>
            <a:r>
              <a:rPr lang="en-US" sz="1800" dirty="0">
                <a:latin typeface="+mn-lt"/>
              </a:rPr>
              <a:t>Investment of US$ 80 billion in the next four years </a:t>
            </a:r>
            <a:endParaRPr lang="en-IN" sz="1400" dirty="0">
              <a:latin typeface="+mn-lt"/>
            </a:endParaRPr>
          </a:p>
        </p:txBody>
      </p:sp>
      <p:sp>
        <p:nvSpPr>
          <p:cNvPr id="185" name="Rectangle 184">
            <a:extLst>
              <a:ext uri="{FF2B5EF4-FFF2-40B4-BE49-F238E27FC236}">
                <a16:creationId xmlns:a16="http://schemas.microsoft.com/office/drawing/2014/main" id="{B7E785E7-3595-4962-9013-05A0BD97CE9C}"/>
              </a:ext>
            </a:extLst>
          </p:cNvPr>
          <p:cNvSpPr/>
          <p:nvPr/>
        </p:nvSpPr>
        <p:spPr>
          <a:xfrm>
            <a:off x="99859" y="3968668"/>
            <a:ext cx="3222102" cy="1892826"/>
          </a:xfrm>
          <a:prstGeom prst="rect">
            <a:avLst/>
          </a:prstGeom>
        </p:spPr>
        <p:txBody>
          <a:bodyPr wrap="square">
            <a:spAutoFit/>
          </a:bodyPr>
          <a:lstStyle/>
          <a:p>
            <a:pPr marL="285750" indent="-285750" algn="l">
              <a:buFont typeface="Wingdings" panose="05000000000000000000" pitchFamily="2" charset="2"/>
              <a:buChar char="q"/>
            </a:pPr>
            <a:r>
              <a:rPr lang="en-US" sz="1800" dirty="0">
                <a:latin typeface="+mn-lt"/>
              </a:rPr>
              <a:t>RPO Obligations</a:t>
            </a:r>
          </a:p>
          <a:p>
            <a:pPr marL="285750" indent="-285750" algn="l">
              <a:buFont typeface="Wingdings" panose="05000000000000000000" pitchFamily="2" charset="2"/>
              <a:buChar char="q"/>
            </a:pPr>
            <a:r>
              <a:rPr lang="en-US" sz="1800" dirty="0">
                <a:latin typeface="+mn-lt"/>
              </a:rPr>
              <a:t>Solar Park Concept</a:t>
            </a:r>
          </a:p>
          <a:p>
            <a:pPr marL="285750" indent="-285750" algn="l">
              <a:buFont typeface="Wingdings" panose="05000000000000000000" pitchFamily="2" charset="2"/>
              <a:buChar char="q"/>
            </a:pPr>
            <a:r>
              <a:rPr lang="en-US" sz="1800" dirty="0">
                <a:latin typeface="+mn-lt"/>
              </a:rPr>
              <a:t>Open Access Guidelines</a:t>
            </a:r>
          </a:p>
          <a:p>
            <a:pPr marL="285750" indent="-285750" algn="l">
              <a:buFont typeface="Wingdings" panose="05000000000000000000" pitchFamily="2" charset="2"/>
              <a:buChar char="q"/>
            </a:pPr>
            <a:r>
              <a:rPr lang="en-US" sz="1800" dirty="0">
                <a:latin typeface="+mn-lt"/>
              </a:rPr>
              <a:t>Policies – </a:t>
            </a:r>
            <a:r>
              <a:rPr lang="en-US" sz="1800" dirty="0" err="1">
                <a:latin typeface="+mn-lt"/>
              </a:rPr>
              <a:t>Eg</a:t>
            </a:r>
            <a:r>
              <a:rPr lang="en-US" sz="1800" dirty="0">
                <a:latin typeface="+mn-lt"/>
              </a:rPr>
              <a:t>- Rural Electrification, ‘Power for All’ </a:t>
            </a:r>
            <a:endParaRPr lang="en-IN" sz="1400" dirty="0">
              <a:latin typeface="+mn-lt"/>
            </a:endParaRPr>
          </a:p>
        </p:txBody>
      </p:sp>
      <p:sp>
        <p:nvSpPr>
          <p:cNvPr id="187" name="Rectangle 186">
            <a:extLst>
              <a:ext uri="{FF2B5EF4-FFF2-40B4-BE49-F238E27FC236}">
                <a16:creationId xmlns:a16="http://schemas.microsoft.com/office/drawing/2014/main" id="{5AB91860-2BDF-4CA4-A279-CFCDFB9AB74B}"/>
              </a:ext>
            </a:extLst>
          </p:cNvPr>
          <p:cNvSpPr/>
          <p:nvPr/>
        </p:nvSpPr>
        <p:spPr>
          <a:xfrm>
            <a:off x="8734544" y="3977531"/>
            <a:ext cx="3041511" cy="1200329"/>
          </a:xfrm>
          <a:prstGeom prst="rect">
            <a:avLst/>
          </a:prstGeom>
        </p:spPr>
        <p:txBody>
          <a:bodyPr wrap="square">
            <a:spAutoFit/>
          </a:bodyPr>
          <a:lstStyle/>
          <a:p>
            <a:pPr marL="285750" indent="-285750" algn="l">
              <a:buFont typeface="Wingdings" panose="05000000000000000000" pitchFamily="2" charset="2"/>
              <a:buChar char="q"/>
            </a:pPr>
            <a:r>
              <a:rPr lang="en-US" sz="1800" dirty="0">
                <a:latin typeface="+mn-lt"/>
              </a:rPr>
              <a:t>Consistent Power Supply</a:t>
            </a:r>
          </a:p>
          <a:p>
            <a:pPr marL="285750" indent="-285750" algn="l">
              <a:buFont typeface="Wingdings" panose="05000000000000000000" pitchFamily="2" charset="2"/>
              <a:buChar char="q"/>
            </a:pPr>
            <a:r>
              <a:rPr lang="en-US" sz="1800" dirty="0">
                <a:latin typeface="+mn-lt"/>
              </a:rPr>
              <a:t>Round the Clock Power </a:t>
            </a:r>
          </a:p>
          <a:p>
            <a:pPr marL="285750" indent="-285750" algn="l">
              <a:buFont typeface="Wingdings" panose="05000000000000000000" pitchFamily="2" charset="2"/>
              <a:buChar char="q"/>
            </a:pPr>
            <a:r>
              <a:rPr lang="en-US" sz="1800" dirty="0">
                <a:latin typeface="+mn-lt"/>
              </a:rPr>
              <a:t>Scheduling and Forecasting </a:t>
            </a:r>
            <a:endParaRPr lang="en-IN" sz="1400" dirty="0">
              <a:latin typeface="+mn-lt"/>
            </a:endParaRPr>
          </a:p>
        </p:txBody>
      </p:sp>
      <p:sp>
        <p:nvSpPr>
          <p:cNvPr id="189" name="Rectangle 188">
            <a:extLst>
              <a:ext uri="{FF2B5EF4-FFF2-40B4-BE49-F238E27FC236}">
                <a16:creationId xmlns:a16="http://schemas.microsoft.com/office/drawing/2014/main" id="{69CC6B99-CFCD-441D-876B-470DFCE48387}"/>
              </a:ext>
            </a:extLst>
          </p:cNvPr>
          <p:cNvSpPr/>
          <p:nvPr/>
        </p:nvSpPr>
        <p:spPr>
          <a:xfrm>
            <a:off x="8636075" y="1527359"/>
            <a:ext cx="3041511" cy="1338828"/>
          </a:xfrm>
          <a:prstGeom prst="rect">
            <a:avLst/>
          </a:prstGeom>
        </p:spPr>
        <p:txBody>
          <a:bodyPr wrap="square">
            <a:spAutoFit/>
          </a:bodyPr>
          <a:lstStyle/>
          <a:p>
            <a:pPr marL="285750" indent="-285750" algn="l">
              <a:buFont typeface="Wingdings" panose="05000000000000000000" pitchFamily="2" charset="2"/>
              <a:buChar char="q"/>
            </a:pPr>
            <a:r>
              <a:rPr lang="en-US" sz="1800" dirty="0">
                <a:latin typeface="+mn-lt"/>
              </a:rPr>
              <a:t>Paris Climate Agreement –40% of Electricity Demand from RE </a:t>
            </a:r>
          </a:p>
          <a:p>
            <a:pPr marL="285750" indent="-285750" algn="l">
              <a:buFont typeface="Wingdings" panose="05000000000000000000" pitchFamily="2" charset="2"/>
              <a:buChar char="q"/>
            </a:pPr>
            <a:r>
              <a:rPr lang="en-US" sz="1800" dirty="0">
                <a:latin typeface="+mn-lt"/>
              </a:rPr>
              <a:t>RE-100: Corporate Pledge</a:t>
            </a:r>
            <a:endParaRPr lang="en-IN" sz="1400" dirty="0">
              <a:latin typeface="+mn-lt"/>
            </a:endParaRPr>
          </a:p>
        </p:txBody>
      </p:sp>
    </p:spTree>
    <p:extLst>
      <p:ext uri="{BB962C8B-B14F-4D97-AF65-F5344CB8AC3E}">
        <p14:creationId xmlns:p14="http://schemas.microsoft.com/office/powerpoint/2010/main" val="1563913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nvGraphicFramePr>
        <p:xfrm>
          <a:off x="8053538" y="5253298"/>
          <a:ext cx="4136374" cy="1038657"/>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a:extLst>
              <a:ext uri="{FF2B5EF4-FFF2-40B4-BE49-F238E27FC236}">
                <a16:creationId xmlns:a16="http://schemas.microsoft.com/office/drawing/2014/main" id="{AE001269-5641-46D1-993A-E601C66D3214}"/>
              </a:ext>
            </a:extLst>
          </p:cNvPr>
          <p:cNvSpPr txBox="1">
            <a:spLocks/>
          </p:cNvSpPr>
          <p:nvPr/>
        </p:nvSpPr>
        <p:spPr>
          <a:xfrm>
            <a:off x="838200" y="1447968"/>
            <a:ext cx="10515600" cy="49528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p>
        </p:txBody>
      </p:sp>
      <p:graphicFrame>
        <p:nvGraphicFramePr>
          <p:cNvPr id="3" name="Diagram 2"/>
          <p:cNvGraphicFramePr/>
          <p:nvPr/>
        </p:nvGraphicFramePr>
        <p:xfrm>
          <a:off x="355244" y="665335"/>
          <a:ext cx="11627707"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6" name="Straight Connector 5"/>
          <p:cNvCxnSpPr/>
          <p:nvPr/>
        </p:nvCxnSpPr>
        <p:spPr>
          <a:xfrm flipV="1">
            <a:off x="6169098" y="615508"/>
            <a:ext cx="5912" cy="56515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H="1" flipV="1">
            <a:off x="62456" y="3430028"/>
            <a:ext cx="12065000" cy="12700"/>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descr="Image result for solar park icon"/>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7898" y="1056799"/>
            <a:ext cx="860879" cy="8608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sun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34200" y="4855498"/>
            <a:ext cx="796813" cy="7968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0" y="6369491"/>
            <a:ext cx="3877152" cy="338554"/>
          </a:xfrm>
          <a:prstGeom prst="rect">
            <a:avLst/>
          </a:prstGeom>
          <a:noFill/>
        </p:spPr>
        <p:txBody>
          <a:bodyPr wrap="none" rtlCol="0">
            <a:spAutoFit/>
          </a:bodyPr>
          <a:lstStyle/>
          <a:p>
            <a:r>
              <a:rPr lang="en-IN" sz="1600" dirty="0">
                <a:solidFill>
                  <a:schemeClr val="bg1"/>
                </a:solidFill>
              </a:rPr>
              <a:t>Sources : CEA, MNRE, EY, IBEF reports</a:t>
            </a:r>
          </a:p>
        </p:txBody>
      </p:sp>
      <p:pic>
        <p:nvPicPr>
          <p:cNvPr id="5" name="Picture 2" descr="Image result for schedule icon">
            <a:extLst>
              <a:ext uri="{FF2B5EF4-FFF2-40B4-BE49-F238E27FC236}">
                <a16:creationId xmlns:a16="http://schemas.microsoft.com/office/drawing/2014/main" id="{9984D04B-4320-4CCF-8A95-DB2CD4719361}"/>
              </a:ext>
            </a:extLst>
          </p:cNvPr>
          <p:cNvPicPr>
            <a:picLocks noChangeAspect="1" noChangeArrowheads="1"/>
          </p:cNvPicPr>
          <p:nvPr/>
        </p:nvPicPr>
        <p:blipFill>
          <a:blip r:embed="rId11" cstate="print">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a:stretch>
            <a:fillRect/>
          </a:stretch>
        </p:blipFill>
        <p:spPr bwMode="auto">
          <a:xfrm>
            <a:off x="4755917" y="4907424"/>
            <a:ext cx="696202" cy="6962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open access icon">
            <a:extLst>
              <a:ext uri="{FF2B5EF4-FFF2-40B4-BE49-F238E27FC236}">
                <a16:creationId xmlns:a16="http://schemas.microsoft.com/office/drawing/2014/main" id="{8B48C284-75D0-42CD-8039-400C59B10D36}"/>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7054" y="1001986"/>
            <a:ext cx="768897" cy="76889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8435451" y="1337746"/>
            <a:ext cx="3756549" cy="1200329"/>
          </a:xfrm>
          <a:prstGeom prst="rect">
            <a:avLst/>
          </a:prstGeom>
        </p:spPr>
        <p:txBody>
          <a:bodyPr wrap="square">
            <a:spAutoFit/>
          </a:bodyPr>
          <a:lstStyle/>
          <a:p>
            <a:pPr marL="285750" lvl="0" indent="-285750" algn="l">
              <a:buFont typeface="Wingdings" panose="05000000000000000000" pitchFamily="2" charset="2"/>
              <a:buChar char="q"/>
            </a:pPr>
            <a:r>
              <a:rPr lang="en-US" sz="1600" dirty="0"/>
              <a:t>Aim to set </a:t>
            </a:r>
            <a:r>
              <a:rPr lang="en-US" sz="1600" b="1" dirty="0">
                <a:solidFill>
                  <a:srgbClr val="0070C0"/>
                </a:solidFill>
              </a:rPr>
              <a:t>25 Solar Parks </a:t>
            </a:r>
            <a:r>
              <a:rPr lang="en-US" sz="1600" dirty="0"/>
              <a:t>and UMSPP targeting </a:t>
            </a:r>
            <a:r>
              <a:rPr lang="en-US" sz="1600" b="1" dirty="0">
                <a:solidFill>
                  <a:srgbClr val="0070C0"/>
                </a:solidFill>
              </a:rPr>
              <a:t>20 GW </a:t>
            </a:r>
            <a:r>
              <a:rPr lang="en-US" sz="1600" dirty="0"/>
              <a:t>by 2019-2020</a:t>
            </a:r>
          </a:p>
          <a:p>
            <a:pPr marL="285750" lvl="0" indent="-285750" algn="l">
              <a:buFont typeface="Wingdings" panose="05000000000000000000" pitchFamily="2" charset="2"/>
              <a:buChar char="q"/>
            </a:pPr>
            <a:r>
              <a:rPr lang="en-US" sz="1600" dirty="0"/>
              <a:t>Green Energy Corridor</a:t>
            </a:r>
          </a:p>
        </p:txBody>
      </p:sp>
      <p:sp>
        <p:nvSpPr>
          <p:cNvPr id="14" name="Rectangle 13"/>
          <p:cNvSpPr/>
          <p:nvPr/>
        </p:nvSpPr>
        <p:spPr>
          <a:xfrm>
            <a:off x="8543021" y="3501372"/>
            <a:ext cx="3081448" cy="1815882"/>
          </a:xfrm>
          <a:prstGeom prst="rect">
            <a:avLst/>
          </a:prstGeom>
        </p:spPr>
        <p:txBody>
          <a:bodyPr wrap="square">
            <a:spAutoFit/>
          </a:bodyPr>
          <a:lstStyle/>
          <a:p>
            <a:pPr marL="285750" lvl="0" indent="-285750" algn="l">
              <a:buFont typeface="Wingdings" panose="05000000000000000000" pitchFamily="2" charset="2"/>
              <a:buChar char="q"/>
            </a:pPr>
            <a:r>
              <a:rPr lang="en-US" sz="1600" dirty="0"/>
              <a:t>Impositions on </a:t>
            </a:r>
            <a:r>
              <a:rPr lang="en-US" sz="1600" b="1" dirty="0">
                <a:solidFill>
                  <a:srgbClr val="0070C0"/>
                </a:solidFill>
              </a:rPr>
              <a:t>DISCOMs and Select Industries</a:t>
            </a:r>
            <a:r>
              <a:rPr lang="en-US" sz="1600" dirty="0"/>
              <a:t> (Steel etc.,) and regulated by </a:t>
            </a:r>
            <a:r>
              <a:rPr lang="en-US" sz="1600" b="1" dirty="0">
                <a:solidFill>
                  <a:srgbClr val="0070C0"/>
                </a:solidFill>
              </a:rPr>
              <a:t>RPO Compliance cells</a:t>
            </a:r>
          </a:p>
          <a:p>
            <a:pPr lvl="0" algn="l"/>
            <a:endParaRPr lang="en-US" sz="1600" dirty="0"/>
          </a:p>
          <a:p>
            <a:pPr marL="285750" lvl="0" indent="-285750" algn="l">
              <a:buFont typeface="Wingdings" panose="05000000000000000000" pitchFamily="2" charset="2"/>
              <a:buChar char="q"/>
            </a:pPr>
            <a:r>
              <a:rPr lang="en-US" sz="1600" dirty="0"/>
              <a:t>RPO % defined at Centre</a:t>
            </a:r>
          </a:p>
        </p:txBody>
      </p:sp>
      <p:sp>
        <p:nvSpPr>
          <p:cNvPr id="16" name="Rectangle 15"/>
          <p:cNvSpPr/>
          <p:nvPr/>
        </p:nvSpPr>
        <p:spPr>
          <a:xfrm>
            <a:off x="85366" y="962905"/>
            <a:ext cx="4000564" cy="3416320"/>
          </a:xfrm>
          <a:prstGeom prst="rect">
            <a:avLst/>
          </a:prstGeom>
        </p:spPr>
        <p:txBody>
          <a:bodyPr wrap="square">
            <a:spAutoFit/>
          </a:bodyPr>
          <a:lstStyle/>
          <a:p>
            <a:pPr marL="285750" lvl="0" indent="-285750" algn="l">
              <a:buFont typeface="Wingdings" panose="05000000000000000000" pitchFamily="2" charset="2"/>
              <a:buChar char="q"/>
            </a:pPr>
            <a:r>
              <a:rPr lang="en-US" sz="1600" b="1" dirty="0">
                <a:solidFill>
                  <a:srgbClr val="0070C0"/>
                </a:solidFill>
              </a:rPr>
              <a:t>Tariff Orders from various ERCs </a:t>
            </a:r>
            <a:r>
              <a:rPr lang="en-US" sz="1600" dirty="0"/>
              <a:t>for different states </a:t>
            </a:r>
          </a:p>
          <a:p>
            <a:pPr marL="742930" lvl="1" indent="-285750" algn="l">
              <a:buFont typeface="Wingdings" panose="05000000000000000000" pitchFamily="2" charset="2"/>
              <a:buChar char="q"/>
            </a:pPr>
            <a:r>
              <a:rPr lang="en-US" sz="1600" b="1" dirty="0">
                <a:solidFill>
                  <a:srgbClr val="0070C0"/>
                </a:solidFill>
              </a:rPr>
              <a:t>Wheeling charges </a:t>
            </a:r>
            <a:r>
              <a:rPr lang="en-US" sz="1600" dirty="0"/>
              <a:t>– Varying from </a:t>
            </a:r>
            <a:r>
              <a:rPr lang="en-US" sz="1600" b="1" dirty="0">
                <a:solidFill>
                  <a:srgbClr val="0070C0"/>
                </a:solidFill>
              </a:rPr>
              <a:t>20-50% </a:t>
            </a:r>
            <a:r>
              <a:rPr lang="en-US" sz="1600" dirty="0"/>
              <a:t>for various states </a:t>
            </a:r>
          </a:p>
          <a:p>
            <a:pPr marL="742930" lvl="1" indent="-285750" algn="l">
              <a:buFont typeface="Wingdings" panose="05000000000000000000" pitchFamily="2" charset="2"/>
              <a:buChar char="q"/>
            </a:pPr>
            <a:r>
              <a:rPr lang="en-US" sz="1600" b="1" dirty="0">
                <a:solidFill>
                  <a:srgbClr val="0070C0"/>
                </a:solidFill>
              </a:rPr>
              <a:t>Banking</a:t>
            </a:r>
            <a:r>
              <a:rPr lang="en-US" sz="1600" dirty="0"/>
              <a:t> – Period varying from </a:t>
            </a:r>
            <a:r>
              <a:rPr lang="en-US" sz="1600" b="1" dirty="0">
                <a:solidFill>
                  <a:srgbClr val="0070C0"/>
                </a:solidFill>
              </a:rPr>
              <a:t>1 year to none </a:t>
            </a:r>
          </a:p>
          <a:p>
            <a:pPr marL="742930" lvl="1" indent="-285750" algn="l">
              <a:buFont typeface="Wingdings" panose="05000000000000000000" pitchFamily="2" charset="2"/>
              <a:buChar char="q"/>
            </a:pPr>
            <a:r>
              <a:rPr lang="en-US" sz="1600" b="1" dirty="0">
                <a:solidFill>
                  <a:srgbClr val="0070C0"/>
                </a:solidFill>
              </a:rPr>
              <a:t>OA Charges (Excluding CSS) </a:t>
            </a:r>
            <a:r>
              <a:rPr lang="en-US" sz="1600" dirty="0"/>
              <a:t>– Varies from </a:t>
            </a:r>
            <a:r>
              <a:rPr lang="en-US" sz="1600" b="1" dirty="0">
                <a:solidFill>
                  <a:srgbClr val="0070C0"/>
                </a:solidFill>
              </a:rPr>
              <a:t>20 – 80 </a:t>
            </a:r>
            <a:r>
              <a:rPr lang="en-US" sz="1600" b="1" dirty="0" err="1">
                <a:solidFill>
                  <a:srgbClr val="0070C0"/>
                </a:solidFill>
              </a:rPr>
              <a:t>paise</a:t>
            </a:r>
            <a:r>
              <a:rPr lang="en-US" sz="1600" b="1" dirty="0">
                <a:solidFill>
                  <a:srgbClr val="0070C0"/>
                </a:solidFill>
              </a:rPr>
              <a:t>/unit </a:t>
            </a:r>
            <a:r>
              <a:rPr lang="en-US" sz="1600" dirty="0"/>
              <a:t>for various states</a:t>
            </a:r>
          </a:p>
          <a:p>
            <a:pPr marL="285750" lvl="0" indent="-285750" algn="l">
              <a:buFont typeface="Wingdings" panose="05000000000000000000" pitchFamily="2" charset="2"/>
              <a:buChar char="q"/>
            </a:pPr>
            <a:endParaRPr lang="en-US" sz="1600" dirty="0"/>
          </a:p>
          <a:p>
            <a:pPr marL="285750" lvl="0" indent="-285750" algn="l">
              <a:buFont typeface="Wingdings" panose="05000000000000000000" pitchFamily="2" charset="2"/>
              <a:buChar char="q"/>
            </a:pPr>
            <a:endParaRPr lang="en-US" sz="1600" dirty="0"/>
          </a:p>
        </p:txBody>
      </p:sp>
      <p:sp>
        <p:nvSpPr>
          <p:cNvPr id="19" name="Rectangle 18"/>
          <p:cNvSpPr/>
          <p:nvPr/>
        </p:nvSpPr>
        <p:spPr>
          <a:xfrm>
            <a:off x="85366" y="3579267"/>
            <a:ext cx="4000564" cy="2554545"/>
          </a:xfrm>
          <a:prstGeom prst="rect">
            <a:avLst/>
          </a:prstGeom>
        </p:spPr>
        <p:txBody>
          <a:bodyPr wrap="square">
            <a:spAutoFit/>
          </a:bodyPr>
          <a:lstStyle/>
          <a:p>
            <a:pPr marL="285750" lvl="0" indent="-285750" algn="l">
              <a:buFont typeface="Wingdings" panose="05000000000000000000" pitchFamily="2" charset="2"/>
              <a:buChar char="q"/>
            </a:pPr>
            <a:r>
              <a:rPr lang="en-US" sz="1600" b="1" dirty="0">
                <a:solidFill>
                  <a:srgbClr val="0070C0"/>
                </a:solidFill>
              </a:rPr>
              <a:t>CERC and FOR framework </a:t>
            </a:r>
            <a:r>
              <a:rPr lang="en-US" sz="1600" dirty="0"/>
              <a:t>on Forecasting and Scheduling state-wise </a:t>
            </a:r>
          </a:p>
          <a:p>
            <a:pPr marL="285750" lvl="0" indent="-285750" algn="l">
              <a:buFont typeface="Wingdings" panose="05000000000000000000" pitchFamily="2" charset="2"/>
              <a:buChar char="q"/>
            </a:pPr>
            <a:r>
              <a:rPr lang="en-US" sz="1600" dirty="0"/>
              <a:t>Regulations defined for </a:t>
            </a:r>
            <a:r>
              <a:rPr lang="en-US" sz="1600" b="1" dirty="0">
                <a:solidFill>
                  <a:srgbClr val="0070C0"/>
                </a:solidFill>
              </a:rPr>
              <a:t>Penalties</a:t>
            </a:r>
            <a:r>
              <a:rPr lang="en-US" sz="1600" dirty="0"/>
              <a:t> for Permissible deviation varying from </a:t>
            </a:r>
            <a:r>
              <a:rPr lang="en-US" sz="1600" b="1" dirty="0">
                <a:solidFill>
                  <a:srgbClr val="0070C0"/>
                </a:solidFill>
              </a:rPr>
              <a:t>15%-35% </a:t>
            </a:r>
            <a:r>
              <a:rPr lang="en-US" sz="1600" dirty="0"/>
              <a:t>on INR/unit basis </a:t>
            </a:r>
          </a:p>
          <a:p>
            <a:pPr marL="285750" lvl="0" indent="-285750" algn="l">
              <a:buFont typeface="Wingdings" panose="05000000000000000000" pitchFamily="2" charset="2"/>
              <a:buChar char="q"/>
            </a:pPr>
            <a:endParaRPr lang="en-US" sz="1600" dirty="0"/>
          </a:p>
          <a:p>
            <a:pPr marL="285750" lvl="0" indent="-285750" algn="l">
              <a:buFont typeface="Wingdings" panose="05000000000000000000" pitchFamily="2" charset="2"/>
              <a:buChar char="q"/>
            </a:pPr>
            <a:endParaRPr lang="en-US" sz="1600" dirty="0"/>
          </a:p>
          <a:p>
            <a:pPr marL="285750" lvl="0" indent="-285750" algn="l">
              <a:buFont typeface="Wingdings" panose="05000000000000000000" pitchFamily="2" charset="2"/>
              <a:buChar char="q"/>
            </a:pPr>
            <a:endParaRPr lang="en-US" sz="1600" dirty="0"/>
          </a:p>
        </p:txBody>
      </p:sp>
      <p:sp>
        <p:nvSpPr>
          <p:cNvPr id="17" name="TextBox 16">
            <a:extLst>
              <a:ext uri="{FF2B5EF4-FFF2-40B4-BE49-F238E27FC236}">
                <a16:creationId xmlns:a16="http://schemas.microsoft.com/office/drawing/2014/main" id="{F8F90254-1C5D-4FBD-BB04-455616D6E7EB}"/>
              </a:ext>
            </a:extLst>
          </p:cNvPr>
          <p:cNvSpPr txBox="1"/>
          <p:nvPr/>
        </p:nvSpPr>
        <p:spPr>
          <a:xfrm>
            <a:off x="953833" y="136952"/>
            <a:ext cx="11238167" cy="523220"/>
          </a:xfrm>
          <a:prstGeom prst="rect">
            <a:avLst/>
          </a:prstGeom>
          <a:noFill/>
        </p:spPr>
        <p:txBody>
          <a:bodyPr wrap="square" rtlCol="0">
            <a:spAutoFit/>
          </a:bodyPr>
          <a:lstStyle/>
          <a:p>
            <a:pPr lvl="0" algn="l" eaLnBrk="1" fontAlgn="auto" hangingPunct="1">
              <a:spcBef>
                <a:spcPts val="0"/>
              </a:spcBef>
              <a:spcAft>
                <a:spcPts val="0"/>
              </a:spcAft>
            </a:pPr>
            <a:r>
              <a:rPr lang="en-IN" sz="2800" b="1" dirty="0">
                <a:solidFill>
                  <a:srgbClr val="003300"/>
                </a:solidFill>
                <a:latin typeface="Cambria" panose="02040503050406030204" pitchFamily="18" charset="0"/>
              </a:rPr>
              <a:t>REGULATORY REQUIREMENTS</a:t>
            </a:r>
            <a:endParaRPr lang="en-US" sz="2800" b="1" dirty="0">
              <a:solidFill>
                <a:srgbClr val="003300"/>
              </a:solidFill>
              <a:latin typeface="Cambria" panose="02040503050406030204" pitchFamily="18" charset="0"/>
            </a:endParaRPr>
          </a:p>
        </p:txBody>
      </p:sp>
    </p:spTree>
    <p:extLst>
      <p:ext uri="{BB962C8B-B14F-4D97-AF65-F5344CB8AC3E}">
        <p14:creationId xmlns:p14="http://schemas.microsoft.com/office/powerpoint/2010/main" val="3830873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SWELECT: 7Ps</a:t>
            </a:r>
          </a:p>
        </p:txBody>
      </p:sp>
      <p:sp>
        <p:nvSpPr>
          <p:cNvPr id="3" name="Text Placeholder 2"/>
          <p:cNvSpPr>
            <a:spLocks noGrp="1"/>
          </p:cNvSpPr>
          <p:nvPr>
            <p:ph type="body" idx="1"/>
          </p:nvPr>
        </p:nvSpPr>
        <p:spPr/>
        <p:txBody>
          <a:bodyPr/>
          <a:lstStyle/>
          <a:p>
            <a:endParaRPr lang="en-US" dirty="0"/>
          </a:p>
        </p:txBody>
      </p:sp>
      <p:graphicFrame>
        <p:nvGraphicFramePr>
          <p:cNvPr id="4" name="Object 3"/>
          <p:cNvGraphicFramePr>
            <a:graphicFrameLocks noChangeAspect="1"/>
          </p:cNvGraphicFramePr>
          <p:nvPr/>
        </p:nvGraphicFramePr>
        <p:xfrm>
          <a:off x="1083812" y="1136471"/>
          <a:ext cx="9206568" cy="2171649"/>
        </p:xfrm>
        <a:graphic>
          <a:graphicData uri="http://schemas.openxmlformats.org/presentationml/2006/ole">
            <mc:AlternateContent xmlns:mc="http://schemas.openxmlformats.org/markup-compatibility/2006">
              <mc:Choice xmlns:v="urn:schemas-microsoft-com:vml" Requires="v">
                <p:oleObj spid="_x0000_s3141" name="Worksheet" r:id="rId3" imgW="5734170" imgH="1352471" progId="Excel.Sheet.12">
                  <p:embed/>
                </p:oleObj>
              </mc:Choice>
              <mc:Fallback>
                <p:oleObj name="Worksheet" r:id="rId3" imgW="5734170" imgH="1352471" progId="Excel.Sheet.12">
                  <p:embed/>
                  <p:pic>
                    <p:nvPicPr>
                      <p:cNvPr id="4" name="Object 3"/>
                      <p:cNvPicPr/>
                      <p:nvPr/>
                    </p:nvPicPr>
                    <p:blipFill>
                      <a:blip r:embed="rId4"/>
                      <a:stretch>
                        <a:fillRect/>
                      </a:stretch>
                    </p:blipFill>
                    <p:spPr>
                      <a:xfrm>
                        <a:off x="1083812" y="1136471"/>
                        <a:ext cx="9206568" cy="2171649"/>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083813" y="3598606"/>
          <a:ext cx="9417039" cy="2750136"/>
        </p:xfrm>
        <a:graphic>
          <a:graphicData uri="http://schemas.openxmlformats.org/presentationml/2006/ole">
            <mc:AlternateContent xmlns:mc="http://schemas.openxmlformats.org/markup-compatibility/2006">
              <mc:Choice xmlns:v="urn:schemas-microsoft-com:vml" Requires="v">
                <p:oleObj spid="_x0000_s3142" name="Worksheet" r:id="rId5" imgW="3667123" imgH="3571836" progId="Excel.Sheet.12">
                  <p:embed/>
                </p:oleObj>
              </mc:Choice>
              <mc:Fallback>
                <p:oleObj name="Worksheet" r:id="rId5" imgW="3667123" imgH="3571836" progId="Excel.Sheet.12">
                  <p:embed/>
                  <p:pic>
                    <p:nvPicPr>
                      <p:cNvPr id="5" name="Object 4"/>
                      <p:cNvPicPr/>
                      <p:nvPr/>
                    </p:nvPicPr>
                    <p:blipFill>
                      <a:blip r:embed="rId6"/>
                      <a:stretch>
                        <a:fillRect/>
                      </a:stretch>
                    </p:blipFill>
                    <p:spPr>
                      <a:xfrm>
                        <a:off x="1083813" y="3598606"/>
                        <a:ext cx="9417039" cy="2750136"/>
                      </a:xfrm>
                      <a:prstGeom prst="rect">
                        <a:avLst/>
                      </a:prstGeom>
                    </p:spPr>
                  </p:pic>
                </p:oleObj>
              </mc:Fallback>
            </mc:AlternateContent>
          </a:graphicData>
        </a:graphic>
      </p:graphicFrame>
    </p:spTree>
    <p:extLst>
      <p:ext uri="{BB962C8B-B14F-4D97-AF65-F5344CB8AC3E}">
        <p14:creationId xmlns:p14="http://schemas.microsoft.com/office/powerpoint/2010/main" val="3630394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en-IN" dirty="0">
              <a:solidFill>
                <a:schemeClr val="tx1">
                  <a:lumMod val="85000"/>
                  <a:lumOff val="15000"/>
                </a:schemeClr>
              </a:solidFill>
            </a:endParaRPr>
          </a:p>
        </p:txBody>
      </p:sp>
      <p:grpSp>
        <p:nvGrpSpPr>
          <p:cNvPr id="134" name="Group 133">
            <a:extLst>
              <a:ext uri="{FF2B5EF4-FFF2-40B4-BE49-F238E27FC236}">
                <a16:creationId xmlns:a16="http://schemas.microsoft.com/office/drawing/2014/main" id="{710E00B8-1027-496E-ADDF-828B3E6C2F79}"/>
              </a:ext>
            </a:extLst>
          </p:cNvPr>
          <p:cNvGrpSpPr/>
          <p:nvPr/>
        </p:nvGrpSpPr>
        <p:grpSpPr>
          <a:xfrm>
            <a:off x="3323574" y="1714500"/>
            <a:ext cx="5506754" cy="4059602"/>
            <a:chOff x="3321986" y="1714500"/>
            <a:chExt cx="5506754" cy="4059602"/>
          </a:xfrm>
        </p:grpSpPr>
        <p:sp>
          <p:nvSpPr>
            <p:cNvPr id="23" name="Rectangle 6">
              <a:extLst>
                <a:ext uri="{FF2B5EF4-FFF2-40B4-BE49-F238E27FC236}">
                  <a16:creationId xmlns:a16="http://schemas.microsoft.com/office/drawing/2014/main" id="{0B3048F6-E312-42E8-B904-FDE5A2C45634}"/>
                </a:ext>
              </a:extLst>
            </p:cNvPr>
            <p:cNvSpPr/>
            <p:nvPr/>
          </p:nvSpPr>
          <p:spPr>
            <a:xfrm rot="5400000" flipV="1">
              <a:off x="4158604" y="3244541"/>
              <a:ext cx="923382" cy="1014421"/>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195 w 864096"/>
                <a:gd name="connsiteY4" fmla="*/ 761886 h 1512168"/>
                <a:gd name="connsiteX5" fmla="*/ 0 w 864096"/>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4795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4795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972108"/>
                <a:gd name="connsiteY0" fmla="*/ 0 h 1512168"/>
                <a:gd name="connsiteX1" fmla="*/ 864096 w 972108"/>
                <a:gd name="connsiteY1" fmla="*/ 0 h 1512168"/>
                <a:gd name="connsiteX2" fmla="*/ 864096 w 972108"/>
                <a:gd name="connsiteY2" fmla="*/ 1512168 h 1512168"/>
                <a:gd name="connsiteX3" fmla="*/ 0 w 972108"/>
                <a:gd name="connsiteY3" fmla="*/ 1512168 h 1512168"/>
                <a:gd name="connsiteX4" fmla="*/ 185581 w 972108"/>
                <a:gd name="connsiteY4" fmla="*/ 765649 h 1512168"/>
                <a:gd name="connsiteX5" fmla="*/ 0 w 972108"/>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8558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863899 w 864096"/>
                <a:gd name="connsiteY2" fmla="*/ 754360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577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8756 w 864096"/>
                <a:gd name="connsiteY5" fmla="*/ 756774 h 1512168"/>
                <a:gd name="connsiteX6" fmla="*/ 0 w 864096"/>
                <a:gd name="connsiteY6" fmla="*/ 0 h 151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6">
              <a:extLst>
                <a:ext uri="{FF2B5EF4-FFF2-40B4-BE49-F238E27FC236}">
                  <a16:creationId xmlns:a16="http://schemas.microsoft.com/office/drawing/2014/main" id="{3D1D703C-943F-47B2-B788-22180A3CB268}"/>
                </a:ext>
              </a:extLst>
            </p:cNvPr>
            <p:cNvSpPr/>
            <p:nvPr/>
          </p:nvSpPr>
          <p:spPr>
            <a:xfrm rot="2959117" flipV="1">
              <a:off x="4556755" y="4231972"/>
              <a:ext cx="923382" cy="1014421"/>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195 w 864096"/>
                <a:gd name="connsiteY4" fmla="*/ 761886 h 1512168"/>
                <a:gd name="connsiteX5" fmla="*/ 0 w 864096"/>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4795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4795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972108"/>
                <a:gd name="connsiteY0" fmla="*/ 0 h 1512168"/>
                <a:gd name="connsiteX1" fmla="*/ 864096 w 972108"/>
                <a:gd name="connsiteY1" fmla="*/ 0 h 1512168"/>
                <a:gd name="connsiteX2" fmla="*/ 864096 w 972108"/>
                <a:gd name="connsiteY2" fmla="*/ 1512168 h 1512168"/>
                <a:gd name="connsiteX3" fmla="*/ 0 w 972108"/>
                <a:gd name="connsiteY3" fmla="*/ 1512168 h 1512168"/>
                <a:gd name="connsiteX4" fmla="*/ 185581 w 972108"/>
                <a:gd name="connsiteY4" fmla="*/ 765649 h 1512168"/>
                <a:gd name="connsiteX5" fmla="*/ 0 w 972108"/>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8558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863899 w 864096"/>
                <a:gd name="connsiteY2" fmla="*/ 754360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577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8756 w 864096"/>
                <a:gd name="connsiteY5" fmla="*/ 756774 h 1512168"/>
                <a:gd name="connsiteX6" fmla="*/ 0 w 864096"/>
                <a:gd name="connsiteY6" fmla="*/ 0 h 151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EF1B19E-9363-4956-AC6C-C97857B383BD}"/>
                </a:ext>
              </a:extLst>
            </p:cNvPr>
            <p:cNvSpPr/>
            <p:nvPr/>
          </p:nvSpPr>
          <p:spPr>
            <a:xfrm rot="18640883">
              <a:off x="4556755" y="2242209"/>
              <a:ext cx="923382" cy="1014421"/>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195 w 864096"/>
                <a:gd name="connsiteY4" fmla="*/ 761886 h 1512168"/>
                <a:gd name="connsiteX5" fmla="*/ 0 w 864096"/>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4795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4795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972108"/>
                <a:gd name="connsiteY0" fmla="*/ 0 h 1512168"/>
                <a:gd name="connsiteX1" fmla="*/ 864096 w 972108"/>
                <a:gd name="connsiteY1" fmla="*/ 0 h 1512168"/>
                <a:gd name="connsiteX2" fmla="*/ 864096 w 972108"/>
                <a:gd name="connsiteY2" fmla="*/ 1512168 h 1512168"/>
                <a:gd name="connsiteX3" fmla="*/ 0 w 972108"/>
                <a:gd name="connsiteY3" fmla="*/ 1512168 h 1512168"/>
                <a:gd name="connsiteX4" fmla="*/ 185581 w 972108"/>
                <a:gd name="connsiteY4" fmla="*/ 765649 h 1512168"/>
                <a:gd name="connsiteX5" fmla="*/ 0 w 972108"/>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8558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863899 w 864096"/>
                <a:gd name="connsiteY2" fmla="*/ 754360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577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8756 w 864096"/>
                <a:gd name="connsiteY5" fmla="*/ 756774 h 1512168"/>
                <a:gd name="connsiteX6" fmla="*/ 0 w 864096"/>
                <a:gd name="connsiteY6" fmla="*/ 0 h 151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2F7310C6-3383-461A-B336-E0BF227A694E}"/>
                </a:ext>
              </a:extLst>
            </p:cNvPr>
            <p:cNvSpPr/>
            <p:nvPr/>
          </p:nvSpPr>
          <p:spPr>
            <a:xfrm rot="10800000" flipV="1">
              <a:off x="3321986" y="3181269"/>
              <a:ext cx="1122891" cy="11228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539597A4-F3BB-4F18-A4F4-3F01EA731A07}"/>
                </a:ext>
              </a:extLst>
            </p:cNvPr>
            <p:cNvSpPr/>
            <p:nvPr/>
          </p:nvSpPr>
          <p:spPr>
            <a:xfrm rot="10800000" flipV="1">
              <a:off x="3892313" y="4651210"/>
              <a:ext cx="1122891" cy="11228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BEF7AC91-11C2-4066-96DE-D9C788873925}"/>
                </a:ext>
              </a:extLst>
            </p:cNvPr>
            <p:cNvSpPr/>
            <p:nvPr/>
          </p:nvSpPr>
          <p:spPr>
            <a:xfrm>
              <a:off x="3892313" y="1714500"/>
              <a:ext cx="1122891" cy="11228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FBC144D7-87AE-4A14-AA19-303FDACB6505}"/>
                </a:ext>
              </a:extLst>
            </p:cNvPr>
            <p:cNvSpPr/>
            <p:nvPr/>
          </p:nvSpPr>
          <p:spPr>
            <a:xfrm rot="10800000" flipV="1">
              <a:off x="3447786" y="3307061"/>
              <a:ext cx="871306" cy="871307"/>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044F7222-BCC5-4DAA-9DB1-36CA814D9146}"/>
                </a:ext>
              </a:extLst>
            </p:cNvPr>
            <p:cNvSpPr/>
            <p:nvPr/>
          </p:nvSpPr>
          <p:spPr>
            <a:xfrm rot="10800000" flipV="1">
              <a:off x="4018113" y="4777002"/>
              <a:ext cx="871306" cy="871307"/>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AEA60460-A699-48FF-86FE-23F491560909}"/>
                </a:ext>
              </a:extLst>
            </p:cNvPr>
            <p:cNvSpPr/>
            <p:nvPr/>
          </p:nvSpPr>
          <p:spPr>
            <a:xfrm>
              <a:off x="4018113" y="1840291"/>
              <a:ext cx="871306" cy="871307"/>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6">
              <a:extLst>
                <a:ext uri="{FF2B5EF4-FFF2-40B4-BE49-F238E27FC236}">
                  <a16:creationId xmlns:a16="http://schemas.microsoft.com/office/drawing/2014/main" id="{29B3FCCA-579F-42F6-B108-C775B1BE2744}"/>
                </a:ext>
              </a:extLst>
            </p:cNvPr>
            <p:cNvSpPr/>
            <p:nvPr/>
          </p:nvSpPr>
          <p:spPr>
            <a:xfrm rot="16200000" flipH="1" flipV="1">
              <a:off x="7068740" y="3244541"/>
              <a:ext cx="923382" cy="1014421"/>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195 w 864096"/>
                <a:gd name="connsiteY4" fmla="*/ 761886 h 1512168"/>
                <a:gd name="connsiteX5" fmla="*/ 0 w 864096"/>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4795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4795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972108"/>
                <a:gd name="connsiteY0" fmla="*/ 0 h 1512168"/>
                <a:gd name="connsiteX1" fmla="*/ 864096 w 972108"/>
                <a:gd name="connsiteY1" fmla="*/ 0 h 1512168"/>
                <a:gd name="connsiteX2" fmla="*/ 864096 w 972108"/>
                <a:gd name="connsiteY2" fmla="*/ 1512168 h 1512168"/>
                <a:gd name="connsiteX3" fmla="*/ 0 w 972108"/>
                <a:gd name="connsiteY3" fmla="*/ 1512168 h 1512168"/>
                <a:gd name="connsiteX4" fmla="*/ 185581 w 972108"/>
                <a:gd name="connsiteY4" fmla="*/ 765649 h 1512168"/>
                <a:gd name="connsiteX5" fmla="*/ 0 w 972108"/>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8558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863899 w 864096"/>
                <a:gd name="connsiteY2" fmla="*/ 754360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577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8756 w 864096"/>
                <a:gd name="connsiteY5" fmla="*/ 756774 h 1512168"/>
                <a:gd name="connsiteX6" fmla="*/ 0 w 864096"/>
                <a:gd name="connsiteY6" fmla="*/ 0 h 151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6">
              <a:extLst>
                <a:ext uri="{FF2B5EF4-FFF2-40B4-BE49-F238E27FC236}">
                  <a16:creationId xmlns:a16="http://schemas.microsoft.com/office/drawing/2014/main" id="{74D4C647-41C3-436D-BC85-BE6A57D95D03}"/>
                </a:ext>
              </a:extLst>
            </p:cNvPr>
            <p:cNvSpPr/>
            <p:nvPr/>
          </p:nvSpPr>
          <p:spPr>
            <a:xfrm rot="18640883" flipH="1" flipV="1">
              <a:off x="6670589" y="4231972"/>
              <a:ext cx="923382" cy="1014421"/>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195 w 864096"/>
                <a:gd name="connsiteY4" fmla="*/ 761886 h 1512168"/>
                <a:gd name="connsiteX5" fmla="*/ 0 w 864096"/>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4795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4795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972108"/>
                <a:gd name="connsiteY0" fmla="*/ 0 h 1512168"/>
                <a:gd name="connsiteX1" fmla="*/ 864096 w 972108"/>
                <a:gd name="connsiteY1" fmla="*/ 0 h 1512168"/>
                <a:gd name="connsiteX2" fmla="*/ 864096 w 972108"/>
                <a:gd name="connsiteY2" fmla="*/ 1512168 h 1512168"/>
                <a:gd name="connsiteX3" fmla="*/ 0 w 972108"/>
                <a:gd name="connsiteY3" fmla="*/ 1512168 h 1512168"/>
                <a:gd name="connsiteX4" fmla="*/ 185581 w 972108"/>
                <a:gd name="connsiteY4" fmla="*/ 765649 h 1512168"/>
                <a:gd name="connsiteX5" fmla="*/ 0 w 972108"/>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8558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863899 w 864096"/>
                <a:gd name="connsiteY2" fmla="*/ 754360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577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8756 w 864096"/>
                <a:gd name="connsiteY5" fmla="*/ 756774 h 1512168"/>
                <a:gd name="connsiteX6" fmla="*/ 0 w 864096"/>
                <a:gd name="connsiteY6" fmla="*/ 0 h 151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6">
              <a:extLst>
                <a:ext uri="{FF2B5EF4-FFF2-40B4-BE49-F238E27FC236}">
                  <a16:creationId xmlns:a16="http://schemas.microsoft.com/office/drawing/2014/main" id="{CE5E3FAF-E58E-4EAF-9B03-1F8398CC94BA}"/>
                </a:ext>
              </a:extLst>
            </p:cNvPr>
            <p:cNvSpPr/>
            <p:nvPr/>
          </p:nvSpPr>
          <p:spPr>
            <a:xfrm rot="2959117" flipH="1">
              <a:off x="6670589" y="2242209"/>
              <a:ext cx="923382" cy="1014421"/>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195 w 864096"/>
                <a:gd name="connsiteY4" fmla="*/ 761886 h 1512168"/>
                <a:gd name="connsiteX5" fmla="*/ 0 w 864096"/>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4795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4795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8528 w 864096"/>
                <a:gd name="connsiteY2" fmla="*/ 769412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972108"/>
                <a:gd name="connsiteY0" fmla="*/ 0 h 1512168"/>
                <a:gd name="connsiteX1" fmla="*/ 864096 w 972108"/>
                <a:gd name="connsiteY1" fmla="*/ 0 h 1512168"/>
                <a:gd name="connsiteX2" fmla="*/ 864096 w 972108"/>
                <a:gd name="connsiteY2" fmla="*/ 1512168 h 1512168"/>
                <a:gd name="connsiteX3" fmla="*/ 0 w 972108"/>
                <a:gd name="connsiteY3" fmla="*/ 1512168 h 1512168"/>
                <a:gd name="connsiteX4" fmla="*/ 185581 w 972108"/>
                <a:gd name="connsiteY4" fmla="*/ 765649 h 1512168"/>
                <a:gd name="connsiteX5" fmla="*/ 0 w 972108"/>
                <a:gd name="connsiteY5" fmla="*/ 0 h 1512168"/>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185581 w 864096"/>
                <a:gd name="connsiteY4" fmla="*/ 765649 h 1512168"/>
                <a:gd name="connsiteX5" fmla="*/ 0 w 864096"/>
                <a:gd name="connsiteY5" fmla="*/ 0 h 1512168"/>
                <a:gd name="connsiteX0" fmla="*/ 0 w 864096"/>
                <a:gd name="connsiteY0" fmla="*/ 0 h 1512168"/>
                <a:gd name="connsiteX1" fmla="*/ 864096 w 864096"/>
                <a:gd name="connsiteY1" fmla="*/ 0 h 1512168"/>
                <a:gd name="connsiteX2" fmla="*/ 863899 w 864096"/>
                <a:gd name="connsiteY2" fmla="*/ 754360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185581 w 864096"/>
                <a:gd name="connsiteY5" fmla="*/ 765649 h 1512168"/>
                <a:gd name="connsiteX6" fmla="*/ 0 w 864096"/>
                <a:gd name="connsiteY6" fmla="*/ 0 h 1512168"/>
                <a:gd name="connsiteX0" fmla="*/ 0 w 864096"/>
                <a:gd name="connsiteY0" fmla="*/ 0 h 1512168"/>
                <a:gd name="connsiteX1" fmla="*/ 864096 w 864096"/>
                <a:gd name="connsiteY1" fmla="*/ 0 h 1512168"/>
                <a:gd name="connsiteX2" fmla="*/ 674328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02027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44725 w 864096"/>
                <a:gd name="connsiteY2" fmla="*/ 761051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4919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67630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615122 w 864096"/>
                <a:gd name="connsiteY2" fmla="*/ 7577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38208 w 864096"/>
                <a:gd name="connsiteY5" fmla="*/ 755781 h 1512168"/>
                <a:gd name="connsiteX6" fmla="*/ 0 w 864096"/>
                <a:gd name="connsiteY6" fmla="*/ 0 h 1512168"/>
                <a:gd name="connsiteX0" fmla="*/ 0 w 864096"/>
                <a:gd name="connsiteY0" fmla="*/ 0 h 1512168"/>
                <a:gd name="connsiteX1" fmla="*/ 864096 w 864096"/>
                <a:gd name="connsiteY1" fmla="*/ 0 h 1512168"/>
                <a:gd name="connsiteX2" fmla="*/ 571726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297102 w 864096"/>
                <a:gd name="connsiteY5" fmla="*/ 7619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21900 w 864096"/>
                <a:gd name="connsiteY5" fmla="*/ 758881 h 1512168"/>
                <a:gd name="connsiteX6" fmla="*/ 0 w 864096"/>
                <a:gd name="connsiteY6" fmla="*/ 0 h 1512168"/>
                <a:gd name="connsiteX0" fmla="*/ 0 w 864096"/>
                <a:gd name="connsiteY0" fmla="*/ 0 h 1512168"/>
                <a:gd name="connsiteX1" fmla="*/ 864096 w 864096"/>
                <a:gd name="connsiteY1" fmla="*/ 0 h 1512168"/>
                <a:gd name="connsiteX2" fmla="*/ 537629 w 864096"/>
                <a:gd name="connsiteY2" fmla="*/ 760862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4542 w 864096"/>
                <a:gd name="connsiteY5" fmla="*/ 756774 h 1512168"/>
                <a:gd name="connsiteX6" fmla="*/ 0 w 864096"/>
                <a:gd name="connsiteY6" fmla="*/ 0 h 1512168"/>
                <a:gd name="connsiteX0" fmla="*/ 0 w 864096"/>
                <a:gd name="connsiteY0" fmla="*/ 0 h 1512168"/>
                <a:gd name="connsiteX1" fmla="*/ 864096 w 864096"/>
                <a:gd name="connsiteY1" fmla="*/ 0 h 1512168"/>
                <a:gd name="connsiteX2" fmla="*/ 516560 w 864096"/>
                <a:gd name="connsiteY2" fmla="*/ 754541 h 1512168"/>
                <a:gd name="connsiteX3" fmla="*/ 864096 w 864096"/>
                <a:gd name="connsiteY3" fmla="*/ 1512168 h 1512168"/>
                <a:gd name="connsiteX4" fmla="*/ 0 w 864096"/>
                <a:gd name="connsiteY4" fmla="*/ 1512168 h 1512168"/>
                <a:gd name="connsiteX5" fmla="*/ 338756 w 864096"/>
                <a:gd name="connsiteY5" fmla="*/ 756774 h 1512168"/>
                <a:gd name="connsiteX6" fmla="*/ 0 w 864096"/>
                <a:gd name="connsiteY6" fmla="*/ 0 h 151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1F097D38-683C-4C92-BD4D-2102CDC4B162}"/>
                </a:ext>
              </a:extLst>
            </p:cNvPr>
            <p:cNvSpPr/>
            <p:nvPr/>
          </p:nvSpPr>
          <p:spPr>
            <a:xfrm rot="10800000" flipH="1" flipV="1">
              <a:off x="7705849" y="3181269"/>
              <a:ext cx="1122891" cy="11228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921D3A13-5B6B-4068-A52D-B203698352C4}"/>
                </a:ext>
              </a:extLst>
            </p:cNvPr>
            <p:cNvSpPr/>
            <p:nvPr/>
          </p:nvSpPr>
          <p:spPr>
            <a:xfrm rot="10800000" flipH="1" flipV="1">
              <a:off x="7135522" y="4651210"/>
              <a:ext cx="1122891" cy="112289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F662F769-E825-4796-B917-E297020AB450}"/>
                </a:ext>
              </a:extLst>
            </p:cNvPr>
            <p:cNvSpPr/>
            <p:nvPr/>
          </p:nvSpPr>
          <p:spPr>
            <a:xfrm flipH="1">
              <a:off x="7135522" y="1714500"/>
              <a:ext cx="1122891" cy="11228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C1F09CC4-6046-4B2E-BCE7-5F0ACFB5A28C}"/>
                </a:ext>
              </a:extLst>
            </p:cNvPr>
            <p:cNvSpPr/>
            <p:nvPr/>
          </p:nvSpPr>
          <p:spPr>
            <a:xfrm rot="10800000" flipH="1" flipV="1">
              <a:off x="7831649" y="3307061"/>
              <a:ext cx="871306" cy="871307"/>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5E7654B1-5EB4-4533-946A-CFBFA8756AB7}"/>
                </a:ext>
              </a:extLst>
            </p:cNvPr>
            <p:cNvSpPr/>
            <p:nvPr/>
          </p:nvSpPr>
          <p:spPr>
            <a:xfrm rot="10800000" flipH="1" flipV="1">
              <a:off x="7261322" y="4777002"/>
              <a:ext cx="871306" cy="871307"/>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A0733BF7-E535-4787-A208-F244A0FC7700}"/>
                </a:ext>
              </a:extLst>
            </p:cNvPr>
            <p:cNvSpPr/>
            <p:nvPr/>
          </p:nvSpPr>
          <p:spPr>
            <a:xfrm flipH="1">
              <a:off x="7261322" y="1840291"/>
              <a:ext cx="871306" cy="871307"/>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47997EF9-1C08-4FD9-B456-B3C7CFAA276E}"/>
                </a:ext>
              </a:extLst>
            </p:cNvPr>
            <p:cNvSpPr/>
            <p:nvPr/>
          </p:nvSpPr>
          <p:spPr>
            <a:xfrm>
              <a:off x="4896562" y="2537578"/>
              <a:ext cx="2410272" cy="241027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87DC19FB-80B4-4F74-8AB9-87E1C190F681}"/>
                </a:ext>
              </a:extLst>
            </p:cNvPr>
            <p:cNvSpPr/>
            <p:nvPr/>
          </p:nvSpPr>
          <p:spPr>
            <a:xfrm>
              <a:off x="5028867" y="2669883"/>
              <a:ext cx="2145663" cy="2145663"/>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8968B87A-1B6A-4047-A7B3-B29925A88660}"/>
                </a:ext>
              </a:extLst>
            </p:cNvPr>
            <p:cNvGrpSpPr/>
            <p:nvPr/>
          </p:nvGrpSpPr>
          <p:grpSpPr>
            <a:xfrm>
              <a:off x="4200956" y="2023873"/>
              <a:ext cx="505620" cy="504142"/>
              <a:chOff x="1033463" y="3025776"/>
              <a:chExt cx="2719388" cy="2711450"/>
            </a:xfrm>
          </p:grpSpPr>
          <p:sp>
            <p:nvSpPr>
              <p:cNvPr id="53" name="Freeform 6">
                <a:extLst>
                  <a:ext uri="{FF2B5EF4-FFF2-40B4-BE49-F238E27FC236}">
                    <a16:creationId xmlns:a16="http://schemas.microsoft.com/office/drawing/2014/main" id="{AA95404C-2AA2-4069-B2C9-21D6A2526C14}"/>
                  </a:ext>
                </a:extLst>
              </p:cNvPr>
              <p:cNvSpPr>
                <a:spLocks noEditPoints="1"/>
              </p:cNvSpPr>
              <p:nvPr/>
            </p:nvSpPr>
            <p:spPr bwMode="auto">
              <a:xfrm>
                <a:off x="2870201" y="4857751"/>
                <a:ext cx="792163" cy="787400"/>
              </a:xfrm>
              <a:custGeom>
                <a:avLst/>
                <a:gdLst>
                  <a:gd name="T0" fmla="*/ 346 w 367"/>
                  <a:gd name="T1" fmla="*/ 273 h 366"/>
                  <a:gd name="T2" fmla="*/ 346 w 367"/>
                  <a:gd name="T3" fmla="*/ 346 h 366"/>
                  <a:gd name="T4" fmla="*/ 273 w 367"/>
                  <a:gd name="T5" fmla="*/ 346 h 366"/>
                  <a:gd name="T6" fmla="*/ 0 w 367"/>
                  <a:gd name="T7" fmla="*/ 73 h 366"/>
                  <a:gd name="T8" fmla="*/ 73 w 367"/>
                  <a:gd name="T9" fmla="*/ 0 h 366"/>
                  <a:gd name="T10" fmla="*/ 346 w 367"/>
                  <a:gd name="T11" fmla="*/ 273 h 366"/>
                  <a:gd name="T12" fmla="*/ 346 w 367"/>
                  <a:gd name="T13" fmla="*/ 273 h 366"/>
                  <a:gd name="T14" fmla="*/ 346 w 367"/>
                  <a:gd name="T15" fmla="*/ 273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7" h="366">
                    <a:moveTo>
                      <a:pt x="346" y="273"/>
                    </a:moveTo>
                    <a:cubicBezTo>
                      <a:pt x="367" y="293"/>
                      <a:pt x="367" y="326"/>
                      <a:pt x="346" y="346"/>
                    </a:cubicBezTo>
                    <a:cubicBezTo>
                      <a:pt x="326" y="366"/>
                      <a:pt x="294" y="366"/>
                      <a:pt x="273" y="346"/>
                    </a:cubicBezTo>
                    <a:cubicBezTo>
                      <a:pt x="0" y="73"/>
                      <a:pt x="0" y="73"/>
                      <a:pt x="0" y="73"/>
                    </a:cubicBezTo>
                    <a:cubicBezTo>
                      <a:pt x="73" y="0"/>
                      <a:pt x="73" y="0"/>
                      <a:pt x="73" y="0"/>
                    </a:cubicBezTo>
                    <a:lnTo>
                      <a:pt x="346" y="273"/>
                    </a:lnTo>
                    <a:close/>
                    <a:moveTo>
                      <a:pt x="346" y="273"/>
                    </a:moveTo>
                    <a:cubicBezTo>
                      <a:pt x="346" y="273"/>
                      <a:pt x="346" y="273"/>
                      <a:pt x="346" y="273"/>
                    </a:cubicBezTo>
                  </a:path>
                </a:pathLst>
              </a:custGeom>
              <a:solidFill>
                <a:schemeClr val="bg1">
                  <a:lumMod val="85000"/>
                </a:schemeClr>
              </a:solidFill>
              <a:ln w="3810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36665767-C361-44E3-B399-DEAEA54D6B1A}"/>
                  </a:ext>
                </a:extLst>
              </p:cNvPr>
              <p:cNvGrpSpPr/>
              <p:nvPr/>
            </p:nvGrpSpPr>
            <p:grpSpPr>
              <a:xfrm>
                <a:off x="1235076" y="3224213"/>
                <a:ext cx="1771650" cy="1770063"/>
                <a:chOff x="1235076" y="3224213"/>
                <a:chExt cx="1771650" cy="1770063"/>
              </a:xfrm>
            </p:grpSpPr>
            <p:sp>
              <p:nvSpPr>
                <p:cNvPr id="54" name="Freeform 7">
                  <a:extLst>
                    <a:ext uri="{FF2B5EF4-FFF2-40B4-BE49-F238E27FC236}">
                      <a16:creationId xmlns:a16="http://schemas.microsoft.com/office/drawing/2014/main" id="{6A8690E8-CDE1-4B60-B264-827B5D80CDDA}"/>
                    </a:ext>
                  </a:extLst>
                </p:cNvPr>
                <p:cNvSpPr>
                  <a:spLocks noEditPoints="1"/>
                </p:cNvSpPr>
                <p:nvPr/>
              </p:nvSpPr>
              <p:spPr bwMode="auto">
                <a:xfrm>
                  <a:off x="1235076" y="3224213"/>
                  <a:ext cx="1771650" cy="1770063"/>
                </a:xfrm>
                <a:custGeom>
                  <a:avLst/>
                  <a:gdLst>
                    <a:gd name="T0" fmla="*/ 702 w 822"/>
                    <a:gd name="T1" fmla="*/ 121 h 823"/>
                    <a:gd name="T2" fmla="*/ 822 w 822"/>
                    <a:gd name="T3" fmla="*/ 412 h 823"/>
                    <a:gd name="T4" fmla="*/ 702 w 822"/>
                    <a:gd name="T5" fmla="*/ 702 h 823"/>
                    <a:gd name="T6" fmla="*/ 411 w 822"/>
                    <a:gd name="T7" fmla="*/ 823 h 823"/>
                    <a:gd name="T8" fmla="*/ 120 w 822"/>
                    <a:gd name="T9" fmla="*/ 702 h 823"/>
                    <a:gd name="T10" fmla="*/ 0 w 822"/>
                    <a:gd name="T11" fmla="*/ 412 h 823"/>
                    <a:gd name="T12" fmla="*/ 120 w 822"/>
                    <a:gd name="T13" fmla="*/ 121 h 823"/>
                    <a:gd name="T14" fmla="*/ 411 w 822"/>
                    <a:gd name="T15" fmla="*/ 0 h 823"/>
                    <a:gd name="T16" fmla="*/ 702 w 822"/>
                    <a:gd name="T17" fmla="*/ 121 h 823"/>
                    <a:gd name="T18" fmla="*/ 772 w 822"/>
                    <a:gd name="T19" fmla="*/ 412 h 823"/>
                    <a:gd name="T20" fmla="*/ 666 w 822"/>
                    <a:gd name="T21" fmla="*/ 157 h 823"/>
                    <a:gd name="T22" fmla="*/ 411 w 822"/>
                    <a:gd name="T23" fmla="*/ 51 h 823"/>
                    <a:gd name="T24" fmla="*/ 156 w 822"/>
                    <a:gd name="T25" fmla="*/ 157 h 823"/>
                    <a:gd name="T26" fmla="*/ 50 w 822"/>
                    <a:gd name="T27" fmla="*/ 412 h 823"/>
                    <a:gd name="T28" fmla="*/ 156 w 822"/>
                    <a:gd name="T29" fmla="*/ 667 h 823"/>
                    <a:gd name="T30" fmla="*/ 411 w 822"/>
                    <a:gd name="T31" fmla="*/ 772 h 823"/>
                    <a:gd name="T32" fmla="*/ 666 w 822"/>
                    <a:gd name="T33" fmla="*/ 667 h 823"/>
                    <a:gd name="T34" fmla="*/ 772 w 822"/>
                    <a:gd name="T35" fmla="*/ 412 h 823"/>
                    <a:gd name="T36" fmla="*/ 772 w 822"/>
                    <a:gd name="T37" fmla="*/ 412 h 823"/>
                    <a:gd name="T38" fmla="*/ 772 w 822"/>
                    <a:gd name="T39" fmla="*/ 412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2" h="823">
                      <a:moveTo>
                        <a:pt x="702" y="121"/>
                      </a:moveTo>
                      <a:cubicBezTo>
                        <a:pt x="779" y="199"/>
                        <a:pt x="822" y="302"/>
                        <a:pt x="822" y="412"/>
                      </a:cubicBezTo>
                      <a:cubicBezTo>
                        <a:pt x="822" y="521"/>
                        <a:pt x="779" y="625"/>
                        <a:pt x="702" y="702"/>
                      </a:cubicBezTo>
                      <a:cubicBezTo>
                        <a:pt x="624" y="780"/>
                        <a:pt x="521" y="823"/>
                        <a:pt x="411" y="823"/>
                      </a:cubicBezTo>
                      <a:cubicBezTo>
                        <a:pt x="301" y="823"/>
                        <a:pt x="198" y="780"/>
                        <a:pt x="120" y="702"/>
                      </a:cubicBezTo>
                      <a:cubicBezTo>
                        <a:pt x="43" y="625"/>
                        <a:pt x="0" y="521"/>
                        <a:pt x="0" y="412"/>
                      </a:cubicBezTo>
                      <a:cubicBezTo>
                        <a:pt x="0" y="302"/>
                        <a:pt x="43" y="199"/>
                        <a:pt x="120" y="121"/>
                      </a:cubicBezTo>
                      <a:cubicBezTo>
                        <a:pt x="198" y="43"/>
                        <a:pt x="301" y="0"/>
                        <a:pt x="411" y="0"/>
                      </a:cubicBezTo>
                      <a:cubicBezTo>
                        <a:pt x="521" y="0"/>
                        <a:pt x="624" y="43"/>
                        <a:pt x="702" y="121"/>
                      </a:cubicBezTo>
                      <a:close/>
                      <a:moveTo>
                        <a:pt x="772" y="412"/>
                      </a:moveTo>
                      <a:cubicBezTo>
                        <a:pt x="772" y="315"/>
                        <a:pt x="734" y="225"/>
                        <a:pt x="666" y="157"/>
                      </a:cubicBezTo>
                      <a:cubicBezTo>
                        <a:pt x="598" y="89"/>
                        <a:pt x="507" y="51"/>
                        <a:pt x="411" y="51"/>
                      </a:cubicBezTo>
                      <a:cubicBezTo>
                        <a:pt x="315" y="51"/>
                        <a:pt x="224" y="89"/>
                        <a:pt x="156" y="157"/>
                      </a:cubicBezTo>
                      <a:cubicBezTo>
                        <a:pt x="88" y="225"/>
                        <a:pt x="50" y="315"/>
                        <a:pt x="50" y="412"/>
                      </a:cubicBezTo>
                      <a:cubicBezTo>
                        <a:pt x="50" y="508"/>
                        <a:pt x="88" y="599"/>
                        <a:pt x="156" y="667"/>
                      </a:cubicBezTo>
                      <a:cubicBezTo>
                        <a:pt x="224" y="735"/>
                        <a:pt x="315" y="772"/>
                        <a:pt x="411" y="772"/>
                      </a:cubicBezTo>
                      <a:cubicBezTo>
                        <a:pt x="507" y="772"/>
                        <a:pt x="598" y="735"/>
                        <a:pt x="666" y="667"/>
                      </a:cubicBezTo>
                      <a:cubicBezTo>
                        <a:pt x="734" y="599"/>
                        <a:pt x="772" y="508"/>
                        <a:pt x="772" y="412"/>
                      </a:cubicBezTo>
                      <a:close/>
                      <a:moveTo>
                        <a:pt x="772" y="412"/>
                      </a:moveTo>
                      <a:cubicBezTo>
                        <a:pt x="772" y="412"/>
                        <a:pt x="772" y="412"/>
                        <a:pt x="772" y="412"/>
                      </a:cubicBezTo>
                    </a:path>
                  </a:pathLst>
                </a:custGeom>
                <a:solidFill>
                  <a:schemeClr val="accent1"/>
                </a:solidFill>
                <a:ln w="190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8">
                  <a:extLst>
                    <a:ext uri="{FF2B5EF4-FFF2-40B4-BE49-F238E27FC236}">
                      <a16:creationId xmlns:a16="http://schemas.microsoft.com/office/drawing/2014/main" id="{70B12D4A-C3E2-4BDA-84AC-C3855102D43C}"/>
                    </a:ext>
                  </a:extLst>
                </p:cNvPr>
                <p:cNvSpPr>
                  <a:spLocks noEditPoints="1"/>
                </p:cNvSpPr>
                <p:nvPr/>
              </p:nvSpPr>
              <p:spPr bwMode="auto">
                <a:xfrm>
                  <a:off x="2803526" y="4789488"/>
                  <a:ext cx="88900" cy="90488"/>
                </a:xfrm>
                <a:custGeom>
                  <a:avLst/>
                  <a:gdLst>
                    <a:gd name="T0" fmla="*/ 41 w 41"/>
                    <a:gd name="T1" fmla="*/ 26 h 42"/>
                    <a:gd name="T2" fmla="*/ 26 w 41"/>
                    <a:gd name="T3" fmla="*/ 42 h 42"/>
                    <a:gd name="T4" fmla="*/ 0 w 41"/>
                    <a:gd name="T5" fmla="*/ 16 h 42"/>
                    <a:gd name="T6" fmla="*/ 8 w 41"/>
                    <a:gd name="T7" fmla="*/ 8 h 42"/>
                    <a:gd name="T8" fmla="*/ 16 w 41"/>
                    <a:gd name="T9" fmla="*/ 0 h 42"/>
                    <a:gd name="T10" fmla="*/ 41 w 41"/>
                    <a:gd name="T11" fmla="*/ 26 h 42"/>
                    <a:gd name="T12" fmla="*/ 41 w 41"/>
                    <a:gd name="T13" fmla="*/ 26 h 42"/>
                    <a:gd name="T14" fmla="*/ 41 w 41"/>
                    <a:gd name="T15" fmla="*/ 2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2">
                      <a:moveTo>
                        <a:pt x="41" y="26"/>
                      </a:moveTo>
                      <a:cubicBezTo>
                        <a:pt x="26" y="42"/>
                        <a:pt x="26" y="42"/>
                        <a:pt x="26" y="42"/>
                      </a:cubicBezTo>
                      <a:cubicBezTo>
                        <a:pt x="0" y="16"/>
                        <a:pt x="0" y="16"/>
                        <a:pt x="0" y="16"/>
                      </a:cubicBezTo>
                      <a:cubicBezTo>
                        <a:pt x="2" y="14"/>
                        <a:pt x="5" y="11"/>
                        <a:pt x="8" y="8"/>
                      </a:cubicBezTo>
                      <a:cubicBezTo>
                        <a:pt x="10" y="6"/>
                        <a:pt x="13" y="3"/>
                        <a:pt x="16" y="0"/>
                      </a:cubicBezTo>
                      <a:lnTo>
                        <a:pt x="41" y="26"/>
                      </a:lnTo>
                      <a:close/>
                      <a:moveTo>
                        <a:pt x="41" y="26"/>
                      </a:moveTo>
                      <a:cubicBezTo>
                        <a:pt x="41" y="26"/>
                        <a:pt x="41" y="26"/>
                        <a:pt x="41" y="26"/>
                      </a:cubicBezTo>
                    </a:path>
                  </a:pathLst>
                </a:custGeom>
                <a:solidFill>
                  <a:schemeClr val="accent1"/>
                </a:solidFill>
                <a:ln w="190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2" name="Freeform 5">
                <a:extLst>
                  <a:ext uri="{FF2B5EF4-FFF2-40B4-BE49-F238E27FC236}">
                    <a16:creationId xmlns:a16="http://schemas.microsoft.com/office/drawing/2014/main" id="{617C4F65-9D36-4E68-955C-D69EF75E5DB9}"/>
                  </a:ext>
                </a:extLst>
              </p:cNvPr>
              <p:cNvSpPr>
                <a:spLocks noEditPoints="1"/>
              </p:cNvSpPr>
              <p:nvPr/>
            </p:nvSpPr>
            <p:spPr bwMode="auto">
              <a:xfrm>
                <a:off x="1033463" y="3025776"/>
                <a:ext cx="2719388" cy="2711450"/>
              </a:xfrm>
              <a:custGeom>
                <a:avLst/>
                <a:gdLst>
                  <a:gd name="T0" fmla="*/ 1232 w 1261"/>
                  <a:gd name="T1" fmla="*/ 1091 h 1261"/>
                  <a:gd name="T2" fmla="*/ 1261 w 1261"/>
                  <a:gd name="T3" fmla="*/ 1162 h 1261"/>
                  <a:gd name="T4" fmla="*/ 1232 w 1261"/>
                  <a:gd name="T5" fmla="*/ 1232 h 1261"/>
                  <a:gd name="T6" fmla="*/ 1162 w 1261"/>
                  <a:gd name="T7" fmla="*/ 1261 h 1261"/>
                  <a:gd name="T8" fmla="*/ 1091 w 1261"/>
                  <a:gd name="T9" fmla="*/ 1232 h 1261"/>
                  <a:gd name="T10" fmla="*/ 801 w 1261"/>
                  <a:gd name="T11" fmla="*/ 942 h 1261"/>
                  <a:gd name="T12" fmla="*/ 794 w 1261"/>
                  <a:gd name="T13" fmla="*/ 925 h 1261"/>
                  <a:gd name="T14" fmla="*/ 801 w 1261"/>
                  <a:gd name="T15" fmla="*/ 908 h 1261"/>
                  <a:gd name="T16" fmla="*/ 813 w 1261"/>
                  <a:gd name="T17" fmla="*/ 896 h 1261"/>
                  <a:gd name="T18" fmla="*/ 784 w 1261"/>
                  <a:gd name="T19" fmla="*/ 868 h 1261"/>
                  <a:gd name="T20" fmla="*/ 504 w 1261"/>
                  <a:gd name="T21" fmla="*/ 963 h 1261"/>
                  <a:gd name="T22" fmla="*/ 179 w 1261"/>
                  <a:gd name="T23" fmla="*/ 828 h 1261"/>
                  <a:gd name="T24" fmla="*/ 179 w 1261"/>
                  <a:gd name="T25" fmla="*/ 179 h 1261"/>
                  <a:gd name="T26" fmla="*/ 829 w 1261"/>
                  <a:gd name="T27" fmla="*/ 179 h 1261"/>
                  <a:gd name="T28" fmla="*/ 868 w 1261"/>
                  <a:gd name="T29" fmla="*/ 784 h 1261"/>
                  <a:gd name="T30" fmla="*/ 896 w 1261"/>
                  <a:gd name="T31" fmla="*/ 812 h 1261"/>
                  <a:gd name="T32" fmla="*/ 908 w 1261"/>
                  <a:gd name="T33" fmla="*/ 801 h 1261"/>
                  <a:gd name="T34" fmla="*/ 942 w 1261"/>
                  <a:gd name="T35" fmla="*/ 801 h 1261"/>
                  <a:gd name="T36" fmla="*/ 1232 w 1261"/>
                  <a:gd name="T37" fmla="*/ 1091 h 1261"/>
                  <a:gd name="T38" fmla="*/ 1198 w 1261"/>
                  <a:gd name="T39" fmla="*/ 1198 h 1261"/>
                  <a:gd name="T40" fmla="*/ 1198 w 1261"/>
                  <a:gd name="T41" fmla="*/ 1125 h 1261"/>
                  <a:gd name="T42" fmla="*/ 925 w 1261"/>
                  <a:gd name="T43" fmla="*/ 852 h 1261"/>
                  <a:gd name="T44" fmla="*/ 852 w 1261"/>
                  <a:gd name="T45" fmla="*/ 925 h 1261"/>
                  <a:gd name="T46" fmla="*/ 1125 w 1261"/>
                  <a:gd name="T47" fmla="*/ 1198 h 1261"/>
                  <a:gd name="T48" fmla="*/ 1198 w 1261"/>
                  <a:gd name="T49" fmla="*/ 1198 h 1261"/>
                  <a:gd name="T50" fmla="*/ 915 w 1261"/>
                  <a:gd name="T51" fmla="*/ 504 h 1261"/>
                  <a:gd name="T52" fmla="*/ 795 w 1261"/>
                  <a:gd name="T53" fmla="*/ 213 h 1261"/>
                  <a:gd name="T54" fmla="*/ 504 w 1261"/>
                  <a:gd name="T55" fmla="*/ 92 h 1261"/>
                  <a:gd name="T56" fmla="*/ 213 w 1261"/>
                  <a:gd name="T57" fmla="*/ 213 h 1261"/>
                  <a:gd name="T58" fmla="*/ 93 w 1261"/>
                  <a:gd name="T59" fmla="*/ 504 h 1261"/>
                  <a:gd name="T60" fmla="*/ 213 w 1261"/>
                  <a:gd name="T61" fmla="*/ 794 h 1261"/>
                  <a:gd name="T62" fmla="*/ 504 w 1261"/>
                  <a:gd name="T63" fmla="*/ 915 h 1261"/>
                  <a:gd name="T64" fmla="*/ 795 w 1261"/>
                  <a:gd name="T65" fmla="*/ 794 h 1261"/>
                  <a:gd name="T66" fmla="*/ 915 w 1261"/>
                  <a:gd name="T67" fmla="*/ 504 h 1261"/>
                  <a:gd name="T68" fmla="*/ 847 w 1261"/>
                  <a:gd name="T69" fmla="*/ 862 h 1261"/>
                  <a:gd name="T70" fmla="*/ 862 w 1261"/>
                  <a:gd name="T71" fmla="*/ 846 h 1261"/>
                  <a:gd name="T72" fmla="*/ 837 w 1261"/>
                  <a:gd name="T73" fmla="*/ 820 h 1261"/>
                  <a:gd name="T74" fmla="*/ 829 w 1261"/>
                  <a:gd name="T75" fmla="*/ 828 h 1261"/>
                  <a:gd name="T76" fmla="*/ 821 w 1261"/>
                  <a:gd name="T77" fmla="*/ 836 h 1261"/>
                  <a:gd name="T78" fmla="*/ 847 w 1261"/>
                  <a:gd name="T79" fmla="*/ 862 h 1261"/>
                  <a:gd name="T80" fmla="*/ 847 w 1261"/>
                  <a:gd name="T81" fmla="*/ 862 h 1261"/>
                  <a:gd name="T82" fmla="*/ 847 w 1261"/>
                  <a:gd name="T83" fmla="*/ 862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1" h="1261">
                    <a:moveTo>
                      <a:pt x="1232" y="1091"/>
                    </a:moveTo>
                    <a:cubicBezTo>
                      <a:pt x="1252" y="1111"/>
                      <a:pt x="1261" y="1136"/>
                      <a:pt x="1261" y="1162"/>
                    </a:cubicBezTo>
                    <a:cubicBezTo>
                      <a:pt x="1261" y="1187"/>
                      <a:pt x="1252" y="1213"/>
                      <a:pt x="1232" y="1232"/>
                    </a:cubicBezTo>
                    <a:cubicBezTo>
                      <a:pt x="1213" y="1251"/>
                      <a:pt x="1187" y="1261"/>
                      <a:pt x="1162" y="1261"/>
                    </a:cubicBezTo>
                    <a:cubicBezTo>
                      <a:pt x="1136" y="1261"/>
                      <a:pt x="1111" y="1251"/>
                      <a:pt x="1091" y="1232"/>
                    </a:cubicBezTo>
                    <a:cubicBezTo>
                      <a:pt x="801" y="942"/>
                      <a:pt x="801" y="942"/>
                      <a:pt x="801" y="942"/>
                    </a:cubicBezTo>
                    <a:cubicBezTo>
                      <a:pt x="797" y="937"/>
                      <a:pt x="794" y="931"/>
                      <a:pt x="794" y="925"/>
                    </a:cubicBezTo>
                    <a:cubicBezTo>
                      <a:pt x="794" y="918"/>
                      <a:pt x="797" y="912"/>
                      <a:pt x="801" y="908"/>
                    </a:cubicBezTo>
                    <a:cubicBezTo>
                      <a:pt x="813" y="896"/>
                      <a:pt x="813" y="896"/>
                      <a:pt x="813" y="896"/>
                    </a:cubicBezTo>
                    <a:cubicBezTo>
                      <a:pt x="784" y="868"/>
                      <a:pt x="784" y="868"/>
                      <a:pt x="784" y="868"/>
                    </a:cubicBezTo>
                    <a:cubicBezTo>
                      <a:pt x="702" y="931"/>
                      <a:pt x="603" y="963"/>
                      <a:pt x="504" y="963"/>
                    </a:cubicBezTo>
                    <a:cubicBezTo>
                      <a:pt x="386" y="963"/>
                      <a:pt x="269" y="918"/>
                      <a:pt x="179" y="828"/>
                    </a:cubicBezTo>
                    <a:cubicBezTo>
                      <a:pt x="0" y="649"/>
                      <a:pt x="0" y="358"/>
                      <a:pt x="179" y="179"/>
                    </a:cubicBezTo>
                    <a:cubicBezTo>
                      <a:pt x="358" y="0"/>
                      <a:pt x="650" y="0"/>
                      <a:pt x="829" y="179"/>
                    </a:cubicBezTo>
                    <a:cubicBezTo>
                      <a:pt x="994" y="344"/>
                      <a:pt x="1007" y="604"/>
                      <a:pt x="868" y="784"/>
                    </a:cubicBezTo>
                    <a:cubicBezTo>
                      <a:pt x="896" y="812"/>
                      <a:pt x="896" y="812"/>
                      <a:pt x="896" y="812"/>
                    </a:cubicBezTo>
                    <a:cubicBezTo>
                      <a:pt x="908" y="801"/>
                      <a:pt x="908" y="801"/>
                      <a:pt x="908" y="801"/>
                    </a:cubicBezTo>
                    <a:cubicBezTo>
                      <a:pt x="917" y="791"/>
                      <a:pt x="933" y="791"/>
                      <a:pt x="942" y="801"/>
                    </a:cubicBezTo>
                    <a:lnTo>
                      <a:pt x="1232" y="1091"/>
                    </a:lnTo>
                    <a:close/>
                    <a:moveTo>
                      <a:pt x="1198" y="1198"/>
                    </a:moveTo>
                    <a:cubicBezTo>
                      <a:pt x="1219" y="1178"/>
                      <a:pt x="1219" y="1145"/>
                      <a:pt x="1198" y="1125"/>
                    </a:cubicBezTo>
                    <a:cubicBezTo>
                      <a:pt x="925" y="852"/>
                      <a:pt x="925" y="852"/>
                      <a:pt x="925" y="852"/>
                    </a:cubicBezTo>
                    <a:cubicBezTo>
                      <a:pt x="852" y="925"/>
                      <a:pt x="852" y="925"/>
                      <a:pt x="852" y="925"/>
                    </a:cubicBezTo>
                    <a:cubicBezTo>
                      <a:pt x="1125" y="1198"/>
                      <a:pt x="1125" y="1198"/>
                      <a:pt x="1125" y="1198"/>
                    </a:cubicBezTo>
                    <a:cubicBezTo>
                      <a:pt x="1146" y="1218"/>
                      <a:pt x="1178" y="1218"/>
                      <a:pt x="1198" y="1198"/>
                    </a:cubicBezTo>
                    <a:close/>
                    <a:moveTo>
                      <a:pt x="915" y="504"/>
                    </a:moveTo>
                    <a:cubicBezTo>
                      <a:pt x="915" y="394"/>
                      <a:pt x="872" y="291"/>
                      <a:pt x="795" y="213"/>
                    </a:cubicBezTo>
                    <a:cubicBezTo>
                      <a:pt x="717" y="135"/>
                      <a:pt x="614" y="92"/>
                      <a:pt x="504" y="92"/>
                    </a:cubicBezTo>
                    <a:cubicBezTo>
                      <a:pt x="394" y="92"/>
                      <a:pt x="291" y="135"/>
                      <a:pt x="213" y="213"/>
                    </a:cubicBezTo>
                    <a:cubicBezTo>
                      <a:pt x="136" y="291"/>
                      <a:pt x="93" y="394"/>
                      <a:pt x="93" y="504"/>
                    </a:cubicBezTo>
                    <a:cubicBezTo>
                      <a:pt x="93" y="613"/>
                      <a:pt x="136" y="717"/>
                      <a:pt x="213" y="794"/>
                    </a:cubicBezTo>
                    <a:cubicBezTo>
                      <a:pt x="291" y="872"/>
                      <a:pt x="394" y="915"/>
                      <a:pt x="504" y="915"/>
                    </a:cubicBezTo>
                    <a:cubicBezTo>
                      <a:pt x="614" y="915"/>
                      <a:pt x="717" y="872"/>
                      <a:pt x="795" y="794"/>
                    </a:cubicBezTo>
                    <a:cubicBezTo>
                      <a:pt x="872" y="717"/>
                      <a:pt x="915" y="613"/>
                      <a:pt x="915" y="504"/>
                    </a:cubicBezTo>
                    <a:close/>
                    <a:moveTo>
                      <a:pt x="847" y="862"/>
                    </a:moveTo>
                    <a:cubicBezTo>
                      <a:pt x="862" y="846"/>
                      <a:pt x="862" y="846"/>
                      <a:pt x="862" y="846"/>
                    </a:cubicBezTo>
                    <a:cubicBezTo>
                      <a:pt x="837" y="820"/>
                      <a:pt x="837" y="820"/>
                      <a:pt x="837" y="820"/>
                    </a:cubicBezTo>
                    <a:cubicBezTo>
                      <a:pt x="834" y="823"/>
                      <a:pt x="831" y="826"/>
                      <a:pt x="829" y="828"/>
                    </a:cubicBezTo>
                    <a:cubicBezTo>
                      <a:pt x="826" y="831"/>
                      <a:pt x="823" y="834"/>
                      <a:pt x="821" y="836"/>
                    </a:cubicBezTo>
                    <a:lnTo>
                      <a:pt x="847" y="862"/>
                    </a:lnTo>
                    <a:close/>
                    <a:moveTo>
                      <a:pt x="847" y="862"/>
                    </a:moveTo>
                    <a:cubicBezTo>
                      <a:pt x="847" y="862"/>
                      <a:pt x="847" y="862"/>
                      <a:pt x="847" y="862"/>
                    </a:cubicBezTo>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9">
                <a:extLst>
                  <a:ext uri="{FF2B5EF4-FFF2-40B4-BE49-F238E27FC236}">
                    <a16:creationId xmlns:a16="http://schemas.microsoft.com/office/drawing/2014/main" id="{64689A65-EE6F-4B43-A321-981935451E38}"/>
                  </a:ext>
                </a:extLst>
              </p:cNvPr>
              <p:cNvSpPr>
                <a:spLocks noEditPoints="1"/>
              </p:cNvSpPr>
              <p:nvPr/>
            </p:nvSpPr>
            <p:spPr bwMode="auto">
              <a:xfrm>
                <a:off x="1341438" y="3333751"/>
                <a:ext cx="1557338" cy="1550988"/>
              </a:xfrm>
              <a:custGeom>
                <a:avLst/>
                <a:gdLst>
                  <a:gd name="T0" fmla="*/ 616 w 722"/>
                  <a:gd name="T1" fmla="*/ 106 h 721"/>
                  <a:gd name="T2" fmla="*/ 722 w 722"/>
                  <a:gd name="T3" fmla="*/ 361 h 721"/>
                  <a:gd name="T4" fmla="*/ 616 w 722"/>
                  <a:gd name="T5" fmla="*/ 616 h 721"/>
                  <a:gd name="T6" fmla="*/ 361 w 722"/>
                  <a:gd name="T7" fmla="*/ 721 h 721"/>
                  <a:gd name="T8" fmla="*/ 106 w 722"/>
                  <a:gd name="T9" fmla="*/ 616 h 721"/>
                  <a:gd name="T10" fmla="*/ 0 w 722"/>
                  <a:gd name="T11" fmla="*/ 361 h 721"/>
                  <a:gd name="T12" fmla="*/ 106 w 722"/>
                  <a:gd name="T13" fmla="*/ 106 h 721"/>
                  <a:gd name="T14" fmla="*/ 361 w 722"/>
                  <a:gd name="T15" fmla="*/ 0 h 721"/>
                  <a:gd name="T16" fmla="*/ 616 w 722"/>
                  <a:gd name="T17" fmla="*/ 106 h 721"/>
                  <a:gd name="T18" fmla="*/ 582 w 722"/>
                  <a:gd name="T19" fmla="*/ 582 h 721"/>
                  <a:gd name="T20" fmla="*/ 582 w 722"/>
                  <a:gd name="T21" fmla="*/ 140 h 721"/>
                  <a:gd name="T22" fmla="*/ 361 w 722"/>
                  <a:gd name="T23" fmla="*/ 48 h 721"/>
                  <a:gd name="T24" fmla="*/ 140 w 722"/>
                  <a:gd name="T25" fmla="*/ 140 h 721"/>
                  <a:gd name="T26" fmla="*/ 140 w 722"/>
                  <a:gd name="T27" fmla="*/ 582 h 721"/>
                  <a:gd name="T28" fmla="*/ 361 w 722"/>
                  <a:gd name="T29" fmla="*/ 673 h 721"/>
                  <a:gd name="T30" fmla="*/ 582 w 722"/>
                  <a:gd name="T31" fmla="*/ 582 h 721"/>
                  <a:gd name="T32" fmla="*/ 582 w 722"/>
                  <a:gd name="T33" fmla="*/ 582 h 721"/>
                  <a:gd name="T34" fmla="*/ 582 w 722"/>
                  <a:gd name="T35" fmla="*/ 582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2" h="721">
                    <a:moveTo>
                      <a:pt x="616" y="106"/>
                    </a:moveTo>
                    <a:cubicBezTo>
                      <a:pt x="684" y="174"/>
                      <a:pt x="722" y="264"/>
                      <a:pt x="722" y="361"/>
                    </a:cubicBezTo>
                    <a:cubicBezTo>
                      <a:pt x="722" y="457"/>
                      <a:pt x="684" y="548"/>
                      <a:pt x="616" y="616"/>
                    </a:cubicBezTo>
                    <a:cubicBezTo>
                      <a:pt x="548" y="684"/>
                      <a:pt x="457" y="721"/>
                      <a:pt x="361" y="721"/>
                    </a:cubicBezTo>
                    <a:cubicBezTo>
                      <a:pt x="265" y="721"/>
                      <a:pt x="174" y="684"/>
                      <a:pt x="106" y="616"/>
                    </a:cubicBezTo>
                    <a:cubicBezTo>
                      <a:pt x="38" y="548"/>
                      <a:pt x="0" y="457"/>
                      <a:pt x="0" y="361"/>
                    </a:cubicBezTo>
                    <a:cubicBezTo>
                      <a:pt x="0" y="264"/>
                      <a:pt x="38" y="174"/>
                      <a:pt x="106" y="106"/>
                    </a:cubicBezTo>
                    <a:cubicBezTo>
                      <a:pt x="174" y="38"/>
                      <a:pt x="265" y="0"/>
                      <a:pt x="361" y="0"/>
                    </a:cubicBezTo>
                    <a:cubicBezTo>
                      <a:pt x="457" y="0"/>
                      <a:pt x="548" y="38"/>
                      <a:pt x="616" y="106"/>
                    </a:cubicBezTo>
                    <a:close/>
                    <a:moveTo>
                      <a:pt x="582" y="582"/>
                    </a:moveTo>
                    <a:cubicBezTo>
                      <a:pt x="704" y="460"/>
                      <a:pt x="704" y="262"/>
                      <a:pt x="582" y="140"/>
                    </a:cubicBezTo>
                    <a:cubicBezTo>
                      <a:pt x="523" y="81"/>
                      <a:pt x="444" y="48"/>
                      <a:pt x="361" y="48"/>
                    </a:cubicBezTo>
                    <a:cubicBezTo>
                      <a:pt x="278" y="48"/>
                      <a:pt x="199" y="81"/>
                      <a:pt x="140" y="140"/>
                    </a:cubicBezTo>
                    <a:cubicBezTo>
                      <a:pt x="18" y="262"/>
                      <a:pt x="18" y="460"/>
                      <a:pt x="140" y="582"/>
                    </a:cubicBezTo>
                    <a:cubicBezTo>
                      <a:pt x="199" y="641"/>
                      <a:pt x="278" y="673"/>
                      <a:pt x="361" y="673"/>
                    </a:cubicBezTo>
                    <a:cubicBezTo>
                      <a:pt x="444" y="673"/>
                      <a:pt x="523" y="641"/>
                      <a:pt x="582" y="582"/>
                    </a:cubicBezTo>
                    <a:close/>
                    <a:moveTo>
                      <a:pt x="582" y="582"/>
                    </a:moveTo>
                    <a:cubicBezTo>
                      <a:pt x="582" y="582"/>
                      <a:pt x="582" y="582"/>
                      <a:pt x="582" y="582"/>
                    </a:cubicBezTo>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DF98686A-AD60-4504-B312-C9404F0DC378}"/>
                </a:ext>
              </a:extLst>
            </p:cNvPr>
            <p:cNvGrpSpPr/>
            <p:nvPr/>
          </p:nvGrpSpPr>
          <p:grpSpPr>
            <a:xfrm>
              <a:off x="5777658" y="3240017"/>
              <a:ext cx="648080" cy="1005394"/>
              <a:chOff x="655638" y="2620963"/>
              <a:chExt cx="2009775" cy="3117850"/>
            </a:xfrm>
            <a:solidFill>
              <a:schemeClr val="tx1">
                <a:lumMod val="75000"/>
                <a:lumOff val="25000"/>
              </a:schemeClr>
            </a:solidFill>
          </p:grpSpPr>
          <p:sp>
            <p:nvSpPr>
              <p:cNvPr id="10" name="Freeform 5">
                <a:extLst>
                  <a:ext uri="{FF2B5EF4-FFF2-40B4-BE49-F238E27FC236}">
                    <a16:creationId xmlns:a16="http://schemas.microsoft.com/office/drawing/2014/main" id="{33A75C5C-6B52-4294-A5C0-294118D3AD2F}"/>
                  </a:ext>
                </a:extLst>
              </p:cNvPr>
              <p:cNvSpPr>
                <a:spLocks noEditPoints="1"/>
              </p:cNvSpPr>
              <p:nvPr/>
            </p:nvSpPr>
            <p:spPr bwMode="auto">
              <a:xfrm>
                <a:off x="981075" y="3498850"/>
                <a:ext cx="1358900" cy="1362075"/>
              </a:xfrm>
              <a:custGeom>
                <a:avLst/>
                <a:gdLst>
                  <a:gd name="T0" fmla="*/ 1030 w 1036"/>
                  <a:gd name="T1" fmla="*/ 439 h 1040"/>
                  <a:gd name="T2" fmla="*/ 979 w 1036"/>
                  <a:gd name="T3" fmla="*/ 439 h 1040"/>
                  <a:gd name="T4" fmla="*/ 936 w 1036"/>
                  <a:gd name="T5" fmla="*/ 407 h 1040"/>
                  <a:gd name="T6" fmla="*/ 894 w 1036"/>
                  <a:gd name="T7" fmla="*/ 304 h 1040"/>
                  <a:gd name="T8" fmla="*/ 901 w 1036"/>
                  <a:gd name="T9" fmla="*/ 252 h 1040"/>
                  <a:gd name="T10" fmla="*/ 937 w 1036"/>
                  <a:gd name="T11" fmla="*/ 215 h 1040"/>
                  <a:gd name="T12" fmla="*/ 823 w 1036"/>
                  <a:gd name="T13" fmla="*/ 101 h 1040"/>
                  <a:gd name="T14" fmla="*/ 786 w 1036"/>
                  <a:gd name="T15" fmla="*/ 137 h 1040"/>
                  <a:gd name="T16" fmla="*/ 734 w 1036"/>
                  <a:gd name="T17" fmla="*/ 144 h 1040"/>
                  <a:gd name="T18" fmla="*/ 631 w 1036"/>
                  <a:gd name="T19" fmla="*/ 102 h 1040"/>
                  <a:gd name="T20" fmla="*/ 599 w 1036"/>
                  <a:gd name="T21" fmla="*/ 59 h 1040"/>
                  <a:gd name="T22" fmla="*/ 599 w 1036"/>
                  <a:gd name="T23" fmla="*/ 8 h 1040"/>
                  <a:gd name="T24" fmla="*/ 437 w 1036"/>
                  <a:gd name="T25" fmla="*/ 8 h 1040"/>
                  <a:gd name="T26" fmla="*/ 437 w 1036"/>
                  <a:gd name="T27" fmla="*/ 59 h 1040"/>
                  <a:gd name="T28" fmla="*/ 405 w 1036"/>
                  <a:gd name="T29" fmla="*/ 102 h 1040"/>
                  <a:gd name="T30" fmla="*/ 302 w 1036"/>
                  <a:gd name="T31" fmla="*/ 144 h 1040"/>
                  <a:gd name="T32" fmla="*/ 249 w 1036"/>
                  <a:gd name="T33" fmla="*/ 137 h 1040"/>
                  <a:gd name="T34" fmla="*/ 213 w 1036"/>
                  <a:gd name="T35" fmla="*/ 101 h 1040"/>
                  <a:gd name="T36" fmla="*/ 99 w 1036"/>
                  <a:gd name="T37" fmla="*/ 215 h 1040"/>
                  <a:gd name="T38" fmla="*/ 135 w 1036"/>
                  <a:gd name="T39" fmla="*/ 251 h 1040"/>
                  <a:gd name="T40" fmla="*/ 142 w 1036"/>
                  <a:gd name="T41" fmla="*/ 304 h 1040"/>
                  <a:gd name="T42" fmla="*/ 100 w 1036"/>
                  <a:gd name="T43" fmla="*/ 407 h 1040"/>
                  <a:gd name="T44" fmla="*/ 57 w 1036"/>
                  <a:gd name="T45" fmla="*/ 439 h 1040"/>
                  <a:gd name="T46" fmla="*/ 6 w 1036"/>
                  <a:gd name="T47" fmla="*/ 439 h 1040"/>
                  <a:gd name="T48" fmla="*/ 0 w 1036"/>
                  <a:gd name="T49" fmla="*/ 520 h 1040"/>
                  <a:gd name="T50" fmla="*/ 6 w 1036"/>
                  <a:gd name="T51" fmla="*/ 601 h 1040"/>
                  <a:gd name="T52" fmla="*/ 57 w 1036"/>
                  <a:gd name="T53" fmla="*/ 601 h 1040"/>
                  <a:gd name="T54" fmla="*/ 100 w 1036"/>
                  <a:gd name="T55" fmla="*/ 633 h 1040"/>
                  <a:gd name="T56" fmla="*/ 142 w 1036"/>
                  <a:gd name="T57" fmla="*/ 736 h 1040"/>
                  <a:gd name="T58" fmla="*/ 135 w 1036"/>
                  <a:gd name="T59" fmla="*/ 789 h 1040"/>
                  <a:gd name="T60" fmla="*/ 99 w 1036"/>
                  <a:gd name="T61" fmla="*/ 825 h 1040"/>
                  <a:gd name="T62" fmla="*/ 213 w 1036"/>
                  <a:gd name="T63" fmla="*/ 939 h 1040"/>
                  <a:gd name="T64" fmla="*/ 249 w 1036"/>
                  <a:gd name="T65" fmla="*/ 903 h 1040"/>
                  <a:gd name="T66" fmla="*/ 302 w 1036"/>
                  <a:gd name="T67" fmla="*/ 896 h 1040"/>
                  <a:gd name="T68" fmla="*/ 405 w 1036"/>
                  <a:gd name="T69" fmla="*/ 938 h 1040"/>
                  <a:gd name="T70" fmla="*/ 437 w 1036"/>
                  <a:gd name="T71" fmla="*/ 981 h 1040"/>
                  <a:gd name="T72" fmla="*/ 437 w 1036"/>
                  <a:gd name="T73" fmla="*/ 1032 h 1040"/>
                  <a:gd name="T74" fmla="*/ 599 w 1036"/>
                  <a:gd name="T75" fmla="*/ 1032 h 1040"/>
                  <a:gd name="T76" fmla="*/ 599 w 1036"/>
                  <a:gd name="T77" fmla="*/ 981 h 1040"/>
                  <a:gd name="T78" fmla="*/ 631 w 1036"/>
                  <a:gd name="T79" fmla="*/ 938 h 1040"/>
                  <a:gd name="T80" fmla="*/ 734 w 1036"/>
                  <a:gd name="T81" fmla="*/ 896 h 1040"/>
                  <a:gd name="T82" fmla="*/ 786 w 1036"/>
                  <a:gd name="T83" fmla="*/ 903 h 1040"/>
                  <a:gd name="T84" fmla="*/ 823 w 1036"/>
                  <a:gd name="T85" fmla="*/ 939 h 1040"/>
                  <a:gd name="T86" fmla="*/ 937 w 1036"/>
                  <a:gd name="T87" fmla="*/ 825 h 1040"/>
                  <a:gd name="T88" fmla="*/ 901 w 1036"/>
                  <a:gd name="T89" fmla="*/ 788 h 1040"/>
                  <a:gd name="T90" fmla="*/ 894 w 1036"/>
                  <a:gd name="T91" fmla="*/ 736 h 1040"/>
                  <a:gd name="T92" fmla="*/ 936 w 1036"/>
                  <a:gd name="T93" fmla="*/ 633 h 1040"/>
                  <a:gd name="T94" fmla="*/ 979 w 1036"/>
                  <a:gd name="T95" fmla="*/ 601 h 1040"/>
                  <a:gd name="T96" fmla="*/ 1030 w 1036"/>
                  <a:gd name="T97" fmla="*/ 601 h 1040"/>
                  <a:gd name="T98" fmla="*/ 1036 w 1036"/>
                  <a:gd name="T99" fmla="*/ 520 h 1040"/>
                  <a:gd name="T100" fmla="*/ 1030 w 1036"/>
                  <a:gd name="T101" fmla="*/ 439 h 1040"/>
                  <a:gd name="T102" fmla="*/ 518 w 1036"/>
                  <a:gd name="T103" fmla="*/ 746 h 1040"/>
                  <a:gd name="T104" fmla="*/ 292 w 1036"/>
                  <a:gd name="T105" fmla="*/ 520 h 1040"/>
                  <a:gd name="T106" fmla="*/ 518 w 1036"/>
                  <a:gd name="T107" fmla="*/ 294 h 1040"/>
                  <a:gd name="T108" fmla="*/ 744 w 1036"/>
                  <a:gd name="T109" fmla="*/ 520 h 1040"/>
                  <a:gd name="T110" fmla="*/ 518 w 1036"/>
                  <a:gd name="T111" fmla="*/ 74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6" h="1040">
                    <a:moveTo>
                      <a:pt x="1030" y="439"/>
                    </a:moveTo>
                    <a:cubicBezTo>
                      <a:pt x="979" y="439"/>
                      <a:pt x="979" y="439"/>
                      <a:pt x="979" y="439"/>
                    </a:cubicBezTo>
                    <a:cubicBezTo>
                      <a:pt x="959" y="439"/>
                      <a:pt x="942" y="426"/>
                      <a:pt x="936" y="407"/>
                    </a:cubicBezTo>
                    <a:cubicBezTo>
                      <a:pt x="927" y="371"/>
                      <a:pt x="912" y="337"/>
                      <a:pt x="894" y="304"/>
                    </a:cubicBezTo>
                    <a:cubicBezTo>
                      <a:pt x="884" y="287"/>
                      <a:pt x="887" y="266"/>
                      <a:pt x="901" y="252"/>
                    </a:cubicBezTo>
                    <a:cubicBezTo>
                      <a:pt x="937" y="215"/>
                      <a:pt x="937" y="215"/>
                      <a:pt x="937" y="215"/>
                    </a:cubicBezTo>
                    <a:cubicBezTo>
                      <a:pt x="905" y="171"/>
                      <a:pt x="867" y="133"/>
                      <a:pt x="823" y="101"/>
                    </a:cubicBezTo>
                    <a:cubicBezTo>
                      <a:pt x="786" y="137"/>
                      <a:pt x="786" y="137"/>
                      <a:pt x="786" y="137"/>
                    </a:cubicBezTo>
                    <a:cubicBezTo>
                      <a:pt x="772" y="151"/>
                      <a:pt x="751" y="154"/>
                      <a:pt x="734" y="144"/>
                    </a:cubicBezTo>
                    <a:cubicBezTo>
                      <a:pt x="701" y="126"/>
                      <a:pt x="667" y="111"/>
                      <a:pt x="631" y="102"/>
                    </a:cubicBezTo>
                    <a:cubicBezTo>
                      <a:pt x="612" y="96"/>
                      <a:pt x="599" y="79"/>
                      <a:pt x="599" y="59"/>
                    </a:cubicBezTo>
                    <a:cubicBezTo>
                      <a:pt x="599" y="8"/>
                      <a:pt x="599" y="8"/>
                      <a:pt x="599" y="8"/>
                    </a:cubicBezTo>
                    <a:cubicBezTo>
                      <a:pt x="546" y="0"/>
                      <a:pt x="490" y="0"/>
                      <a:pt x="437" y="8"/>
                    </a:cubicBezTo>
                    <a:cubicBezTo>
                      <a:pt x="437" y="59"/>
                      <a:pt x="437" y="59"/>
                      <a:pt x="437" y="59"/>
                    </a:cubicBezTo>
                    <a:cubicBezTo>
                      <a:pt x="437" y="79"/>
                      <a:pt x="424" y="96"/>
                      <a:pt x="405" y="102"/>
                    </a:cubicBezTo>
                    <a:cubicBezTo>
                      <a:pt x="369" y="111"/>
                      <a:pt x="335" y="126"/>
                      <a:pt x="302" y="144"/>
                    </a:cubicBezTo>
                    <a:cubicBezTo>
                      <a:pt x="285" y="154"/>
                      <a:pt x="264" y="151"/>
                      <a:pt x="249" y="137"/>
                    </a:cubicBezTo>
                    <a:cubicBezTo>
                      <a:pt x="213" y="101"/>
                      <a:pt x="213" y="101"/>
                      <a:pt x="213" y="101"/>
                    </a:cubicBezTo>
                    <a:cubicBezTo>
                      <a:pt x="169" y="133"/>
                      <a:pt x="131" y="171"/>
                      <a:pt x="99" y="215"/>
                    </a:cubicBezTo>
                    <a:cubicBezTo>
                      <a:pt x="135" y="251"/>
                      <a:pt x="135" y="251"/>
                      <a:pt x="135" y="251"/>
                    </a:cubicBezTo>
                    <a:cubicBezTo>
                      <a:pt x="149" y="266"/>
                      <a:pt x="152" y="287"/>
                      <a:pt x="142" y="304"/>
                    </a:cubicBezTo>
                    <a:cubicBezTo>
                      <a:pt x="124" y="337"/>
                      <a:pt x="109" y="371"/>
                      <a:pt x="100" y="407"/>
                    </a:cubicBezTo>
                    <a:cubicBezTo>
                      <a:pt x="94" y="426"/>
                      <a:pt x="77" y="439"/>
                      <a:pt x="57" y="439"/>
                    </a:cubicBezTo>
                    <a:cubicBezTo>
                      <a:pt x="6" y="439"/>
                      <a:pt x="6" y="439"/>
                      <a:pt x="6" y="439"/>
                    </a:cubicBezTo>
                    <a:cubicBezTo>
                      <a:pt x="2" y="466"/>
                      <a:pt x="0" y="493"/>
                      <a:pt x="0" y="520"/>
                    </a:cubicBezTo>
                    <a:cubicBezTo>
                      <a:pt x="0" y="547"/>
                      <a:pt x="2" y="574"/>
                      <a:pt x="6" y="601"/>
                    </a:cubicBezTo>
                    <a:cubicBezTo>
                      <a:pt x="57" y="601"/>
                      <a:pt x="57" y="601"/>
                      <a:pt x="57" y="601"/>
                    </a:cubicBezTo>
                    <a:cubicBezTo>
                      <a:pt x="77" y="601"/>
                      <a:pt x="94" y="614"/>
                      <a:pt x="100" y="633"/>
                    </a:cubicBezTo>
                    <a:cubicBezTo>
                      <a:pt x="109" y="669"/>
                      <a:pt x="124" y="703"/>
                      <a:pt x="142" y="736"/>
                    </a:cubicBezTo>
                    <a:cubicBezTo>
                      <a:pt x="152" y="753"/>
                      <a:pt x="149" y="774"/>
                      <a:pt x="135" y="789"/>
                    </a:cubicBezTo>
                    <a:cubicBezTo>
                      <a:pt x="99" y="825"/>
                      <a:pt x="99" y="825"/>
                      <a:pt x="99" y="825"/>
                    </a:cubicBezTo>
                    <a:cubicBezTo>
                      <a:pt x="131" y="868"/>
                      <a:pt x="169" y="907"/>
                      <a:pt x="213" y="939"/>
                    </a:cubicBezTo>
                    <a:cubicBezTo>
                      <a:pt x="249" y="903"/>
                      <a:pt x="249" y="903"/>
                      <a:pt x="249" y="903"/>
                    </a:cubicBezTo>
                    <a:cubicBezTo>
                      <a:pt x="264" y="889"/>
                      <a:pt x="285" y="886"/>
                      <a:pt x="302" y="896"/>
                    </a:cubicBezTo>
                    <a:cubicBezTo>
                      <a:pt x="335" y="914"/>
                      <a:pt x="369" y="929"/>
                      <a:pt x="405" y="938"/>
                    </a:cubicBezTo>
                    <a:cubicBezTo>
                      <a:pt x="424" y="944"/>
                      <a:pt x="437" y="961"/>
                      <a:pt x="437" y="981"/>
                    </a:cubicBezTo>
                    <a:cubicBezTo>
                      <a:pt x="437" y="1032"/>
                      <a:pt x="437" y="1032"/>
                      <a:pt x="437" y="1032"/>
                    </a:cubicBezTo>
                    <a:cubicBezTo>
                      <a:pt x="490" y="1040"/>
                      <a:pt x="546" y="1040"/>
                      <a:pt x="599" y="1032"/>
                    </a:cubicBezTo>
                    <a:cubicBezTo>
                      <a:pt x="599" y="981"/>
                      <a:pt x="599" y="981"/>
                      <a:pt x="599" y="981"/>
                    </a:cubicBezTo>
                    <a:cubicBezTo>
                      <a:pt x="599" y="961"/>
                      <a:pt x="612" y="944"/>
                      <a:pt x="631" y="938"/>
                    </a:cubicBezTo>
                    <a:cubicBezTo>
                      <a:pt x="667" y="929"/>
                      <a:pt x="701" y="914"/>
                      <a:pt x="734" y="896"/>
                    </a:cubicBezTo>
                    <a:cubicBezTo>
                      <a:pt x="751" y="886"/>
                      <a:pt x="772" y="889"/>
                      <a:pt x="786" y="903"/>
                    </a:cubicBezTo>
                    <a:cubicBezTo>
                      <a:pt x="823" y="939"/>
                      <a:pt x="823" y="939"/>
                      <a:pt x="823" y="939"/>
                    </a:cubicBezTo>
                    <a:cubicBezTo>
                      <a:pt x="867" y="907"/>
                      <a:pt x="905" y="868"/>
                      <a:pt x="937" y="825"/>
                    </a:cubicBezTo>
                    <a:cubicBezTo>
                      <a:pt x="901" y="788"/>
                      <a:pt x="901" y="788"/>
                      <a:pt x="901" y="788"/>
                    </a:cubicBezTo>
                    <a:cubicBezTo>
                      <a:pt x="887" y="774"/>
                      <a:pt x="884" y="753"/>
                      <a:pt x="894" y="736"/>
                    </a:cubicBezTo>
                    <a:cubicBezTo>
                      <a:pt x="912" y="703"/>
                      <a:pt x="927" y="669"/>
                      <a:pt x="936" y="633"/>
                    </a:cubicBezTo>
                    <a:cubicBezTo>
                      <a:pt x="942" y="614"/>
                      <a:pt x="959" y="601"/>
                      <a:pt x="979" y="601"/>
                    </a:cubicBezTo>
                    <a:cubicBezTo>
                      <a:pt x="1030" y="601"/>
                      <a:pt x="1030" y="601"/>
                      <a:pt x="1030" y="601"/>
                    </a:cubicBezTo>
                    <a:cubicBezTo>
                      <a:pt x="1034" y="574"/>
                      <a:pt x="1036" y="547"/>
                      <a:pt x="1036" y="520"/>
                    </a:cubicBezTo>
                    <a:cubicBezTo>
                      <a:pt x="1036" y="493"/>
                      <a:pt x="1034" y="466"/>
                      <a:pt x="1030" y="439"/>
                    </a:cubicBezTo>
                    <a:close/>
                    <a:moveTo>
                      <a:pt x="518" y="746"/>
                    </a:moveTo>
                    <a:cubicBezTo>
                      <a:pt x="393" y="746"/>
                      <a:pt x="292" y="644"/>
                      <a:pt x="292" y="520"/>
                    </a:cubicBezTo>
                    <a:cubicBezTo>
                      <a:pt x="292" y="396"/>
                      <a:pt x="393" y="294"/>
                      <a:pt x="518" y="294"/>
                    </a:cubicBezTo>
                    <a:cubicBezTo>
                      <a:pt x="642" y="294"/>
                      <a:pt x="744" y="396"/>
                      <a:pt x="744" y="520"/>
                    </a:cubicBezTo>
                    <a:cubicBezTo>
                      <a:pt x="744" y="644"/>
                      <a:pt x="642" y="746"/>
                      <a:pt x="518" y="74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Freeform 6">
                <a:extLst>
                  <a:ext uri="{FF2B5EF4-FFF2-40B4-BE49-F238E27FC236}">
                    <a16:creationId xmlns:a16="http://schemas.microsoft.com/office/drawing/2014/main" id="{6F6EAB1A-41FF-4341-B6EB-A14C9AEFA38E}"/>
                  </a:ext>
                </a:extLst>
              </p:cNvPr>
              <p:cNvSpPr>
                <a:spLocks/>
              </p:cNvSpPr>
              <p:nvPr/>
            </p:nvSpPr>
            <p:spPr bwMode="auto">
              <a:xfrm>
                <a:off x="727075" y="2692400"/>
                <a:ext cx="1858964" cy="463550"/>
              </a:xfrm>
              <a:custGeom>
                <a:avLst/>
                <a:gdLst>
                  <a:gd name="T0" fmla="*/ 0 w 1418"/>
                  <a:gd name="T1" fmla="*/ 346 h 354"/>
                  <a:gd name="T2" fmla="*/ 0 w 1418"/>
                  <a:gd name="T3" fmla="*/ 80 h 354"/>
                  <a:gd name="T4" fmla="*/ 80 w 1418"/>
                  <a:gd name="T5" fmla="*/ 0 h 354"/>
                  <a:gd name="T6" fmla="*/ 1338 w 1418"/>
                  <a:gd name="T7" fmla="*/ 0 h 354"/>
                  <a:gd name="T8" fmla="*/ 1418 w 1418"/>
                  <a:gd name="T9" fmla="*/ 80 h 354"/>
                  <a:gd name="T10" fmla="*/ 1418 w 1418"/>
                  <a:gd name="T11" fmla="*/ 354 h 354"/>
                  <a:gd name="T12" fmla="*/ 0 w 1418"/>
                  <a:gd name="T13" fmla="*/ 346 h 354"/>
                </a:gdLst>
                <a:ahLst/>
                <a:cxnLst>
                  <a:cxn ang="0">
                    <a:pos x="T0" y="T1"/>
                  </a:cxn>
                  <a:cxn ang="0">
                    <a:pos x="T2" y="T3"/>
                  </a:cxn>
                  <a:cxn ang="0">
                    <a:pos x="T4" y="T5"/>
                  </a:cxn>
                  <a:cxn ang="0">
                    <a:pos x="T6" y="T7"/>
                  </a:cxn>
                  <a:cxn ang="0">
                    <a:pos x="T8" y="T9"/>
                  </a:cxn>
                  <a:cxn ang="0">
                    <a:pos x="T10" y="T11"/>
                  </a:cxn>
                  <a:cxn ang="0">
                    <a:pos x="T12" y="T13"/>
                  </a:cxn>
                </a:cxnLst>
                <a:rect l="0" t="0" r="r" b="b"/>
                <a:pathLst>
                  <a:path w="1418" h="354">
                    <a:moveTo>
                      <a:pt x="0" y="346"/>
                    </a:moveTo>
                    <a:cubicBezTo>
                      <a:pt x="0" y="80"/>
                      <a:pt x="0" y="80"/>
                      <a:pt x="0" y="80"/>
                    </a:cubicBezTo>
                    <a:cubicBezTo>
                      <a:pt x="0" y="36"/>
                      <a:pt x="36" y="0"/>
                      <a:pt x="80" y="0"/>
                    </a:cubicBezTo>
                    <a:cubicBezTo>
                      <a:pt x="1338" y="0"/>
                      <a:pt x="1338" y="0"/>
                      <a:pt x="1338" y="0"/>
                    </a:cubicBezTo>
                    <a:cubicBezTo>
                      <a:pt x="1382" y="0"/>
                      <a:pt x="1418" y="36"/>
                      <a:pt x="1418" y="80"/>
                    </a:cubicBezTo>
                    <a:cubicBezTo>
                      <a:pt x="1418" y="354"/>
                      <a:pt x="1418" y="354"/>
                      <a:pt x="1418" y="354"/>
                    </a:cubicBezTo>
                    <a:lnTo>
                      <a:pt x="0" y="346"/>
                    </a:ln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7">
                <a:extLst>
                  <a:ext uri="{FF2B5EF4-FFF2-40B4-BE49-F238E27FC236}">
                    <a16:creationId xmlns:a16="http://schemas.microsoft.com/office/drawing/2014/main" id="{230E3804-4AE8-4C53-A372-DC7E371D8545}"/>
                  </a:ext>
                </a:extLst>
              </p:cNvPr>
              <p:cNvSpPr>
                <a:spLocks/>
              </p:cNvSpPr>
              <p:nvPr/>
            </p:nvSpPr>
            <p:spPr bwMode="auto">
              <a:xfrm>
                <a:off x="727075" y="5195888"/>
                <a:ext cx="1858963" cy="463550"/>
              </a:xfrm>
              <a:custGeom>
                <a:avLst/>
                <a:gdLst>
                  <a:gd name="T0" fmla="*/ 0 w 1418"/>
                  <a:gd name="T1" fmla="*/ 8 h 354"/>
                  <a:gd name="T2" fmla="*/ 0 w 1418"/>
                  <a:gd name="T3" fmla="*/ 274 h 354"/>
                  <a:gd name="T4" fmla="*/ 80 w 1418"/>
                  <a:gd name="T5" fmla="*/ 354 h 354"/>
                  <a:gd name="T6" fmla="*/ 1338 w 1418"/>
                  <a:gd name="T7" fmla="*/ 354 h 354"/>
                  <a:gd name="T8" fmla="*/ 1418 w 1418"/>
                  <a:gd name="T9" fmla="*/ 274 h 354"/>
                  <a:gd name="T10" fmla="*/ 1418 w 1418"/>
                  <a:gd name="T11" fmla="*/ 0 h 354"/>
                  <a:gd name="T12" fmla="*/ 0 w 1418"/>
                  <a:gd name="T13" fmla="*/ 8 h 354"/>
                </a:gdLst>
                <a:ahLst/>
                <a:cxnLst>
                  <a:cxn ang="0">
                    <a:pos x="T0" y="T1"/>
                  </a:cxn>
                  <a:cxn ang="0">
                    <a:pos x="T2" y="T3"/>
                  </a:cxn>
                  <a:cxn ang="0">
                    <a:pos x="T4" y="T5"/>
                  </a:cxn>
                  <a:cxn ang="0">
                    <a:pos x="T6" y="T7"/>
                  </a:cxn>
                  <a:cxn ang="0">
                    <a:pos x="T8" y="T9"/>
                  </a:cxn>
                  <a:cxn ang="0">
                    <a:pos x="T10" y="T11"/>
                  </a:cxn>
                  <a:cxn ang="0">
                    <a:pos x="T12" y="T13"/>
                  </a:cxn>
                </a:cxnLst>
                <a:rect l="0" t="0" r="r" b="b"/>
                <a:pathLst>
                  <a:path w="1418" h="354">
                    <a:moveTo>
                      <a:pt x="0" y="8"/>
                    </a:moveTo>
                    <a:cubicBezTo>
                      <a:pt x="0" y="274"/>
                      <a:pt x="0" y="274"/>
                      <a:pt x="0" y="274"/>
                    </a:cubicBezTo>
                    <a:cubicBezTo>
                      <a:pt x="0" y="318"/>
                      <a:pt x="36" y="354"/>
                      <a:pt x="80" y="354"/>
                    </a:cubicBezTo>
                    <a:cubicBezTo>
                      <a:pt x="1338" y="354"/>
                      <a:pt x="1338" y="354"/>
                      <a:pt x="1338" y="354"/>
                    </a:cubicBezTo>
                    <a:cubicBezTo>
                      <a:pt x="1382" y="354"/>
                      <a:pt x="1418" y="318"/>
                      <a:pt x="1418" y="274"/>
                    </a:cubicBezTo>
                    <a:cubicBezTo>
                      <a:pt x="1418" y="0"/>
                      <a:pt x="1418" y="0"/>
                      <a:pt x="1418" y="0"/>
                    </a:cubicBezTo>
                    <a:lnTo>
                      <a:pt x="0" y="8"/>
                    </a:ln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8">
                <a:extLst>
                  <a:ext uri="{FF2B5EF4-FFF2-40B4-BE49-F238E27FC236}">
                    <a16:creationId xmlns:a16="http://schemas.microsoft.com/office/drawing/2014/main" id="{3CC1BDA6-4A72-4956-8CAD-38B4F15B3A41}"/>
                  </a:ext>
                </a:extLst>
              </p:cNvPr>
              <p:cNvSpPr>
                <a:spLocks noEditPoints="1"/>
              </p:cNvSpPr>
              <p:nvPr/>
            </p:nvSpPr>
            <p:spPr bwMode="auto">
              <a:xfrm>
                <a:off x="655638" y="2620963"/>
                <a:ext cx="2009775" cy="3117850"/>
              </a:xfrm>
              <a:custGeom>
                <a:avLst/>
                <a:gdLst>
                  <a:gd name="T0" fmla="*/ 1532 w 1532"/>
                  <a:gd name="T1" fmla="*/ 201 h 2382"/>
                  <a:gd name="T2" fmla="*/ 1532 w 1532"/>
                  <a:gd name="T3" fmla="*/ 2181 h 2382"/>
                  <a:gd name="T4" fmla="*/ 1331 w 1532"/>
                  <a:gd name="T5" fmla="*/ 2382 h 2382"/>
                  <a:gd name="T6" fmla="*/ 201 w 1532"/>
                  <a:gd name="T7" fmla="*/ 2382 h 2382"/>
                  <a:gd name="T8" fmla="*/ 0 w 1532"/>
                  <a:gd name="T9" fmla="*/ 2181 h 2382"/>
                  <a:gd name="T10" fmla="*/ 0 w 1532"/>
                  <a:gd name="T11" fmla="*/ 201 h 2382"/>
                  <a:gd name="T12" fmla="*/ 201 w 1532"/>
                  <a:gd name="T13" fmla="*/ 0 h 2382"/>
                  <a:gd name="T14" fmla="*/ 1331 w 1532"/>
                  <a:gd name="T15" fmla="*/ 0 h 2382"/>
                  <a:gd name="T16" fmla="*/ 1532 w 1532"/>
                  <a:gd name="T17" fmla="*/ 201 h 2382"/>
                  <a:gd name="T18" fmla="*/ 1451 w 1532"/>
                  <a:gd name="T19" fmla="*/ 2181 h 2382"/>
                  <a:gd name="T20" fmla="*/ 1451 w 1532"/>
                  <a:gd name="T21" fmla="*/ 2016 h 2382"/>
                  <a:gd name="T22" fmla="*/ 81 w 1532"/>
                  <a:gd name="T23" fmla="*/ 2016 h 2382"/>
                  <a:gd name="T24" fmla="*/ 81 w 1532"/>
                  <a:gd name="T25" fmla="*/ 2181 h 2382"/>
                  <a:gd name="T26" fmla="*/ 201 w 1532"/>
                  <a:gd name="T27" fmla="*/ 2301 h 2382"/>
                  <a:gd name="T28" fmla="*/ 1331 w 1532"/>
                  <a:gd name="T29" fmla="*/ 2301 h 2382"/>
                  <a:gd name="T30" fmla="*/ 1451 w 1532"/>
                  <a:gd name="T31" fmla="*/ 2181 h 2382"/>
                  <a:gd name="T32" fmla="*/ 1451 w 1532"/>
                  <a:gd name="T33" fmla="*/ 1935 h 2382"/>
                  <a:gd name="T34" fmla="*/ 1451 w 1532"/>
                  <a:gd name="T35" fmla="*/ 447 h 2382"/>
                  <a:gd name="T36" fmla="*/ 81 w 1532"/>
                  <a:gd name="T37" fmla="*/ 447 h 2382"/>
                  <a:gd name="T38" fmla="*/ 81 w 1532"/>
                  <a:gd name="T39" fmla="*/ 1935 h 2382"/>
                  <a:gd name="T40" fmla="*/ 1451 w 1532"/>
                  <a:gd name="T41" fmla="*/ 1935 h 2382"/>
                  <a:gd name="T42" fmla="*/ 1451 w 1532"/>
                  <a:gd name="T43" fmla="*/ 366 h 2382"/>
                  <a:gd name="T44" fmla="*/ 1451 w 1532"/>
                  <a:gd name="T45" fmla="*/ 201 h 2382"/>
                  <a:gd name="T46" fmla="*/ 1331 w 1532"/>
                  <a:gd name="T47" fmla="*/ 81 h 2382"/>
                  <a:gd name="T48" fmla="*/ 201 w 1532"/>
                  <a:gd name="T49" fmla="*/ 81 h 2382"/>
                  <a:gd name="T50" fmla="*/ 81 w 1532"/>
                  <a:gd name="T51" fmla="*/ 201 h 2382"/>
                  <a:gd name="T52" fmla="*/ 81 w 1532"/>
                  <a:gd name="T53" fmla="*/ 366 h 2382"/>
                  <a:gd name="T54" fmla="*/ 1451 w 1532"/>
                  <a:gd name="T55" fmla="*/ 366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32" h="2382">
                    <a:moveTo>
                      <a:pt x="1532" y="201"/>
                    </a:moveTo>
                    <a:cubicBezTo>
                      <a:pt x="1532" y="2181"/>
                      <a:pt x="1532" y="2181"/>
                      <a:pt x="1532" y="2181"/>
                    </a:cubicBezTo>
                    <a:cubicBezTo>
                      <a:pt x="1532" y="2291"/>
                      <a:pt x="1442" y="2382"/>
                      <a:pt x="1331" y="2382"/>
                    </a:cubicBezTo>
                    <a:cubicBezTo>
                      <a:pt x="201" y="2382"/>
                      <a:pt x="201" y="2382"/>
                      <a:pt x="201" y="2382"/>
                    </a:cubicBezTo>
                    <a:cubicBezTo>
                      <a:pt x="90" y="2382"/>
                      <a:pt x="0" y="2291"/>
                      <a:pt x="0" y="2181"/>
                    </a:cubicBezTo>
                    <a:cubicBezTo>
                      <a:pt x="0" y="201"/>
                      <a:pt x="0" y="201"/>
                      <a:pt x="0" y="201"/>
                    </a:cubicBezTo>
                    <a:cubicBezTo>
                      <a:pt x="0" y="91"/>
                      <a:pt x="90" y="0"/>
                      <a:pt x="201" y="0"/>
                    </a:cubicBezTo>
                    <a:cubicBezTo>
                      <a:pt x="1331" y="0"/>
                      <a:pt x="1331" y="0"/>
                      <a:pt x="1331" y="0"/>
                    </a:cubicBezTo>
                    <a:cubicBezTo>
                      <a:pt x="1442" y="0"/>
                      <a:pt x="1532" y="91"/>
                      <a:pt x="1532" y="201"/>
                    </a:cubicBezTo>
                    <a:close/>
                    <a:moveTo>
                      <a:pt x="1451" y="2181"/>
                    </a:moveTo>
                    <a:cubicBezTo>
                      <a:pt x="1451" y="2016"/>
                      <a:pt x="1451" y="2016"/>
                      <a:pt x="1451" y="2016"/>
                    </a:cubicBezTo>
                    <a:cubicBezTo>
                      <a:pt x="81" y="2016"/>
                      <a:pt x="81" y="2016"/>
                      <a:pt x="81" y="2016"/>
                    </a:cubicBezTo>
                    <a:cubicBezTo>
                      <a:pt x="81" y="2181"/>
                      <a:pt x="81" y="2181"/>
                      <a:pt x="81" y="2181"/>
                    </a:cubicBezTo>
                    <a:cubicBezTo>
                      <a:pt x="81" y="2247"/>
                      <a:pt x="135" y="2301"/>
                      <a:pt x="201" y="2301"/>
                    </a:cubicBezTo>
                    <a:cubicBezTo>
                      <a:pt x="1331" y="2301"/>
                      <a:pt x="1331" y="2301"/>
                      <a:pt x="1331" y="2301"/>
                    </a:cubicBezTo>
                    <a:cubicBezTo>
                      <a:pt x="1397" y="2301"/>
                      <a:pt x="1451" y="2247"/>
                      <a:pt x="1451" y="2181"/>
                    </a:cubicBezTo>
                    <a:close/>
                    <a:moveTo>
                      <a:pt x="1451" y="1935"/>
                    </a:moveTo>
                    <a:cubicBezTo>
                      <a:pt x="1451" y="447"/>
                      <a:pt x="1451" y="447"/>
                      <a:pt x="1451" y="447"/>
                    </a:cubicBezTo>
                    <a:cubicBezTo>
                      <a:pt x="81" y="447"/>
                      <a:pt x="81" y="447"/>
                      <a:pt x="81" y="447"/>
                    </a:cubicBezTo>
                    <a:cubicBezTo>
                      <a:pt x="81" y="1935"/>
                      <a:pt x="81" y="1935"/>
                      <a:pt x="81" y="1935"/>
                    </a:cubicBezTo>
                    <a:lnTo>
                      <a:pt x="1451" y="1935"/>
                    </a:lnTo>
                    <a:close/>
                    <a:moveTo>
                      <a:pt x="1451" y="366"/>
                    </a:moveTo>
                    <a:cubicBezTo>
                      <a:pt x="1451" y="201"/>
                      <a:pt x="1451" y="201"/>
                      <a:pt x="1451" y="201"/>
                    </a:cubicBezTo>
                    <a:cubicBezTo>
                      <a:pt x="1451" y="135"/>
                      <a:pt x="1397" y="81"/>
                      <a:pt x="1331" y="81"/>
                    </a:cubicBezTo>
                    <a:cubicBezTo>
                      <a:pt x="201" y="81"/>
                      <a:pt x="201" y="81"/>
                      <a:pt x="201" y="81"/>
                    </a:cubicBezTo>
                    <a:cubicBezTo>
                      <a:pt x="135" y="81"/>
                      <a:pt x="81" y="135"/>
                      <a:pt x="81" y="201"/>
                    </a:cubicBezTo>
                    <a:cubicBezTo>
                      <a:pt x="81" y="366"/>
                      <a:pt x="81" y="366"/>
                      <a:pt x="81" y="366"/>
                    </a:cubicBezTo>
                    <a:lnTo>
                      <a:pt x="1451"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9">
                <a:extLst>
                  <a:ext uri="{FF2B5EF4-FFF2-40B4-BE49-F238E27FC236}">
                    <a16:creationId xmlns:a16="http://schemas.microsoft.com/office/drawing/2014/main" id="{BCB12169-B438-4634-AA6F-C645C327F575}"/>
                  </a:ext>
                </a:extLst>
              </p:cNvPr>
              <p:cNvSpPr>
                <a:spLocks noEditPoints="1"/>
              </p:cNvSpPr>
              <p:nvPr/>
            </p:nvSpPr>
            <p:spPr bwMode="auto">
              <a:xfrm>
                <a:off x="930275" y="3444875"/>
                <a:ext cx="1458913" cy="1462088"/>
              </a:xfrm>
              <a:custGeom>
                <a:avLst/>
                <a:gdLst>
                  <a:gd name="T0" fmla="*/ 1112 w 1112"/>
                  <a:gd name="T1" fmla="*/ 561 h 1117"/>
                  <a:gd name="T2" fmla="*/ 1059 w 1112"/>
                  <a:gd name="T3" fmla="*/ 716 h 1117"/>
                  <a:gd name="T4" fmla="*/ 986 w 1112"/>
                  <a:gd name="T5" fmla="*/ 771 h 1117"/>
                  <a:gd name="T6" fmla="*/ 1027 w 1112"/>
                  <a:gd name="T7" fmla="*/ 857 h 1117"/>
                  <a:gd name="T8" fmla="*/ 802 w 1112"/>
                  <a:gd name="T9" fmla="*/ 1026 h 1117"/>
                  <a:gd name="T10" fmla="*/ 711 w 1112"/>
                  <a:gd name="T11" fmla="*/ 1014 h 1117"/>
                  <a:gd name="T12" fmla="*/ 680 w 1112"/>
                  <a:gd name="T13" fmla="*/ 1103 h 1117"/>
                  <a:gd name="T14" fmla="*/ 432 w 1112"/>
                  <a:gd name="T15" fmla="*/ 1103 h 1117"/>
                  <a:gd name="T16" fmla="*/ 401 w 1112"/>
                  <a:gd name="T17" fmla="*/ 1014 h 1117"/>
                  <a:gd name="T18" fmla="*/ 310 w 1112"/>
                  <a:gd name="T19" fmla="*/ 1026 h 1117"/>
                  <a:gd name="T20" fmla="*/ 85 w 1112"/>
                  <a:gd name="T21" fmla="*/ 857 h 1117"/>
                  <a:gd name="T22" fmla="*/ 126 w 1112"/>
                  <a:gd name="T23" fmla="*/ 772 h 1117"/>
                  <a:gd name="T24" fmla="*/ 53 w 1112"/>
                  <a:gd name="T25" fmla="*/ 716 h 1117"/>
                  <a:gd name="T26" fmla="*/ 0 w 1112"/>
                  <a:gd name="T27" fmla="*/ 561 h 1117"/>
                  <a:gd name="T28" fmla="*/ 53 w 1112"/>
                  <a:gd name="T29" fmla="*/ 406 h 1117"/>
                  <a:gd name="T30" fmla="*/ 126 w 1112"/>
                  <a:gd name="T31" fmla="*/ 351 h 1117"/>
                  <a:gd name="T32" fmla="*/ 85 w 1112"/>
                  <a:gd name="T33" fmla="*/ 265 h 1117"/>
                  <a:gd name="T34" fmla="*/ 310 w 1112"/>
                  <a:gd name="T35" fmla="*/ 96 h 1117"/>
                  <a:gd name="T36" fmla="*/ 401 w 1112"/>
                  <a:gd name="T37" fmla="*/ 108 h 1117"/>
                  <a:gd name="T38" fmla="*/ 432 w 1112"/>
                  <a:gd name="T39" fmla="*/ 19 h 1117"/>
                  <a:gd name="T40" fmla="*/ 711 w 1112"/>
                  <a:gd name="T41" fmla="*/ 58 h 1117"/>
                  <a:gd name="T42" fmla="*/ 766 w 1112"/>
                  <a:gd name="T43" fmla="*/ 131 h 1117"/>
                  <a:gd name="T44" fmla="*/ 852 w 1112"/>
                  <a:gd name="T45" fmla="*/ 90 h 1117"/>
                  <a:gd name="T46" fmla="*/ 1021 w 1112"/>
                  <a:gd name="T47" fmla="*/ 315 h 1117"/>
                  <a:gd name="T48" fmla="*/ 1009 w 1112"/>
                  <a:gd name="T49" fmla="*/ 406 h 1117"/>
                  <a:gd name="T50" fmla="*/ 1099 w 1112"/>
                  <a:gd name="T51" fmla="*/ 437 h 1117"/>
                  <a:gd name="T52" fmla="*/ 1026 w 1112"/>
                  <a:gd name="T53" fmla="*/ 487 h 1117"/>
                  <a:gd name="T54" fmla="*/ 940 w 1112"/>
                  <a:gd name="T55" fmla="*/ 457 h 1117"/>
                  <a:gd name="T56" fmla="*/ 907 w 1112"/>
                  <a:gd name="T57" fmla="*/ 315 h 1117"/>
                  <a:gd name="T58" fmla="*/ 836 w 1112"/>
                  <a:gd name="T59" fmla="*/ 176 h 1117"/>
                  <a:gd name="T60" fmla="*/ 754 w 1112"/>
                  <a:gd name="T61" fmla="*/ 216 h 1117"/>
                  <a:gd name="T62" fmla="*/ 630 w 1112"/>
                  <a:gd name="T63" fmla="*/ 138 h 1117"/>
                  <a:gd name="T64" fmla="*/ 482 w 1112"/>
                  <a:gd name="T65" fmla="*/ 91 h 1117"/>
                  <a:gd name="T66" fmla="*/ 452 w 1112"/>
                  <a:gd name="T67" fmla="*/ 177 h 1117"/>
                  <a:gd name="T68" fmla="*/ 310 w 1112"/>
                  <a:gd name="T69" fmla="*/ 210 h 1117"/>
                  <a:gd name="T70" fmla="*/ 171 w 1112"/>
                  <a:gd name="T71" fmla="*/ 281 h 1117"/>
                  <a:gd name="T72" fmla="*/ 211 w 1112"/>
                  <a:gd name="T73" fmla="*/ 363 h 1117"/>
                  <a:gd name="T74" fmla="*/ 133 w 1112"/>
                  <a:gd name="T75" fmla="*/ 487 h 1117"/>
                  <a:gd name="T76" fmla="*/ 80 w 1112"/>
                  <a:gd name="T77" fmla="*/ 561 h 1117"/>
                  <a:gd name="T78" fmla="*/ 133 w 1112"/>
                  <a:gd name="T79" fmla="*/ 635 h 1117"/>
                  <a:gd name="T80" fmla="*/ 211 w 1112"/>
                  <a:gd name="T81" fmla="*/ 759 h 1117"/>
                  <a:gd name="T82" fmla="*/ 171 w 1112"/>
                  <a:gd name="T83" fmla="*/ 841 h 1117"/>
                  <a:gd name="T84" fmla="*/ 310 w 1112"/>
                  <a:gd name="T85" fmla="*/ 913 h 1117"/>
                  <a:gd name="T86" fmla="*/ 452 w 1112"/>
                  <a:gd name="T87" fmla="*/ 945 h 1117"/>
                  <a:gd name="T88" fmla="*/ 482 w 1112"/>
                  <a:gd name="T89" fmla="*/ 1031 h 1117"/>
                  <a:gd name="T90" fmla="*/ 630 w 1112"/>
                  <a:gd name="T91" fmla="*/ 984 h 1117"/>
                  <a:gd name="T92" fmla="*/ 754 w 1112"/>
                  <a:gd name="T93" fmla="*/ 906 h 1117"/>
                  <a:gd name="T94" fmla="*/ 836 w 1112"/>
                  <a:gd name="T95" fmla="*/ 946 h 1117"/>
                  <a:gd name="T96" fmla="*/ 907 w 1112"/>
                  <a:gd name="T97" fmla="*/ 807 h 1117"/>
                  <a:gd name="T98" fmla="*/ 940 w 1112"/>
                  <a:gd name="T99" fmla="*/ 665 h 1117"/>
                  <a:gd name="T100" fmla="*/ 1026 w 1112"/>
                  <a:gd name="T101" fmla="*/ 635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12" h="1117">
                    <a:moveTo>
                      <a:pt x="1099" y="437"/>
                    </a:moveTo>
                    <a:cubicBezTo>
                      <a:pt x="1108" y="478"/>
                      <a:pt x="1112" y="519"/>
                      <a:pt x="1112" y="561"/>
                    </a:cubicBezTo>
                    <a:cubicBezTo>
                      <a:pt x="1112" y="603"/>
                      <a:pt x="1108" y="644"/>
                      <a:pt x="1099" y="685"/>
                    </a:cubicBezTo>
                    <a:cubicBezTo>
                      <a:pt x="1094" y="703"/>
                      <a:pt x="1078" y="716"/>
                      <a:pt x="1059" y="716"/>
                    </a:cubicBezTo>
                    <a:cubicBezTo>
                      <a:pt x="1009" y="716"/>
                      <a:pt x="1009" y="716"/>
                      <a:pt x="1009" y="716"/>
                    </a:cubicBezTo>
                    <a:cubicBezTo>
                      <a:pt x="1002" y="735"/>
                      <a:pt x="994" y="753"/>
                      <a:pt x="986" y="771"/>
                    </a:cubicBezTo>
                    <a:cubicBezTo>
                      <a:pt x="1021" y="807"/>
                      <a:pt x="1021" y="807"/>
                      <a:pt x="1021" y="807"/>
                    </a:cubicBezTo>
                    <a:cubicBezTo>
                      <a:pt x="1035" y="821"/>
                      <a:pt x="1037" y="841"/>
                      <a:pt x="1027" y="857"/>
                    </a:cubicBezTo>
                    <a:cubicBezTo>
                      <a:pt x="983" y="927"/>
                      <a:pt x="922" y="988"/>
                      <a:pt x="852" y="1032"/>
                    </a:cubicBezTo>
                    <a:cubicBezTo>
                      <a:pt x="836" y="1042"/>
                      <a:pt x="816" y="1040"/>
                      <a:pt x="802" y="1026"/>
                    </a:cubicBezTo>
                    <a:cubicBezTo>
                      <a:pt x="766" y="991"/>
                      <a:pt x="766" y="991"/>
                      <a:pt x="766" y="991"/>
                    </a:cubicBezTo>
                    <a:cubicBezTo>
                      <a:pt x="748" y="999"/>
                      <a:pt x="730" y="1007"/>
                      <a:pt x="711" y="1014"/>
                    </a:cubicBezTo>
                    <a:cubicBezTo>
                      <a:pt x="711" y="1064"/>
                      <a:pt x="711" y="1064"/>
                      <a:pt x="711" y="1064"/>
                    </a:cubicBezTo>
                    <a:cubicBezTo>
                      <a:pt x="711" y="1083"/>
                      <a:pt x="698" y="1099"/>
                      <a:pt x="680" y="1103"/>
                    </a:cubicBezTo>
                    <a:cubicBezTo>
                      <a:pt x="639" y="1113"/>
                      <a:pt x="598" y="1117"/>
                      <a:pt x="556" y="1117"/>
                    </a:cubicBezTo>
                    <a:cubicBezTo>
                      <a:pt x="514" y="1117"/>
                      <a:pt x="473" y="1113"/>
                      <a:pt x="432" y="1103"/>
                    </a:cubicBezTo>
                    <a:cubicBezTo>
                      <a:pt x="414" y="1099"/>
                      <a:pt x="401" y="1083"/>
                      <a:pt x="401" y="1064"/>
                    </a:cubicBezTo>
                    <a:cubicBezTo>
                      <a:pt x="401" y="1014"/>
                      <a:pt x="401" y="1014"/>
                      <a:pt x="401" y="1014"/>
                    </a:cubicBezTo>
                    <a:cubicBezTo>
                      <a:pt x="382" y="1007"/>
                      <a:pt x="364" y="999"/>
                      <a:pt x="346" y="991"/>
                    </a:cubicBezTo>
                    <a:cubicBezTo>
                      <a:pt x="310" y="1026"/>
                      <a:pt x="310" y="1026"/>
                      <a:pt x="310" y="1026"/>
                    </a:cubicBezTo>
                    <a:cubicBezTo>
                      <a:pt x="296" y="1040"/>
                      <a:pt x="276" y="1042"/>
                      <a:pt x="260" y="1032"/>
                    </a:cubicBezTo>
                    <a:cubicBezTo>
                      <a:pt x="190" y="988"/>
                      <a:pt x="129" y="927"/>
                      <a:pt x="85" y="857"/>
                    </a:cubicBezTo>
                    <a:cubicBezTo>
                      <a:pt x="75" y="841"/>
                      <a:pt x="77" y="821"/>
                      <a:pt x="91" y="807"/>
                    </a:cubicBezTo>
                    <a:cubicBezTo>
                      <a:pt x="126" y="772"/>
                      <a:pt x="126" y="772"/>
                      <a:pt x="126" y="772"/>
                    </a:cubicBezTo>
                    <a:cubicBezTo>
                      <a:pt x="118" y="753"/>
                      <a:pt x="110" y="735"/>
                      <a:pt x="103" y="716"/>
                    </a:cubicBezTo>
                    <a:cubicBezTo>
                      <a:pt x="53" y="716"/>
                      <a:pt x="53" y="716"/>
                      <a:pt x="53" y="716"/>
                    </a:cubicBezTo>
                    <a:cubicBezTo>
                      <a:pt x="34" y="716"/>
                      <a:pt x="18" y="703"/>
                      <a:pt x="14" y="685"/>
                    </a:cubicBezTo>
                    <a:cubicBezTo>
                      <a:pt x="4" y="644"/>
                      <a:pt x="0" y="603"/>
                      <a:pt x="0" y="561"/>
                    </a:cubicBezTo>
                    <a:cubicBezTo>
                      <a:pt x="0" y="519"/>
                      <a:pt x="4" y="478"/>
                      <a:pt x="14" y="437"/>
                    </a:cubicBezTo>
                    <a:cubicBezTo>
                      <a:pt x="18" y="419"/>
                      <a:pt x="34" y="406"/>
                      <a:pt x="53" y="406"/>
                    </a:cubicBezTo>
                    <a:cubicBezTo>
                      <a:pt x="103" y="406"/>
                      <a:pt x="103" y="406"/>
                      <a:pt x="103" y="406"/>
                    </a:cubicBezTo>
                    <a:cubicBezTo>
                      <a:pt x="110" y="387"/>
                      <a:pt x="118" y="369"/>
                      <a:pt x="126" y="351"/>
                    </a:cubicBezTo>
                    <a:cubicBezTo>
                      <a:pt x="91" y="315"/>
                      <a:pt x="91" y="315"/>
                      <a:pt x="91" y="315"/>
                    </a:cubicBezTo>
                    <a:cubicBezTo>
                      <a:pt x="77" y="301"/>
                      <a:pt x="75" y="281"/>
                      <a:pt x="85" y="265"/>
                    </a:cubicBezTo>
                    <a:cubicBezTo>
                      <a:pt x="129" y="195"/>
                      <a:pt x="190" y="134"/>
                      <a:pt x="260" y="90"/>
                    </a:cubicBezTo>
                    <a:cubicBezTo>
                      <a:pt x="276" y="80"/>
                      <a:pt x="296" y="82"/>
                      <a:pt x="310" y="96"/>
                    </a:cubicBezTo>
                    <a:cubicBezTo>
                      <a:pt x="346" y="131"/>
                      <a:pt x="346" y="131"/>
                      <a:pt x="346" y="131"/>
                    </a:cubicBezTo>
                    <a:cubicBezTo>
                      <a:pt x="364" y="123"/>
                      <a:pt x="382" y="115"/>
                      <a:pt x="401" y="108"/>
                    </a:cubicBezTo>
                    <a:cubicBezTo>
                      <a:pt x="401" y="58"/>
                      <a:pt x="401" y="58"/>
                      <a:pt x="401" y="58"/>
                    </a:cubicBezTo>
                    <a:cubicBezTo>
                      <a:pt x="401" y="39"/>
                      <a:pt x="414" y="23"/>
                      <a:pt x="432" y="19"/>
                    </a:cubicBezTo>
                    <a:cubicBezTo>
                      <a:pt x="513" y="0"/>
                      <a:pt x="599" y="0"/>
                      <a:pt x="680" y="19"/>
                    </a:cubicBezTo>
                    <a:cubicBezTo>
                      <a:pt x="698" y="23"/>
                      <a:pt x="711" y="39"/>
                      <a:pt x="711" y="58"/>
                    </a:cubicBezTo>
                    <a:cubicBezTo>
                      <a:pt x="711" y="108"/>
                      <a:pt x="711" y="108"/>
                      <a:pt x="711" y="108"/>
                    </a:cubicBezTo>
                    <a:cubicBezTo>
                      <a:pt x="730" y="115"/>
                      <a:pt x="748" y="123"/>
                      <a:pt x="766" y="131"/>
                    </a:cubicBezTo>
                    <a:cubicBezTo>
                      <a:pt x="802" y="96"/>
                      <a:pt x="802" y="96"/>
                      <a:pt x="802" y="96"/>
                    </a:cubicBezTo>
                    <a:cubicBezTo>
                      <a:pt x="816" y="82"/>
                      <a:pt x="836" y="80"/>
                      <a:pt x="852" y="90"/>
                    </a:cubicBezTo>
                    <a:cubicBezTo>
                      <a:pt x="922" y="134"/>
                      <a:pt x="983" y="195"/>
                      <a:pt x="1027" y="265"/>
                    </a:cubicBezTo>
                    <a:cubicBezTo>
                      <a:pt x="1037" y="281"/>
                      <a:pt x="1035" y="301"/>
                      <a:pt x="1021" y="315"/>
                    </a:cubicBezTo>
                    <a:cubicBezTo>
                      <a:pt x="986" y="351"/>
                      <a:pt x="986" y="351"/>
                      <a:pt x="986" y="351"/>
                    </a:cubicBezTo>
                    <a:cubicBezTo>
                      <a:pt x="994" y="369"/>
                      <a:pt x="1002" y="387"/>
                      <a:pt x="1009" y="406"/>
                    </a:cubicBezTo>
                    <a:cubicBezTo>
                      <a:pt x="1059" y="406"/>
                      <a:pt x="1059" y="406"/>
                      <a:pt x="1059" y="406"/>
                    </a:cubicBezTo>
                    <a:cubicBezTo>
                      <a:pt x="1078" y="406"/>
                      <a:pt x="1094" y="419"/>
                      <a:pt x="1099" y="437"/>
                    </a:cubicBezTo>
                    <a:close/>
                    <a:moveTo>
                      <a:pt x="1032" y="561"/>
                    </a:moveTo>
                    <a:cubicBezTo>
                      <a:pt x="1032" y="536"/>
                      <a:pt x="1030" y="511"/>
                      <a:pt x="1026" y="487"/>
                    </a:cubicBezTo>
                    <a:cubicBezTo>
                      <a:pt x="979" y="487"/>
                      <a:pt x="979" y="487"/>
                      <a:pt x="979" y="487"/>
                    </a:cubicBezTo>
                    <a:cubicBezTo>
                      <a:pt x="961" y="487"/>
                      <a:pt x="945" y="475"/>
                      <a:pt x="940" y="457"/>
                    </a:cubicBezTo>
                    <a:cubicBezTo>
                      <a:pt x="931" y="424"/>
                      <a:pt x="918" y="393"/>
                      <a:pt x="901" y="363"/>
                    </a:cubicBezTo>
                    <a:cubicBezTo>
                      <a:pt x="892" y="347"/>
                      <a:pt x="895" y="328"/>
                      <a:pt x="907" y="315"/>
                    </a:cubicBezTo>
                    <a:cubicBezTo>
                      <a:pt x="941" y="281"/>
                      <a:pt x="941" y="281"/>
                      <a:pt x="941" y="281"/>
                    </a:cubicBezTo>
                    <a:cubicBezTo>
                      <a:pt x="912" y="241"/>
                      <a:pt x="876" y="206"/>
                      <a:pt x="836" y="176"/>
                    </a:cubicBezTo>
                    <a:cubicBezTo>
                      <a:pt x="802" y="210"/>
                      <a:pt x="802" y="210"/>
                      <a:pt x="802" y="210"/>
                    </a:cubicBezTo>
                    <a:cubicBezTo>
                      <a:pt x="790" y="222"/>
                      <a:pt x="770" y="225"/>
                      <a:pt x="754" y="216"/>
                    </a:cubicBezTo>
                    <a:cubicBezTo>
                      <a:pt x="724" y="199"/>
                      <a:pt x="693" y="186"/>
                      <a:pt x="660" y="177"/>
                    </a:cubicBezTo>
                    <a:cubicBezTo>
                      <a:pt x="642" y="172"/>
                      <a:pt x="630" y="156"/>
                      <a:pt x="630" y="138"/>
                    </a:cubicBezTo>
                    <a:cubicBezTo>
                      <a:pt x="630" y="91"/>
                      <a:pt x="630" y="91"/>
                      <a:pt x="630" y="91"/>
                    </a:cubicBezTo>
                    <a:cubicBezTo>
                      <a:pt x="581" y="83"/>
                      <a:pt x="531" y="83"/>
                      <a:pt x="482" y="91"/>
                    </a:cubicBezTo>
                    <a:cubicBezTo>
                      <a:pt x="482" y="138"/>
                      <a:pt x="482" y="138"/>
                      <a:pt x="482" y="138"/>
                    </a:cubicBezTo>
                    <a:cubicBezTo>
                      <a:pt x="482" y="156"/>
                      <a:pt x="469" y="172"/>
                      <a:pt x="452" y="177"/>
                    </a:cubicBezTo>
                    <a:cubicBezTo>
                      <a:pt x="419" y="186"/>
                      <a:pt x="388" y="199"/>
                      <a:pt x="358" y="216"/>
                    </a:cubicBezTo>
                    <a:cubicBezTo>
                      <a:pt x="342" y="225"/>
                      <a:pt x="322" y="222"/>
                      <a:pt x="310" y="210"/>
                    </a:cubicBezTo>
                    <a:cubicBezTo>
                      <a:pt x="276" y="176"/>
                      <a:pt x="276" y="176"/>
                      <a:pt x="276" y="176"/>
                    </a:cubicBezTo>
                    <a:cubicBezTo>
                      <a:pt x="236" y="205"/>
                      <a:pt x="200" y="241"/>
                      <a:pt x="171" y="281"/>
                    </a:cubicBezTo>
                    <a:cubicBezTo>
                      <a:pt x="205" y="315"/>
                      <a:pt x="205" y="315"/>
                      <a:pt x="205" y="315"/>
                    </a:cubicBezTo>
                    <a:cubicBezTo>
                      <a:pt x="217" y="327"/>
                      <a:pt x="220" y="347"/>
                      <a:pt x="211" y="363"/>
                    </a:cubicBezTo>
                    <a:cubicBezTo>
                      <a:pt x="194" y="393"/>
                      <a:pt x="181" y="424"/>
                      <a:pt x="172" y="457"/>
                    </a:cubicBezTo>
                    <a:cubicBezTo>
                      <a:pt x="167" y="475"/>
                      <a:pt x="151" y="487"/>
                      <a:pt x="133" y="487"/>
                    </a:cubicBezTo>
                    <a:cubicBezTo>
                      <a:pt x="86" y="487"/>
                      <a:pt x="86" y="487"/>
                      <a:pt x="86" y="487"/>
                    </a:cubicBezTo>
                    <a:cubicBezTo>
                      <a:pt x="82" y="511"/>
                      <a:pt x="80" y="536"/>
                      <a:pt x="80" y="561"/>
                    </a:cubicBezTo>
                    <a:cubicBezTo>
                      <a:pt x="80" y="586"/>
                      <a:pt x="82" y="611"/>
                      <a:pt x="86" y="635"/>
                    </a:cubicBezTo>
                    <a:cubicBezTo>
                      <a:pt x="133" y="635"/>
                      <a:pt x="133" y="635"/>
                      <a:pt x="133" y="635"/>
                    </a:cubicBezTo>
                    <a:cubicBezTo>
                      <a:pt x="151" y="635"/>
                      <a:pt x="167" y="648"/>
                      <a:pt x="172" y="665"/>
                    </a:cubicBezTo>
                    <a:cubicBezTo>
                      <a:pt x="181" y="698"/>
                      <a:pt x="194" y="729"/>
                      <a:pt x="211" y="759"/>
                    </a:cubicBezTo>
                    <a:cubicBezTo>
                      <a:pt x="220" y="775"/>
                      <a:pt x="217" y="795"/>
                      <a:pt x="205" y="807"/>
                    </a:cubicBezTo>
                    <a:cubicBezTo>
                      <a:pt x="171" y="841"/>
                      <a:pt x="171" y="841"/>
                      <a:pt x="171" y="841"/>
                    </a:cubicBezTo>
                    <a:cubicBezTo>
                      <a:pt x="200" y="881"/>
                      <a:pt x="236" y="916"/>
                      <a:pt x="276" y="946"/>
                    </a:cubicBezTo>
                    <a:cubicBezTo>
                      <a:pt x="310" y="913"/>
                      <a:pt x="310" y="913"/>
                      <a:pt x="310" y="913"/>
                    </a:cubicBezTo>
                    <a:cubicBezTo>
                      <a:pt x="322" y="900"/>
                      <a:pt x="342" y="897"/>
                      <a:pt x="358" y="906"/>
                    </a:cubicBezTo>
                    <a:cubicBezTo>
                      <a:pt x="388" y="923"/>
                      <a:pt x="419" y="936"/>
                      <a:pt x="452" y="945"/>
                    </a:cubicBezTo>
                    <a:cubicBezTo>
                      <a:pt x="469" y="950"/>
                      <a:pt x="482" y="966"/>
                      <a:pt x="482" y="984"/>
                    </a:cubicBezTo>
                    <a:cubicBezTo>
                      <a:pt x="482" y="1031"/>
                      <a:pt x="482" y="1031"/>
                      <a:pt x="482" y="1031"/>
                    </a:cubicBezTo>
                    <a:cubicBezTo>
                      <a:pt x="531" y="1039"/>
                      <a:pt x="581" y="1039"/>
                      <a:pt x="630" y="1031"/>
                    </a:cubicBezTo>
                    <a:cubicBezTo>
                      <a:pt x="630" y="984"/>
                      <a:pt x="630" y="984"/>
                      <a:pt x="630" y="984"/>
                    </a:cubicBezTo>
                    <a:cubicBezTo>
                      <a:pt x="630" y="966"/>
                      <a:pt x="642" y="950"/>
                      <a:pt x="660" y="945"/>
                    </a:cubicBezTo>
                    <a:cubicBezTo>
                      <a:pt x="693" y="936"/>
                      <a:pt x="724" y="923"/>
                      <a:pt x="754" y="906"/>
                    </a:cubicBezTo>
                    <a:cubicBezTo>
                      <a:pt x="770" y="897"/>
                      <a:pt x="790" y="900"/>
                      <a:pt x="802" y="912"/>
                    </a:cubicBezTo>
                    <a:cubicBezTo>
                      <a:pt x="836" y="946"/>
                      <a:pt x="836" y="946"/>
                      <a:pt x="836" y="946"/>
                    </a:cubicBezTo>
                    <a:cubicBezTo>
                      <a:pt x="876" y="916"/>
                      <a:pt x="912" y="881"/>
                      <a:pt x="941" y="841"/>
                    </a:cubicBezTo>
                    <a:cubicBezTo>
                      <a:pt x="907" y="807"/>
                      <a:pt x="907" y="807"/>
                      <a:pt x="907" y="807"/>
                    </a:cubicBezTo>
                    <a:cubicBezTo>
                      <a:pt x="895" y="795"/>
                      <a:pt x="892" y="775"/>
                      <a:pt x="901" y="759"/>
                    </a:cubicBezTo>
                    <a:cubicBezTo>
                      <a:pt x="918" y="729"/>
                      <a:pt x="931" y="698"/>
                      <a:pt x="940" y="665"/>
                    </a:cubicBezTo>
                    <a:cubicBezTo>
                      <a:pt x="945" y="648"/>
                      <a:pt x="961" y="635"/>
                      <a:pt x="979" y="635"/>
                    </a:cubicBezTo>
                    <a:cubicBezTo>
                      <a:pt x="1026" y="635"/>
                      <a:pt x="1026" y="635"/>
                      <a:pt x="1026" y="635"/>
                    </a:cubicBezTo>
                    <a:cubicBezTo>
                      <a:pt x="1030" y="611"/>
                      <a:pt x="1032" y="586"/>
                      <a:pt x="1032" y="5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0">
                <a:extLst>
                  <a:ext uri="{FF2B5EF4-FFF2-40B4-BE49-F238E27FC236}">
                    <a16:creationId xmlns:a16="http://schemas.microsoft.com/office/drawing/2014/main" id="{1BF41249-B57B-4113-80B4-11684BBE3432}"/>
                  </a:ext>
                </a:extLst>
              </p:cNvPr>
              <p:cNvSpPr>
                <a:spLocks noEditPoints="1"/>
              </p:cNvSpPr>
              <p:nvPr/>
            </p:nvSpPr>
            <p:spPr bwMode="auto">
              <a:xfrm>
                <a:off x="1258888" y="3779838"/>
                <a:ext cx="803275" cy="800100"/>
              </a:xfrm>
              <a:custGeom>
                <a:avLst/>
                <a:gdLst>
                  <a:gd name="T0" fmla="*/ 306 w 612"/>
                  <a:gd name="T1" fmla="*/ 0 h 612"/>
                  <a:gd name="T2" fmla="*/ 612 w 612"/>
                  <a:gd name="T3" fmla="*/ 306 h 612"/>
                  <a:gd name="T4" fmla="*/ 306 w 612"/>
                  <a:gd name="T5" fmla="*/ 612 h 612"/>
                  <a:gd name="T6" fmla="*/ 0 w 612"/>
                  <a:gd name="T7" fmla="*/ 306 h 612"/>
                  <a:gd name="T8" fmla="*/ 306 w 612"/>
                  <a:gd name="T9" fmla="*/ 0 h 612"/>
                  <a:gd name="T10" fmla="*/ 532 w 612"/>
                  <a:gd name="T11" fmla="*/ 306 h 612"/>
                  <a:gd name="T12" fmla="*/ 306 w 612"/>
                  <a:gd name="T13" fmla="*/ 80 h 612"/>
                  <a:gd name="T14" fmla="*/ 80 w 612"/>
                  <a:gd name="T15" fmla="*/ 306 h 612"/>
                  <a:gd name="T16" fmla="*/ 306 w 612"/>
                  <a:gd name="T17" fmla="*/ 532 h 612"/>
                  <a:gd name="T18" fmla="*/ 532 w 612"/>
                  <a:gd name="T19" fmla="*/ 30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2">
                    <a:moveTo>
                      <a:pt x="306" y="0"/>
                    </a:moveTo>
                    <a:cubicBezTo>
                      <a:pt x="475" y="0"/>
                      <a:pt x="612" y="137"/>
                      <a:pt x="612" y="306"/>
                    </a:cubicBezTo>
                    <a:cubicBezTo>
                      <a:pt x="612" y="475"/>
                      <a:pt x="475" y="612"/>
                      <a:pt x="306" y="612"/>
                    </a:cubicBezTo>
                    <a:cubicBezTo>
                      <a:pt x="137" y="612"/>
                      <a:pt x="0" y="475"/>
                      <a:pt x="0" y="306"/>
                    </a:cubicBezTo>
                    <a:cubicBezTo>
                      <a:pt x="0" y="137"/>
                      <a:pt x="137" y="0"/>
                      <a:pt x="306" y="0"/>
                    </a:cubicBezTo>
                    <a:close/>
                    <a:moveTo>
                      <a:pt x="532" y="306"/>
                    </a:moveTo>
                    <a:cubicBezTo>
                      <a:pt x="532" y="182"/>
                      <a:pt x="430" y="80"/>
                      <a:pt x="306" y="80"/>
                    </a:cubicBezTo>
                    <a:cubicBezTo>
                      <a:pt x="181" y="80"/>
                      <a:pt x="80" y="182"/>
                      <a:pt x="80" y="306"/>
                    </a:cubicBezTo>
                    <a:cubicBezTo>
                      <a:pt x="80" y="430"/>
                      <a:pt x="181" y="532"/>
                      <a:pt x="306" y="532"/>
                    </a:cubicBezTo>
                    <a:cubicBezTo>
                      <a:pt x="430" y="532"/>
                      <a:pt x="532" y="430"/>
                      <a:pt x="532" y="30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1">
                <a:extLst>
                  <a:ext uri="{FF2B5EF4-FFF2-40B4-BE49-F238E27FC236}">
                    <a16:creationId xmlns:a16="http://schemas.microsoft.com/office/drawing/2014/main" id="{13DC62BC-FCB8-499F-B1F0-1C2BDB436EC2}"/>
                  </a:ext>
                </a:extLst>
              </p:cNvPr>
              <p:cNvSpPr>
                <a:spLocks/>
              </p:cNvSpPr>
              <p:nvPr/>
            </p:nvSpPr>
            <p:spPr bwMode="auto">
              <a:xfrm>
                <a:off x="1382712" y="2860674"/>
                <a:ext cx="555625" cy="106362"/>
              </a:xfrm>
              <a:custGeom>
                <a:avLst/>
                <a:gdLst>
                  <a:gd name="T0" fmla="*/ 384 w 424"/>
                  <a:gd name="T1" fmla="*/ 0 h 81"/>
                  <a:gd name="T2" fmla="*/ 424 w 424"/>
                  <a:gd name="T3" fmla="*/ 41 h 81"/>
                  <a:gd name="T4" fmla="*/ 384 w 424"/>
                  <a:gd name="T5" fmla="*/ 81 h 81"/>
                  <a:gd name="T6" fmla="*/ 40 w 424"/>
                  <a:gd name="T7" fmla="*/ 81 h 81"/>
                  <a:gd name="T8" fmla="*/ 0 w 424"/>
                  <a:gd name="T9" fmla="*/ 41 h 81"/>
                  <a:gd name="T10" fmla="*/ 40 w 424"/>
                  <a:gd name="T11" fmla="*/ 0 h 81"/>
                  <a:gd name="T12" fmla="*/ 384 w 42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24" h="81">
                    <a:moveTo>
                      <a:pt x="384" y="0"/>
                    </a:moveTo>
                    <a:cubicBezTo>
                      <a:pt x="406" y="0"/>
                      <a:pt x="424" y="18"/>
                      <a:pt x="424" y="41"/>
                    </a:cubicBezTo>
                    <a:cubicBezTo>
                      <a:pt x="424" y="63"/>
                      <a:pt x="406" y="81"/>
                      <a:pt x="384" y="81"/>
                    </a:cubicBezTo>
                    <a:cubicBezTo>
                      <a:pt x="40" y="81"/>
                      <a:pt x="40" y="81"/>
                      <a:pt x="40" y="81"/>
                    </a:cubicBezTo>
                    <a:cubicBezTo>
                      <a:pt x="18" y="81"/>
                      <a:pt x="0" y="63"/>
                      <a:pt x="0" y="41"/>
                    </a:cubicBezTo>
                    <a:cubicBezTo>
                      <a:pt x="0" y="18"/>
                      <a:pt x="18" y="0"/>
                      <a:pt x="40" y="0"/>
                    </a:cubicBezTo>
                    <a:lnTo>
                      <a:pt x="38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7" name="Group 26">
              <a:extLst>
                <a:ext uri="{FF2B5EF4-FFF2-40B4-BE49-F238E27FC236}">
                  <a16:creationId xmlns:a16="http://schemas.microsoft.com/office/drawing/2014/main" id="{01CDE6DE-47B3-463D-8684-A6FCAF75548D}"/>
                </a:ext>
              </a:extLst>
            </p:cNvPr>
            <p:cNvGrpSpPr/>
            <p:nvPr/>
          </p:nvGrpSpPr>
          <p:grpSpPr>
            <a:xfrm>
              <a:off x="7454178" y="2048435"/>
              <a:ext cx="485594" cy="449286"/>
              <a:chOff x="-461963" y="2084387"/>
              <a:chExt cx="3121025" cy="2887663"/>
            </a:xfrm>
            <a:solidFill>
              <a:schemeClr val="tx1">
                <a:lumMod val="75000"/>
                <a:lumOff val="25000"/>
              </a:schemeClr>
            </a:solidFill>
          </p:grpSpPr>
          <p:sp>
            <p:nvSpPr>
              <p:cNvPr id="25" name="Freeform 15">
                <a:extLst>
                  <a:ext uri="{FF2B5EF4-FFF2-40B4-BE49-F238E27FC236}">
                    <a16:creationId xmlns:a16="http://schemas.microsoft.com/office/drawing/2014/main" id="{886FD730-E15B-45C8-9961-4AC097E2C2BF}"/>
                  </a:ext>
                </a:extLst>
              </p:cNvPr>
              <p:cNvSpPr>
                <a:spLocks/>
              </p:cNvSpPr>
              <p:nvPr/>
            </p:nvSpPr>
            <p:spPr bwMode="auto">
              <a:xfrm>
                <a:off x="-404813" y="3038475"/>
                <a:ext cx="3003550" cy="1882775"/>
              </a:xfrm>
              <a:custGeom>
                <a:avLst/>
                <a:gdLst>
                  <a:gd name="T0" fmla="*/ 266 w 1892"/>
                  <a:gd name="T1" fmla="*/ 0 h 1186"/>
                  <a:gd name="T2" fmla="*/ 258 w 1892"/>
                  <a:gd name="T3" fmla="*/ 309 h 1186"/>
                  <a:gd name="T4" fmla="*/ 842 w 1892"/>
                  <a:gd name="T5" fmla="*/ 629 h 1186"/>
                  <a:gd name="T6" fmla="*/ 947 w 1892"/>
                  <a:gd name="T7" fmla="*/ 567 h 1186"/>
                  <a:gd name="T8" fmla="*/ 1059 w 1892"/>
                  <a:gd name="T9" fmla="*/ 629 h 1186"/>
                  <a:gd name="T10" fmla="*/ 1630 w 1892"/>
                  <a:gd name="T11" fmla="*/ 309 h 1186"/>
                  <a:gd name="T12" fmla="*/ 1630 w 1892"/>
                  <a:gd name="T13" fmla="*/ 0 h 1186"/>
                  <a:gd name="T14" fmla="*/ 1892 w 1892"/>
                  <a:gd name="T15" fmla="*/ 182 h 1186"/>
                  <a:gd name="T16" fmla="*/ 1892 w 1892"/>
                  <a:gd name="T17" fmla="*/ 1173 h 1186"/>
                  <a:gd name="T18" fmla="*/ 0 w 1892"/>
                  <a:gd name="T19" fmla="*/ 1186 h 1186"/>
                  <a:gd name="T20" fmla="*/ 0 w 1892"/>
                  <a:gd name="T21" fmla="*/ 185 h 1186"/>
                  <a:gd name="T22" fmla="*/ 266 w 1892"/>
                  <a:gd name="T23" fmla="*/ 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2" h="1186">
                    <a:moveTo>
                      <a:pt x="266" y="0"/>
                    </a:moveTo>
                    <a:lnTo>
                      <a:pt x="258" y="309"/>
                    </a:lnTo>
                    <a:lnTo>
                      <a:pt x="842" y="629"/>
                    </a:lnTo>
                    <a:lnTo>
                      <a:pt x="947" y="567"/>
                    </a:lnTo>
                    <a:lnTo>
                      <a:pt x="1059" y="629"/>
                    </a:lnTo>
                    <a:lnTo>
                      <a:pt x="1630" y="309"/>
                    </a:lnTo>
                    <a:lnTo>
                      <a:pt x="1630" y="0"/>
                    </a:lnTo>
                    <a:lnTo>
                      <a:pt x="1892" y="182"/>
                    </a:lnTo>
                    <a:lnTo>
                      <a:pt x="1892" y="1173"/>
                    </a:lnTo>
                    <a:lnTo>
                      <a:pt x="0" y="1186"/>
                    </a:lnTo>
                    <a:lnTo>
                      <a:pt x="0" y="185"/>
                    </a:lnTo>
                    <a:lnTo>
                      <a:pt x="26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16">
                <a:extLst>
                  <a:ext uri="{FF2B5EF4-FFF2-40B4-BE49-F238E27FC236}">
                    <a16:creationId xmlns:a16="http://schemas.microsoft.com/office/drawing/2014/main" id="{4AEF6CE8-ACE3-44FE-819C-C2B4D25BA618}"/>
                  </a:ext>
                </a:extLst>
              </p:cNvPr>
              <p:cNvSpPr>
                <a:spLocks noEditPoints="1"/>
              </p:cNvSpPr>
              <p:nvPr/>
            </p:nvSpPr>
            <p:spPr bwMode="auto">
              <a:xfrm>
                <a:off x="-461963" y="2084387"/>
                <a:ext cx="3121025" cy="2887663"/>
              </a:xfrm>
              <a:custGeom>
                <a:avLst/>
                <a:gdLst>
                  <a:gd name="T0" fmla="*/ 1449 w 1449"/>
                  <a:gd name="T1" fmla="*/ 577 h 1344"/>
                  <a:gd name="T2" fmla="*/ 1449 w 1449"/>
                  <a:gd name="T3" fmla="*/ 1320 h 1344"/>
                  <a:gd name="T4" fmla="*/ 1425 w 1449"/>
                  <a:gd name="T5" fmla="*/ 1344 h 1344"/>
                  <a:gd name="T6" fmla="*/ 24 w 1449"/>
                  <a:gd name="T7" fmla="*/ 1344 h 1344"/>
                  <a:gd name="T8" fmla="*/ 0 w 1449"/>
                  <a:gd name="T9" fmla="*/ 1320 h 1344"/>
                  <a:gd name="T10" fmla="*/ 0 w 1449"/>
                  <a:gd name="T11" fmla="*/ 577 h 1344"/>
                  <a:gd name="T12" fmla="*/ 11 w 1449"/>
                  <a:gd name="T13" fmla="*/ 557 h 1344"/>
                  <a:gd name="T14" fmla="*/ 196 w 1449"/>
                  <a:gd name="T15" fmla="*/ 434 h 1344"/>
                  <a:gd name="T16" fmla="*/ 196 w 1449"/>
                  <a:gd name="T17" fmla="*/ 24 h 1344"/>
                  <a:gd name="T18" fmla="*/ 220 w 1449"/>
                  <a:gd name="T19" fmla="*/ 0 h 1344"/>
                  <a:gd name="T20" fmla="*/ 1229 w 1449"/>
                  <a:gd name="T21" fmla="*/ 0 h 1344"/>
                  <a:gd name="T22" fmla="*/ 1253 w 1449"/>
                  <a:gd name="T23" fmla="*/ 24 h 1344"/>
                  <a:gd name="T24" fmla="*/ 1253 w 1449"/>
                  <a:gd name="T25" fmla="*/ 434 h 1344"/>
                  <a:gd name="T26" fmla="*/ 1438 w 1449"/>
                  <a:gd name="T27" fmla="*/ 557 h 1344"/>
                  <a:gd name="T28" fmla="*/ 1449 w 1449"/>
                  <a:gd name="T29" fmla="*/ 577 h 1344"/>
                  <a:gd name="T30" fmla="*/ 1401 w 1449"/>
                  <a:gd name="T31" fmla="*/ 1275 h 1344"/>
                  <a:gd name="T32" fmla="*/ 1401 w 1449"/>
                  <a:gd name="T33" fmla="*/ 617 h 1344"/>
                  <a:gd name="T34" fmla="*/ 849 w 1449"/>
                  <a:gd name="T35" fmla="*/ 909 h 1344"/>
                  <a:gd name="T36" fmla="*/ 1401 w 1449"/>
                  <a:gd name="T37" fmla="*/ 1275 h 1344"/>
                  <a:gd name="T38" fmla="*/ 1253 w 1449"/>
                  <a:gd name="T39" fmla="*/ 553 h 1344"/>
                  <a:gd name="T40" fmla="*/ 1345 w 1449"/>
                  <a:gd name="T41" fmla="*/ 553 h 1344"/>
                  <a:gd name="T42" fmla="*/ 1253 w 1449"/>
                  <a:gd name="T43" fmla="*/ 492 h 1344"/>
                  <a:gd name="T44" fmla="*/ 1253 w 1449"/>
                  <a:gd name="T45" fmla="*/ 553 h 1344"/>
                  <a:gd name="T46" fmla="*/ 104 w 1449"/>
                  <a:gd name="T47" fmla="*/ 1296 h 1344"/>
                  <a:gd name="T48" fmla="*/ 1345 w 1449"/>
                  <a:gd name="T49" fmla="*/ 1296 h 1344"/>
                  <a:gd name="T50" fmla="*/ 725 w 1449"/>
                  <a:gd name="T51" fmla="*/ 884 h 1344"/>
                  <a:gd name="T52" fmla="*/ 104 w 1449"/>
                  <a:gd name="T53" fmla="*/ 1296 h 1344"/>
                  <a:gd name="T54" fmla="*/ 1253 w 1449"/>
                  <a:gd name="T55" fmla="*/ 641 h 1344"/>
                  <a:gd name="T56" fmla="*/ 1329 w 1449"/>
                  <a:gd name="T57" fmla="*/ 601 h 1344"/>
                  <a:gd name="T58" fmla="*/ 1253 w 1449"/>
                  <a:gd name="T59" fmla="*/ 601 h 1344"/>
                  <a:gd name="T60" fmla="*/ 1253 w 1449"/>
                  <a:gd name="T61" fmla="*/ 641 h 1344"/>
                  <a:gd name="T62" fmla="*/ 1205 w 1449"/>
                  <a:gd name="T63" fmla="*/ 666 h 1344"/>
                  <a:gd name="T64" fmla="*/ 1205 w 1449"/>
                  <a:gd name="T65" fmla="*/ 48 h 1344"/>
                  <a:gd name="T66" fmla="*/ 244 w 1449"/>
                  <a:gd name="T67" fmla="*/ 48 h 1344"/>
                  <a:gd name="T68" fmla="*/ 244 w 1449"/>
                  <a:gd name="T69" fmla="*/ 666 h 1344"/>
                  <a:gd name="T70" fmla="*/ 645 w 1449"/>
                  <a:gd name="T71" fmla="*/ 879 h 1344"/>
                  <a:gd name="T72" fmla="*/ 711 w 1449"/>
                  <a:gd name="T73" fmla="*/ 836 h 1344"/>
                  <a:gd name="T74" fmla="*/ 738 w 1449"/>
                  <a:gd name="T75" fmla="*/ 836 h 1344"/>
                  <a:gd name="T76" fmla="*/ 804 w 1449"/>
                  <a:gd name="T77" fmla="*/ 879 h 1344"/>
                  <a:gd name="T78" fmla="*/ 1205 w 1449"/>
                  <a:gd name="T79" fmla="*/ 666 h 1344"/>
                  <a:gd name="T80" fmla="*/ 48 w 1449"/>
                  <a:gd name="T81" fmla="*/ 1275 h 1344"/>
                  <a:gd name="T82" fmla="*/ 600 w 1449"/>
                  <a:gd name="T83" fmla="*/ 909 h 1344"/>
                  <a:gd name="T84" fmla="*/ 48 w 1449"/>
                  <a:gd name="T85" fmla="*/ 617 h 1344"/>
                  <a:gd name="T86" fmla="*/ 48 w 1449"/>
                  <a:gd name="T87" fmla="*/ 1275 h 1344"/>
                  <a:gd name="T88" fmla="*/ 196 w 1449"/>
                  <a:gd name="T89" fmla="*/ 641 h 1344"/>
                  <a:gd name="T90" fmla="*/ 196 w 1449"/>
                  <a:gd name="T91" fmla="*/ 601 h 1344"/>
                  <a:gd name="T92" fmla="*/ 120 w 1449"/>
                  <a:gd name="T93" fmla="*/ 601 h 1344"/>
                  <a:gd name="T94" fmla="*/ 196 w 1449"/>
                  <a:gd name="T95" fmla="*/ 641 h 1344"/>
                  <a:gd name="T96" fmla="*/ 196 w 1449"/>
                  <a:gd name="T97" fmla="*/ 553 h 1344"/>
                  <a:gd name="T98" fmla="*/ 196 w 1449"/>
                  <a:gd name="T99" fmla="*/ 492 h 1344"/>
                  <a:gd name="T100" fmla="*/ 104 w 1449"/>
                  <a:gd name="T101" fmla="*/ 553 h 1344"/>
                  <a:gd name="T102" fmla="*/ 196 w 1449"/>
                  <a:gd name="T103" fmla="*/ 553 h 1344"/>
                  <a:gd name="T104" fmla="*/ 196 w 1449"/>
                  <a:gd name="T105" fmla="*/ 553 h 1344"/>
                  <a:gd name="T106" fmla="*/ 196 w 1449"/>
                  <a:gd name="T107" fmla="*/ 55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9" h="1344">
                    <a:moveTo>
                      <a:pt x="1449" y="577"/>
                    </a:moveTo>
                    <a:cubicBezTo>
                      <a:pt x="1449" y="1320"/>
                      <a:pt x="1449" y="1320"/>
                      <a:pt x="1449" y="1320"/>
                    </a:cubicBezTo>
                    <a:cubicBezTo>
                      <a:pt x="1449" y="1333"/>
                      <a:pt x="1438" y="1344"/>
                      <a:pt x="1425" y="1344"/>
                    </a:cubicBezTo>
                    <a:cubicBezTo>
                      <a:pt x="24" y="1344"/>
                      <a:pt x="24" y="1344"/>
                      <a:pt x="24" y="1344"/>
                    </a:cubicBezTo>
                    <a:cubicBezTo>
                      <a:pt x="11" y="1344"/>
                      <a:pt x="0" y="1333"/>
                      <a:pt x="0" y="1320"/>
                    </a:cubicBezTo>
                    <a:cubicBezTo>
                      <a:pt x="0" y="577"/>
                      <a:pt x="0" y="577"/>
                      <a:pt x="0" y="577"/>
                    </a:cubicBezTo>
                    <a:cubicBezTo>
                      <a:pt x="0" y="568"/>
                      <a:pt x="4" y="561"/>
                      <a:pt x="11" y="557"/>
                    </a:cubicBezTo>
                    <a:cubicBezTo>
                      <a:pt x="196" y="434"/>
                      <a:pt x="196" y="434"/>
                      <a:pt x="196" y="434"/>
                    </a:cubicBezTo>
                    <a:cubicBezTo>
                      <a:pt x="196" y="24"/>
                      <a:pt x="196" y="24"/>
                      <a:pt x="196" y="24"/>
                    </a:cubicBezTo>
                    <a:cubicBezTo>
                      <a:pt x="196" y="11"/>
                      <a:pt x="207" y="0"/>
                      <a:pt x="220" y="0"/>
                    </a:cubicBezTo>
                    <a:cubicBezTo>
                      <a:pt x="1229" y="0"/>
                      <a:pt x="1229" y="0"/>
                      <a:pt x="1229" y="0"/>
                    </a:cubicBezTo>
                    <a:cubicBezTo>
                      <a:pt x="1243" y="0"/>
                      <a:pt x="1253" y="11"/>
                      <a:pt x="1253" y="24"/>
                    </a:cubicBezTo>
                    <a:cubicBezTo>
                      <a:pt x="1253" y="434"/>
                      <a:pt x="1253" y="434"/>
                      <a:pt x="1253" y="434"/>
                    </a:cubicBezTo>
                    <a:cubicBezTo>
                      <a:pt x="1438" y="557"/>
                      <a:pt x="1438" y="557"/>
                      <a:pt x="1438" y="557"/>
                    </a:cubicBezTo>
                    <a:cubicBezTo>
                      <a:pt x="1445" y="561"/>
                      <a:pt x="1449" y="568"/>
                      <a:pt x="1449" y="577"/>
                    </a:cubicBezTo>
                    <a:close/>
                    <a:moveTo>
                      <a:pt x="1401" y="1275"/>
                    </a:moveTo>
                    <a:cubicBezTo>
                      <a:pt x="1401" y="617"/>
                      <a:pt x="1401" y="617"/>
                      <a:pt x="1401" y="617"/>
                    </a:cubicBezTo>
                    <a:cubicBezTo>
                      <a:pt x="849" y="909"/>
                      <a:pt x="849" y="909"/>
                      <a:pt x="849" y="909"/>
                    </a:cubicBezTo>
                    <a:lnTo>
                      <a:pt x="1401" y="1275"/>
                    </a:lnTo>
                    <a:close/>
                    <a:moveTo>
                      <a:pt x="1253" y="553"/>
                    </a:moveTo>
                    <a:cubicBezTo>
                      <a:pt x="1345" y="553"/>
                      <a:pt x="1345" y="553"/>
                      <a:pt x="1345" y="553"/>
                    </a:cubicBezTo>
                    <a:cubicBezTo>
                      <a:pt x="1253" y="492"/>
                      <a:pt x="1253" y="492"/>
                      <a:pt x="1253" y="492"/>
                    </a:cubicBezTo>
                    <a:lnTo>
                      <a:pt x="1253" y="553"/>
                    </a:lnTo>
                    <a:close/>
                    <a:moveTo>
                      <a:pt x="104" y="1296"/>
                    </a:moveTo>
                    <a:cubicBezTo>
                      <a:pt x="1345" y="1296"/>
                      <a:pt x="1345" y="1296"/>
                      <a:pt x="1345" y="1296"/>
                    </a:cubicBezTo>
                    <a:cubicBezTo>
                      <a:pt x="725" y="884"/>
                      <a:pt x="725" y="884"/>
                      <a:pt x="725" y="884"/>
                    </a:cubicBezTo>
                    <a:lnTo>
                      <a:pt x="104" y="1296"/>
                    </a:lnTo>
                    <a:close/>
                    <a:moveTo>
                      <a:pt x="1253" y="641"/>
                    </a:moveTo>
                    <a:cubicBezTo>
                      <a:pt x="1329" y="601"/>
                      <a:pt x="1329" y="601"/>
                      <a:pt x="1329" y="601"/>
                    </a:cubicBezTo>
                    <a:cubicBezTo>
                      <a:pt x="1253" y="601"/>
                      <a:pt x="1253" y="601"/>
                      <a:pt x="1253" y="601"/>
                    </a:cubicBezTo>
                    <a:lnTo>
                      <a:pt x="1253" y="641"/>
                    </a:lnTo>
                    <a:close/>
                    <a:moveTo>
                      <a:pt x="1205" y="666"/>
                    </a:moveTo>
                    <a:cubicBezTo>
                      <a:pt x="1205" y="48"/>
                      <a:pt x="1205" y="48"/>
                      <a:pt x="1205" y="48"/>
                    </a:cubicBezTo>
                    <a:cubicBezTo>
                      <a:pt x="244" y="48"/>
                      <a:pt x="244" y="48"/>
                      <a:pt x="244" y="48"/>
                    </a:cubicBezTo>
                    <a:cubicBezTo>
                      <a:pt x="244" y="666"/>
                      <a:pt x="244" y="666"/>
                      <a:pt x="244" y="666"/>
                    </a:cubicBezTo>
                    <a:cubicBezTo>
                      <a:pt x="645" y="879"/>
                      <a:pt x="645" y="879"/>
                      <a:pt x="645" y="879"/>
                    </a:cubicBezTo>
                    <a:cubicBezTo>
                      <a:pt x="711" y="836"/>
                      <a:pt x="711" y="836"/>
                      <a:pt x="711" y="836"/>
                    </a:cubicBezTo>
                    <a:cubicBezTo>
                      <a:pt x="719" y="830"/>
                      <a:pt x="730" y="830"/>
                      <a:pt x="738" y="836"/>
                    </a:cubicBezTo>
                    <a:cubicBezTo>
                      <a:pt x="804" y="879"/>
                      <a:pt x="804" y="879"/>
                      <a:pt x="804" y="879"/>
                    </a:cubicBezTo>
                    <a:lnTo>
                      <a:pt x="1205" y="666"/>
                    </a:lnTo>
                    <a:close/>
                    <a:moveTo>
                      <a:pt x="48" y="1275"/>
                    </a:moveTo>
                    <a:cubicBezTo>
                      <a:pt x="600" y="909"/>
                      <a:pt x="600" y="909"/>
                      <a:pt x="600" y="909"/>
                    </a:cubicBezTo>
                    <a:cubicBezTo>
                      <a:pt x="48" y="617"/>
                      <a:pt x="48" y="617"/>
                      <a:pt x="48" y="617"/>
                    </a:cubicBezTo>
                    <a:lnTo>
                      <a:pt x="48" y="1275"/>
                    </a:lnTo>
                    <a:close/>
                    <a:moveTo>
                      <a:pt x="196" y="641"/>
                    </a:moveTo>
                    <a:cubicBezTo>
                      <a:pt x="196" y="601"/>
                      <a:pt x="196" y="601"/>
                      <a:pt x="196" y="601"/>
                    </a:cubicBezTo>
                    <a:cubicBezTo>
                      <a:pt x="120" y="601"/>
                      <a:pt x="120" y="601"/>
                      <a:pt x="120" y="601"/>
                    </a:cubicBezTo>
                    <a:lnTo>
                      <a:pt x="196" y="641"/>
                    </a:lnTo>
                    <a:close/>
                    <a:moveTo>
                      <a:pt x="196" y="553"/>
                    </a:moveTo>
                    <a:cubicBezTo>
                      <a:pt x="196" y="492"/>
                      <a:pt x="196" y="492"/>
                      <a:pt x="196" y="492"/>
                    </a:cubicBezTo>
                    <a:cubicBezTo>
                      <a:pt x="104" y="553"/>
                      <a:pt x="104" y="553"/>
                      <a:pt x="104" y="553"/>
                    </a:cubicBezTo>
                    <a:lnTo>
                      <a:pt x="196" y="553"/>
                    </a:lnTo>
                    <a:close/>
                    <a:moveTo>
                      <a:pt x="196" y="553"/>
                    </a:moveTo>
                    <a:cubicBezTo>
                      <a:pt x="196" y="553"/>
                      <a:pt x="196" y="553"/>
                      <a:pt x="196" y="5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0" name="Group 59">
              <a:extLst>
                <a:ext uri="{FF2B5EF4-FFF2-40B4-BE49-F238E27FC236}">
                  <a16:creationId xmlns:a16="http://schemas.microsoft.com/office/drawing/2014/main" id="{8A2AC6C4-2FF3-4ED2-BE77-2535F47DC768}"/>
                </a:ext>
              </a:extLst>
            </p:cNvPr>
            <p:cNvGrpSpPr/>
            <p:nvPr/>
          </p:nvGrpSpPr>
          <p:grpSpPr>
            <a:xfrm>
              <a:off x="4277341" y="5042504"/>
              <a:ext cx="352848" cy="340304"/>
              <a:chOff x="-9525" y="1617663"/>
              <a:chExt cx="2724151" cy="2627313"/>
            </a:xfrm>
            <a:solidFill>
              <a:schemeClr val="tx1">
                <a:lumMod val="85000"/>
                <a:lumOff val="15000"/>
              </a:schemeClr>
            </a:solidFill>
          </p:grpSpPr>
          <p:sp>
            <p:nvSpPr>
              <p:cNvPr id="44" name="Rectangle 20">
                <a:extLst>
                  <a:ext uri="{FF2B5EF4-FFF2-40B4-BE49-F238E27FC236}">
                    <a16:creationId xmlns:a16="http://schemas.microsoft.com/office/drawing/2014/main" id="{F6D8B5FC-0915-47DE-8027-5A7A40BBD0CD}"/>
                  </a:ext>
                </a:extLst>
              </p:cNvPr>
              <p:cNvSpPr>
                <a:spLocks noChangeArrowheads="1"/>
              </p:cNvSpPr>
              <p:nvPr/>
            </p:nvSpPr>
            <p:spPr bwMode="auto">
              <a:xfrm>
                <a:off x="50800" y="3503613"/>
                <a:ext cx="1855788" cy="68897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5" name="Rectangle 21">
                <a:extLst>
                  <a:ext uri="{FF2B5EF4-FFF2-40B4-BE49-F238E27FC236}">
                    <a16:creationId xmlns:a16="http://schemas.microsoft.com/office/drawing/2014/main" id="{8BF3CC82-50FD-431B-ADFA-86772D256681}"/>
                  </a:ext>
                </a:extLst>
              </p:cNvPr>
              <p:cNvSpPr>
                <a:spLocks noChangeArrowheads="1"/>
              </p:cNvSpPr>
              <p:nvPr/>
            </p:nvSpPr>
            <p:spPr bwMode="auto">
              <a:xfrm>
                <a:off x="2292350" y="3503613"/>
                <a:ext cx="368300" cy="6889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6" name="Freeform 22">
                <a:extLst>
                  <a:ext uri="{FF2B5EF4-FFF2-40B4-BE49-F238E27FC236}">
                    <a16:creationId xmlns:a16="http://schemas.microsoft.com/office/drawing/2014/main" id="{57BDCEE8-F950-47EB-8FE7-A1EAC1AD574F}"/>
                  </a:ext>
                </a:extLst>
              </p:cNvPr>
              <p:cNvSpPr>
                <a:spLocks noEditPoints="1"/>
              </p:cNvSpPr>
              <p:nvPr/>
            </p:nvSpPr>
            <p:spPr bwMode="auto">
              <a:xfrm>
                <a:off x="-9525" y="3435351"/>
                <a:ext cx="2724151" cy="809625"/>
              </a:xfrm>
              <a:custGeom>
                <a:avLst/>
                <a:gdLst>
                  <a:gd name="T0" fmla="*/ 1264 w 1264"/>
                  <a:gd name="T1" fmla="*/ 354 h 377"/>
                  <a:gd name="T2" fmla="*/ 1264 w 1264"/>
                  <a:gd name="T3" fmla="*/ 24 h 377"/>
                  <a:gd name="T4" fmla="*/ 1240 w 1264"/>
                  <a:gd name="T5" fmla="*/ 0 h 377"/>
                  <a:gd name="T6" fmla="*/ 24 w 1264"/>
                  <a:gd name="T7" fmla="*/ 0 h 377"/>
                  <a:gd name="T8" fmla="*/ 0 w 1264"/>
                  <a:gd name="T9" fmla="*/ 24 h 377"/>
                  <a:gd name="T10" fmla="*/ 0 w 1264"/>
                  <a:gd name="T11" fmla="*/ 354 h 377"/>
                  <a:gd name="T12" fmla="*/ 20 w 1264"/>
                  <a:gd name="T13" fmla="*/ 377 h 377"/>
                  <a:gd name="T14" fmla="*/ 1244 w 1264"/>
                  <a:gd name="T15" fmla="*/ 377 h 377"/>
                  <a:gd name="T16" fmla="*/ 1264 w 1264"/>
                  <a:gd name="T17" fmla="*/ 354 h 377"/>
                  <a:gd name="T18" fmla="*/ 870 w 1264"/>
                  <a:gd name="T19" fmla="*/ 330 h 377"/>
                  <a:gd name="T20" fmla="*/ 48 w 1264"/>
                  <a:gd name="T21" fmla="*/ 330 h 377"/>
                  <a:gd name="T22" fmla="*/ 48 w 1264"/>
                  <a:gd name="T23" fmla="*/ 48 h 377"/>
                  <a:gd name="T24" fmla="*/ 870 w 1264"/>
                  <a:gd name="T25" fmla="*/ 48 h 377"/>
                  <a:gd name="T26" fmla="*/ 870 w 1264"/>
                  <a:gd name="T27" fmla="*/ 330 h 377"/>
                  <a:gd name="T28" fmla="*/ 1043 w 1264"/>
                  <a:gd name="T29" fmla="*/ 330 h 377"/>
                  <a:gd name="T30" fmla="*/ 918 w 1264"/>
                  <a:gd name="T31" fmla="*/ 330 h 377"/>
                  <a:gd name="T32" fmla="*/ 918 w 1264"/>
                  <a:gd name="T33" fmla="*/ 48 h 377"/>
                  <a:gd name="T34" fmla="*/ 1043 w 1264"/>
                  <a:gd name="T35" fmla="*/ 48 h 377"/>
                  <a:gd name="T36" fmla="*/ 1043 w 1264"/>
                  <a:gd name="T37" fmla="*/ 330 h 377"/>
                  <a:gd name="T38" fmla="*/ 1216 w 1264"/>
                  <a:gd name="T39" fmla="*/ 330 h 377"/>
                  <a:gd name="T40" fmla="*/ 1091 w 1264"/>
                  <a:gd name="T41" fmla="*/ 330 h 377"/>
                  <a:gd name="T42" fmla="*/ 1091 w 1264"/>
                  <a:gd name="T43" fmla="*/ 48 h 377"/>
                  <a:gd name="T44" fmla="*/ 1216 w 1264"/>
                  <a:gd name="T45" fmla="*/ 48 h 377"/>
                  <a:gd name="T46" fmla="*/ 1216 w 1264"/>
                  <a:gd name="T47" fmla="*/ 33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4" h="377">
                    <a:moveTo>
                      <a:pt x="1264" y="354"/>
                    </a:moveTo>
                    <a:cubicBezTo>
                      <a:pt x="1264" y="24"/>
                      <a:pt x="1264" y="24"/>
                      <a:pt x="1264" y="24"/>
                    </a:cubicBezTo>
                    <a:cubicBezTo>
                      <a:pt x="1264" y="11"/>
                      <a:pt x="1253" y="0"/>
                      <a:pt x="1240" y="0"/>
                    </a:cubicBezTo>
                    <a:cubicBezTo>
                      <a:pt x="24" y="0"/>
                      <a:pt x="24" y="0"/>
                      <a:pt x="24" y="0"/>
                    </a:cubicBezTo>
                    <a:cubicBezTo>
                      <a:pt x="11" y="0"/>
                      <a:pt x="0" y="11"/>
                      <a:pt x="0" y="24"/>
                    </a:cubicBezTo>
                    <a:cubicBezTo>
                      <a:pt x="0" y="354"/>
                      <a:pt x="0" y="354"/>
                      <a:pt x="0" y="354"/>
                    </a:cubicBezTo>
                    <a:cubicBezTo>
                      <a:pt x="0" y="366"/>
                      <a:pt x="8" y="375"/>
                      <a:pt x="20" y="377"/>
                    </a:cubicBezTo>
                    <a:cubicBezTo>
                      <a:pt x="1244" y="377"/>
                      <a:pt x="1244" y="377"/>
                      <a:pt x="1244" y="377"/>
                    </a:cubicBezTo>
                    <a:cubicBezTo>
                      <a:pt x="1255" y="375"/>
                      <a:pt x="1264" y="366"/>
                      <a:pt x="1264" y="354"/>
                    </a:cubicBezTo>
                    <a:close/>
                    <a:moveTo>
                      <a:pt x="870" y="330"/>
                    </a:moveTo>
                    <a:cubicBezTo>
                      <a:pt x="48" y="330"/>
                      <a:pt x="48" y="330"/>
                      <a:pt x="48" y="330"/>
                    </a:cubicBezTo>
                    <a:cubicBezTo>
                      <a:pt x="48" y="48"/>
                      <a:pt x="48" y="48"/>
                      <a:pt x="48" y="48"/>
                    </a:cubicBezTo>
                    <a:cubicBezTo>
                      <a:pt x="870" y="48"/>
                      <a:pt x="870" y="48"/>
                      <a:pt x="870" y="48"/>
                    </a:cubicBezTo>
                    <a:lnTo>
                      <a:pt x="870" y="330"/>
                    </a:lnTo>
                    <a:close/>
                    <a:moveTo>
                      <a:pt x="1043" y="330"/>
                    </a:moveTo>
                    <a:cubicBezTo>
                      <a:pt x="918" y="330"/>
                      <a:pt x="918" y="330"/>
                      <a:pt x="918" y="330"/>
                    </a:cubicBezTo>
                    <a:cubicBezTo>
                      <a:pt x="918" y="48"/>
                      <a:pt x="918" y="48"/>
                      <a:pt x="918" y="48"/>
                    </a:cubicBezTo>
                    <a:cubicBezTo>
                      <a:pt x="1043" y="48"/>
                      <a:pt x="1043" y="48"/>
                      <a:pt x="1043" y="48"/>
                    </a:cubicBezTo>
                    <a:lnTo>
                      <a:pt x="1043" y="330"/>
                    </a:lnTo>
                    <a:close/>
                    <a:moveTo>
                      <a:pt x="1216" y="330"/>
                    </a:moveTo>
                    <a:cubicBezTo>
                      <a:pt x="1091" y="330"/>
                      <a:pt x="1091" y="330"/>
                      <a:pt x="1091" y="330"/>
                    </a:cubicBezTo>
                    <a:cubicBezTo>
                      <a:pt x="1091" y="48"/>
                      <a:pt x="1091" y="48"/>
                      <a:pt x="1091" y="48"/>
                    </a:cubicBezTo>
                    <a:cubicBezTo>
                      <a:pt x="1216" y="48"/>
                      <a:pt x="1216" y="48"/>
                      <a:pt x="1216" y="48"/>
                    </a:cubicBezTo>
                    <a:lnTo>
                      <a:pt x="121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7" name="Rectangle 23">
                <a:extLst>
                  <a:ext uri="{FF2B5EF4-FFF2-40B4-BE49-F238E27FC236}">
                    <a16:creationId xmlns:a16="http://schemas.microsoft.com/office/drawing/2014/main" id="{A5BC5A29-EACD-4E79-8389-7972DAC506C8}"/>
                  </a:ext>
                </a:extLst>
              </p:cNvPr>
              <p:cNvSpPr>
                <a:spLocks noChangeArrowheads="1"/>
              </p:cNvSpPr>
              <p:nvPr/>
            </p:nvSpPr>
            <p:spPr bwMode="auto">
              <a:xfrm>
                <a:off x="50800" y="2593976"/>
                <a:ext cx="1855788" cy="68897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8" name="Rectangle 24">
                <a:extLst>
                  <a:ext uri="{FF2B5EF4-FFF2-40B4-BE49-F238E27FC236}">
                    <a16:creationId xmlns:a16="http://schemas.microsoft.com/office/drawing/2014/main" id="{AC4B615F-8A99-4A9A-A9E3-33F69D179FB1}"/>
                  </a:ext>
                </a:extLst>
              </p:cNvPr>
              <p:cNvSpPr>
                <a:spLocks noChangeArrowheads="1"/>
              </p:cNvSpPr>
              <p:nvPr/>
            </p:nvSpPr>
            <p:spPr bwMode="auto">
              <a:xfrm>
                <a:off x="2292350" y="2593976"/>
                <a:ext cx="368300" cy="6889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 name="Freeform 25">
                <a:extLst>
                  <a:ext uri="{FF2B5EF4-FFF2-40B4-BE49-F238E27FC236}">
                    <a16:creationId xmlns:a16="http://schemas.microsoft.com/office/drawing/2014/main" id="{FABA612A-F44E-433F-9CA3-BD58BED69365}"/>
                  </a:ext>
                </a:extLst>
              </p:cNvPr>
              <p:cNvSpPr>
                <a:spLocks noEditPoints="1"/>
              </p:cNvSpPr>
              <p:nvPr/>
            </p:nvSpPr>
            <p:spPr bwMode="auto">
              <a:xfrm>
                <a:off x="-9525" y="2525713"/>
                <a:ext cx="2724151" cy="812800"/>
              </a:xfrm>
              <a:custGeom>
                <a:avLst/>
                <a:gdLst>
                  <a:gd name="T0" fmla="*/ 1264 w 1264"/>
                  <a:gd name="T1" fmla="*/ 354 h 378"/>
                  <a:gd name="T2" fmla="*/ 1264 w 1264"/>
                  <a:gd name="T3" fmla="*/ 24 h 378"/>
                  <a:gd name="T4" fmla="*/ 1240 w 1264"/>
                  <a:gd name="T5" fmla="*/ 0 h 378"/>
                  <a:gd name="T6" fmla="*/ 24 w 1264"/>
                  <a:gd name="T7" fmla="*/ 0 h 378"/>
                  <a:gd name="T8" fmla="*/ 0 w 1264"/>
                  <a:gd name="T9" fmla="*/ 24 h 378"/>
                  <a:gd name="T10" fmla="*/ 0 w 1264"/>
                  <a:gd name="T11" fmla="*/ 354 h 378"/>
                  <a:gd name="T12" fmla="*/ 20 w 1264"/>
                  <a:gd name="T13" fmla="*/ 378 h 378"/>
                  <a:gd name="T14" fmla="*/ 1244 w 1264"/>
                  <a:gd name="T15" fmla="*/ 378 h 378"/>
                  <a:gd name="T16" fmla="*/ 1264 w 1264"/>
                  <a:gd name="T17" fmla="*/ 354 h 378"/>
                  <a:gd name="T18" fmla="*/ 870 w 1264"/>
                  <a:gd name="T19" fmla="*/ 330 h 378"/>
                  <a:gd name="T20" fmla="*/ 48 w 1264"/>
                  <a:gd name="T21" fmla="*/ 330 h 378"/>
                  <a:gd name="T22" fmla="*/ 48 w 1264"/>
                  <a:gd name="T23" fmla="*/ 48 h 378"/>
                  <a:gd name="T24" fmla="*/ 870 w 1264"/>
                  <a:gd name="T25" fmla="*/ 48 h 378"/>
                  <a:gd name="T26" fmla="*/ 870 w 1264"/>
                  <a:gd name="T27" fmla="*/ 330 h 378"/>
                  <a:gd name="T28" fmla="*/ 1043 w 1264"/>
                  <a:gd name="T29" fmla="*/ 330 h 378"/>
                  <a:gd name="T30" fmla="*/ 918 w 1264"/>
                  <a:gd name="T31" fmla="*/ 330 h 378"/>
                  <a:gd name="T32" fmla="*/ 918 w 1264"/>
                  <a:gd name="T33" fmla="*/ 48 h 378"/>
                  <a:gd name="T34" fmla="*/ 1043 w 1264"/>
                  <a:gd name="T35" fmla="*/ 48 h 378"/>
                  <a:gd name="T36" fmla="*/ 1043 w 1264"/>
                  <a:gd name="T37" fmla="*/ 330 h 378"/>
                  <a:gd name="T38" fmla="*/ 1216 w 1264"/>
                  <a:gd name="T39" fmla="*/ 330 h 378"/>
                  <a:gd name="T40" fmla="*/ 1091 w 1264"/>
                  <a:gd name="T41" fmla="*/ 330 h 378"/>
                  <a:gd name="T42" fmla="*/ 1091 w 1264"/>
                  <a:gd name="T43" fmla="*/ 48 h 378"/>
                  <a:gd name="T44" fmla="*/ 1216 w 1264"/>
                  <a:gd name="T45" fmla="*/ 48 h 378"/>
                  <a:gd name="T46" fmla="*/ 1216 w 1264"/>
                  <a:gd name="T47" fmla="*/ 33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4" h="378">
                    <a:moveTo>
                      <a:pt x="1264" y="354"/>
                    </a:moveTo>
                    <a:cubicBezTo>
                      <a:pt x="1264" y="24"/>
                      <a:pt x="1264" y="24"/>
                      <a:pt x="1264" y="24"/>
                    </a:cubicBezTo>
                    <a:cubicBezTo>
                      <a:pt x="1264" y="11"/>
                      <a:pt x="1253" y="0"/>
                      <a:pt x="1240" y="0"/>
                    </a:cubicBezTo>
                    <a:cubicBezTo>
                      <a:pt x="24" y="0"/>
                      <a:pt x="24" y="0"/>
                      <a:pt x="24" y="0"/>
                    </a:cubicBezTo>
                    <a:cubicBezTo>
                      <a:pt x="11" y="0"/>
                      <a:pt x="0" y="11"/>
                      <a:pt x="0" y="24"/>
                    </a:cubicBezTo>
                    <a:cubicBezTo>
                      <a:pt x="0" y="354"/>
                      <a:pt x="0" y="354"/>
                      <a:pt x="0" y="354"/>
                    </a:cubicBezTo>
                    <a:cubicBezTo>
                      <a:pt x="0" y="366"/>
                      <a:pt x="8" y="376"/>
                      <a:pt x="20" y="378"/>
                    </a:cubicBezTo>
                    <a:cubicBezTo>
                      <a:pt x="1244" y="378"/>
                      <a:pt x="1244" y="378"/>
                      <a:pt x="1244" y="378"/>
                    </a:cubicBezTo>
                    <a:cubicBezTo>
                      <a:pt x="1255" y="376"/>
                      <a:pt x="1264" y="366"/>
                      <a:pt x="1264" y="354"/>
                    </a:cubicBezTo>
                    <a:close/>
                    <a:moveTo>
                      <a:pt x="870" y="330"/>
                    </a:moveTo>
                    <a:cubicBezTo>
                      <a:pt x="48" y="330"/>
                      <a:pt x="48" y="330"/>
                      <a:pt x="48" y="330"/>
                    </a:cubicBezTo>
                    <a:cubicBezTo>
                      <a:pt x="48" y="48"/>
                      <a:pt x="48" y="48"/>
                      <a:pt x="48" y="48"/>
                    </a:cubicBezTo>
                    <a:cubicBezTo>
                      <a:pt x="870" y="48"/>
                      <a:pt x="870" y="48"/>
                      <a:pt x="870" y="48"/>
                    </a:cubicBezTo>
                    <a:lnTo>
                      <a:pt x="870" y="330"/>
                    </a:lnTo>
                    <a:close/>
                    <a:moveTo>
                      <a:pt x="1043" y="330"/>
                    </a:moveTo>
                    <a:cubicBezTo>
                      <a:pt x="918" y="330"/>
                      <a:pt x="918" y="330"/>
                      <a:pt x="918" y="330"/>
                    </a:cubicBezTo>
                    <a:cubicBezTo>
                      <a:pt x="918" y="48"/>
                      <a:pt x="918" y="48"/>
                      <a:pt x="918" y="48"/>
                    </a:cubicBezTo>
                    <a:cubicBezTo>
                      <a:pt x="1043" y="48"/>
                      <a:pt x="1043" y="48"/>
                      <a:pt x="1043" y="48"/>
                    </a:cubicBezTo>
                    <a:lnTo>
                      <a:pt x="1043" y="330"/>
                    </a:lnTo>
                    <a:close/>
                    <a:moveTo>
                      <a:pt x="1216" y="330"/>
                    </a:moveTo>
                    <a:cubicBezTo>
                      <a:pt x="1091" y="330"/>
                      <a:pt x="1091" y="330"/>
                      <a:pt x="1091" y="330"/>
                    </a:cubicBezTo>
                    <a:cubicBezTo>
                      <a:pt x="1091" y="48"/>
                      <a:pt x="1091" y="48"/>
                      <a:pt x="1091" y="48"/>
                    </a:cubicBezTo>
                    <a:cubicBezTo>
                      <a:pt x="1216" y="48"/>
                      <a:pt x="1216" y="48"/>
                      <a:pt x="1216" y="48"/>
                    </a:cubicBezTo>
                    <a:lnTo>
                      <a:pt x="121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0" name="Rectangle 26">
                <a:extLst>
                  <a:ext uri="{FF2B5EF4-FFF2-40B4-BE49-F238E27FC236}">
                    <a16:creationId xmlns:a16="http://schemas.microsoft.com/office/drawing/2014/main" id="{52CCF609-BC45-418E-ACCA-54CA86C94AF4}"/>
                  </a:ext>
                </a:extLst>
              </p:cNvPr>
              <p:cNvSpPr>
                <a:spLocks noChangeArrowheads="1"/>
              </p:cNvSpPr>
              <p:nvPr/>
            </p:nvSpPr>
            <p:spPr bwMode="auto">
              <a:xfrm>
                <a:off x="50800" y="1685926"/>
                <a:ext cx="1855788" cy="68897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1" name="Rectangle 27">
                <a:extLst>
                  <a:ext uri="{FF2B5EF4-FFF2-40B4-BE49-F238E27FC236}">
                    <a16:creationId xmlns:a16="http://schemas.microsoft.com/office/drawing/2014/main" id="{E5AD89AB-B406-43A2-970D-282CDC36BC65}"/>
                  </a:ext>
                </a:extLst>
              </p:cNvPr>
              <p:cNvSpPr>
                <a:spLocks noChangeArrowheads="1"/>
              </p:cNvSpPr>
              <p:nvPr/>
            </p:nvSpPr>
            <p:spPr bwMode="auto">
              <a:xfrm>
                <a:off x="2292350" y="1685926"/>
                <a:ext cx="368300" cy="6889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9" name="Freeform 28">
                <a:extLst>
                  <a:ext uri="{FF2B5EF4-FFF2-40B4-BE49-F238E27FC236}">
                    <a16:creationId xmlns:a16="http://schemas.microsoft.com/office/drawing/2014/main" id="{918BC341-6D63-474C-8238-749802149D4F}"/>
                  </a:ext>
                </a:extLst>
              </p:cNvPr>
              <p:cNvSpPr>
                <a:spLocks noEditPoints="1"/>
              </p:cNvSpPr>
              <p:nvPr/>
            </p:nvSpPr>
            <p:spPr bwMode="auto">
              <a:xfrm>
                <a:off x="-9525" y="1617663"/>
                <a:ext cx="2724151" cy="811213"/>
              </a:xfrm>
              <a:custGeom>
                <a:avLst/>
                <a:gdLst>
                  <a:gd name="T0" fmla="*/ 1264 w 1264"/>
                  <a:gd name="T1" fmla="*/ 353 h 377"/>
                  <a:gd name="T2" fmla="*/ 1264 w 1264"/>
                  <a:gd name="T3" fmla="*/ 24 h 377"/>
                  <a:gd name="T4" fmla="*/ 1240 w 1264"/>
                  <a:gd name="T5" fmla="*/ 0 h 377"/>
                  <a:gd name="T6" fmla="*/ 24 w 1264"/>
                  <a:gd name="T7" fmla="*/ 0 h 377"/>
                  <a:gd name="T8" fmla="*/ 0 w 1264"/>
                  <a:gd name="T9" fmla="*/ 24 h 377"/>
                  <a:gd name="T10" fmla="*/ 0 w 1264"/>
                  <a:gd name="T11" fmla="*/ 353 h 377"/>
                  <a:gd name="T12" fmla="*/ 20 w 1264"/>
                  <a:gd name="T13" fmla="*/ 377 h 377"/>
                  <a:gd name="T14" fmla="*/ 1244 w 1264"/>
                  <a:gd name="T15" fmla="*/ 377 h 377"/>
                  <a:gd name="T16" fmla="*/ 1264 w 1264"/>
                  <a:gd name="T17" fmla="*/ 353 h 377"/>
                  <a:gd name="T18" fmla="*/ 870 w 1264"/>
                  <a:gd name="T19" fmla="*/ 329 h 377"/>
                  <a:gd name="T20" fmla="*/ 48 w 1264"/>
                  <a:gd name="T21" fmla="*/ 329 h 377"/>
                  <a:gd name="T22" fmla="*/ 48 w 1264"/>
                  <a:gd name="T23" fmla="*/ 48 h 377"/>
                  <a:gd name="T24" fmla="*/ 870 w 1264"/>
                  <a:gd name="T25" fmla="*/ 48 h 377"/>
                  <a:gd name="T26" fmla="*/ 870 w 1264"/>
                  <a:gd name="T27" fmla="*/ 329 h 377"/>
                  <a:gd name="T28" fmla="*/ 1043 w 1264"/>
                  <a:gd name="T29" fmla="*/ 329 h 377"/>
                  <a:gd name="T30" fmla="*/ 918 w 1264"/>
                  <a:gd name="T31" fmla="*/ 329 h 377"/>
                  <a:gd name="T32" fmla="*/ 918 w 1264"/>
                  <a:gd name="T33" fmla="*/ 48 h 377"/>
                  <a:gd name="T34" fmla="*/ 1043 w 1264"/>
                  <a:gd name="T35" fmla="*/ 48 h 377"/>
                  <a:gd name="T36" fmla="*/ 1043 w 1264"/>
                  <a:gd name="T37" fmla="*/ 329 h 377"/>
                  <a:gd name="T38" fmla="*/ 1216 w 1264"/>
                  <a:gd name="T39" fmla="*/ 329 h 377"/>
                  <a:gd name="T40" fmla="*/ 1091 w 1264"/>
                  <a:gd name="T41" fmla="*/ 329 h 377"/>
                  <a:gd name="T42" fmla="*/ 1091 w 1264"/>
                  <a:gd name="T43" fmla="*/ 48 h 377"/>
                  <a:gd name="T44" fmla="*/ 1216 w 1264"/>
                  <a:gd name="T45" fmla="*/ 48 h 377"/>
                  <a:gd name="T46" fmla="*/ 1216 w 1264"/>
                  <a:gd name="T47" fmla="*/ 32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4" h="377">
                    <a:moveTo>
                      <a:pt x="1264" y="353"/>
                    </a:moveTo>
                    <a:cubicBezTo>
                      <a:pt x="1264" y="24"/>
                      <a:pt x="1264" y="24"/>
                      <a:pt x="1264" y="24"/>
                    </a:cubicBezTo>
                    <a:cubicBezTo>
                      <a:pt x="1264" y="10"/>
                      <a:pt x="1253" y="0"/>
                      <a:pt x="1240" y="0"/>
                    </a:cubicBezTo>
                    <a:cubicBezTo>
                      <a:pt x="24" y="0"/>
                      <a:pt x="24" y="0"/>
                      <a:pt x="24" y="0"/>
                    </a:cubicBezTo>
                    <a:cubicBezTo>
                      <a:pt x="11" y="0"/>
                      <a:pt x="0" y="10"/>
                      <a:pt x="0" y="24"/>
                    </a:cubicBezTo>
                    <a:cubicBezTo>
                      <a:pt x="0" y="353"/>
                      <a:pt x="0" y="353"/>
                      <a:pt x="0" y="353"/>
                    </a:cubicBezTo>
                    <a:cubicBezTo>
                      <a:pt x="0" y="365"/>
                      <a:pt x="8" y="375"/>
                      <a:pt x="20" y="377"/>
                    </a:cubicBezTo>
                    <a:cubicBezTo>
                      <a:pt x="1244" y="377"/>
                      <a:pt x="1244" y="377"/>
                      <a:pt x="1244" y="377"/>
                    </a:cubicBezTo>
                    <a:cubicBezTo>
                      <a:pt x="1255" y="375"/>
                      <a:pt x="1264" y="365"/>
                      <a:pt x="1264" y="353"/>
                    </a:cubicBezTo>
                    <a:close/>
                    <a:moveTo>
                      <a:pt x="870" y="329"/>
                    </a:moveTo>
                    <a:cubicBezTo>
                      <a:pt x="48" y="329"/>
                      <a:pt x="48" y="329"/>
                      <a:pt x="48" y="329"/>
                    </a:cubicBezTo>
                    <a:cubicBezTo>
                      <a:pt x="48" y="48"/>
                      <a:pt x="48" y="48"/>
                      <a:pt x="48" y="48"/>
                    </a:cubicBezTo>
                    <a:cubicBezTo>
                      <a:pt x="870" y="48"/>
                      <a:pt x="870" y="48"/>
                      <a:pt x="870" y="48"/>
                    </a:cubicBezTo>
                    <a:lnTo>
                      <a:pt x="870" y="329"/>
                    </a:lnTo>
                    <a:close/>
                    <a:moveTo>
                      <a:pt x="1043" y="329"/>
                    </a:moveTo>
                    <a:cubicBezTo>
                      <a:pt x="918" y="329"/>
                      <a:pt x="918" y="329"/>
                      <a:pt x="918" y="329"/>
                    </a:cubicBezTo>
                    <a:cubicBezTo>
                      <a:pt x="918" y="48"/>
                      <a:pt x="918" y="48"/>
                      <a:pt x="918" y="48"/>
                    </a:cubicBezTo>
                    <a:cubicBezTo>
                      <a:pt x="1043" y="48"/>
                      <a:pt x="1043" y="48"/>
                      <a:pt x="1043" y="48"/>
                    </a:cubicBezTo>
                    <a:lnTo>
                      <a:pt x="1043" y="329"/>
                    </a:lnTo>
                    <a:close/>
                    <a:moveTo>
                      <a:pt x="1216" y="329"/>
                    </a:moveTo>
                    <a:cubicBezTo>
                      <a:pt x="1091" y="329"/>
                      <a:pt x="1091" y="329"/>
                      <a:pt x="1091" y="329"/>
                    </a:cubicBezTo>
                    <a:cubicBezTo>
                      <a:pt x="1091" y="48"/>
                      <a:pt x="1091" y="48"/>
                      <a:pt x="1091" y="48"/>
                    </a:cubicBezTo>
                    <a:cubicBezTo>
                      <a:pt x="1216" y="48"/>
                      <a:pt x="1216" y="48"/>
                      <a:pt x="1216" y="48"/>
                    </a:cubicBezTo>
                    <a:lnTo>
                      <a:pt x="1216"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77" name="Group 76">
              <a:extLst>
                <a:ext uri="{FF2B5EF4-FFF2-40B4-BE49-F238E27FC236}">
                  <a16:creationId xmlns:a16="http://schemas.microsoft.com/office/drawing/2014/main" id="{583F097A-0624-4F6E-BFF4-A39F9810A04F}"/>
                </a:ext>
              </a:extLst>
            </p:cNvPr>
            <p:cNvGrpSpPr/>
            <p:nvPr/>
          </p:nvGrpSpPr>
          <p:grpSpPr>
            <a:xfrm>
              <a:off x="3672987" y="3488630"/>
              <a:ext cx="420902" cy="508170"/>
              <a:chOff x="-407988" y="1982788"/>
              <a:chExt cx="2595563" cy="3133725"/>
            </a:xfrm>
            <a:solidFill>
              <a:schemeClr val="tx1">
                <a:lumMod val="75000"/>
                <a:lumOff val="25000"/>
              </a:schemeClr>
            </a:solidFill>
          </p:grpSpPr>
          <p:sp>
            <p:nvSpPr>
              <p:cNvPr id="78" name="Freeform 32">
                <a:extLst>
                  <a:ext uri="{FF2B5EF4-FFF2-40B4-BE49-F238E27FC236}">
                    <a16:creationId xmlns:a16="http://schemas.microsoft.com/office/drawing/2014/main" id="{2CA3041B-EE3D-4C21-A365-8AA5E6338773}"/>
                  </a:ext>
                </a:extLst>
              </p:cNvPr>
              <p:cNvSpPr>
                <a:spLocks/>
              </p:cNvSpPr>
              <p:nvPr/>
            </p:nvSpPr>
            <p:spPr bwMode="auto">
              <a:xfrm>
                <a:off x="122238" y="2509838"/>
                <a:ext cx="1525588" cy="1939925"/>
              </a:xfrm>
              <a:custGeom>
                <a:avLst/>
                <a:gdLst>
                  <a:gd name="T0" fmla="*/ 554 w 708"/>
                  <a:gd name="T1" fmla="*/ 701 h 903"/>
                  <a:gd name="T2" fmla="*/ 702 w 708"/>
                  <a:gd name="T3" fmla="*/ 349 h 903"/>
                  <a:gd name="T4" fmla="*/ 362 w 708"/>
                  <a:gd name="T5" fmla="*/ 7 h 903"/>
                  <a:gd name="T6" fmla="*/ 4 w 708"/>
                  <a:gd name="T7" fmla="*/ 357 h 903"/>
                  <a:gd name="T8" fmla="*/ 68 w 708"/>
                  <a:gd name="T9" fmla="*/ 555 h 903"/>
                  <a:gd name="T10" fmla="*/ 205 w 708"/>
                  <a:gd name="T11" fmla="*/ 903 h 903"/>
                  <a:gd name="T12" fmla="*/ 503 w 708"/>
                  <a:gd name="T13" fmla="*/ 903 h 903"/>
                  <a:gd name="T14" fmla="*/ 554 w 708"/>
                  <a:gd name="T15" fmla="*/ 701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903">
                    <a:moveTo>
                      <a:pt x="554" y="701"/>
                    </a:moveTo>
                    <a:cubicBezTo>
                      <a:pt x="614" y="577"/>
                      <a:pt x="708" y="503"/>
                      <a:pt x="702" y="349"/>
                    </a:cubicBezTo>
                    <a:cubicBezTo>
                      <a:pt x="696" y="195"/>
                      <a:pt x="589" y="17"/>
                      <a:pt x="362" y="7"/>
                    </a:cubicBezTo>
                    <a:cubicBezTo>
                      <a:pt x="362" y="7"/>
                      <a:pt x="40" y="0"/>
                      <a:pt x="4" y="357"/>
                    </a:cubicBezTo>
                    <a:cubicBezTo>
                      <a:pt x="4" y="357"/>
                      <a:pt x="0" y="474"/>
                      <a:pt x="68" y="555"/>
                    </a:cubicBezTo>
                    <a:cubicBezTo>
                      <a:pt x="127" y="627"/>
                      <a:pt x="195" y="753"/>
                      <a:pt x="205" y="903"/>
                    </a:cubicBezTo>
                    <a:cubicBezTo>
                      <a:pt x="503" y="903"/>
                      <a:pt x="503" y="903"/>
                      <a:pt x="503" y="903"/>
                    </a:cubicBezTo>
                    <a:cubicBezTo>
                      <a:pt x="507" y="850"/>
                      <a:pt x="520" y="772"/>
                      <a:pt x="554" y="70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9" name="Freeform 33">
                <a:extLst>
                  <a:ext uri="{FF2B5EF4-FFF2-40B4-BE49-F238E27FC236}">
                    <a16:creationId xmlns:a16="http://schemas.microsoft.com/office/drawing/2014/main" id="{73CCDB46-9DFB-4BFA-9F0F-18ECEA0D2D02}"/>
                  </a:ext>
                </a:extLst>
              </p:cNvPr>
              <p:cNvSpPr>
                <a:spLocks/>
              </p:cNvSpPr>
              <p:nvPr/>
            </p:nvSpPr>
            <p:spPr bwMode="auto">
              <a:xfrm>
                <a:off x="493713" y="4584700"/>
                <a:ext cx="795338" cy="476250"/>
              </a:xfrm>
              <a:custGeom>
                <a:avLst/>
                <a:gdLst>
                  <a:gd name="T0" fmla="*/ 37 w 369"/>
                  <a:gd name="T1" fmla="*/ 3 h 222"/>
                  <a:gd name="T2" fmla="*/ 323 w 369"/>
                  <a:gd name="T3" fmla="*/ 0 h 222"/>
                  <a:gd name="T4" fmla="*/ 238 w 369"/>
                  <a:gd name="T5" fmla="*/ 222 h 222"/>
                  <a:gd name="T6" fmla="*/ 128 w 369"/>
                  <a:gd name="T7" fmla="*/ 222 h 222"/>
                  <a:gd name="T8" fmla="*/ 37 w 369"/>
                  <a:gd name="T9" fmla="*/ 3 h 222"/>
                </a:gdLst>
                <a:ahLst/>
                <a:cxnLst>
                  <a:cxn ang="0">
                    <a:pos x="T0" y="T1"/>
                  </a:cxn>
                  <a:cxn ang="0">
                    <a:pos x="T2" y="T3"/>
                  </a:cxn>
                  <a:cxn ang="0">
                    <a:pos x="T4" y="T5"/>
                  </a:cxn>
                  <a:cxn ang="0">
                    <a:pos x="T6" y="T7"/>
                  </a:cxn>
                  <a:cxn ang="0">
                    <a:pos x="T8" y="T9"/>
                  </a:cxn>
                </a:cxnLst>
                <a:rect l="0" t="0" r="r" b="b"/>
                <a:pathLst>
                  <a:path w="369" h="222">
                    <a:moveTo>
                      <a:pt x="37" y="3"/>
                    </a:moveTo>
                    <a:cubicBezTo>
                      <a:pt x="323" y="0"/>
                      <a:pt x="323" y="0"/>
                      <a:pt x="323" y="0"/>
                    </a:cubicBezTo>
                    <a:cubicBezTo>
                      <a:pt x="323" y="0"/>
                      <a:pt x="369" y="210"/>
                      <a:pt x="238" y="222"/>
                    </a:cubicBezTo>
                    <a:cubicBezTo>
                      <a:pt x="128" y="222"/>
                      <a:pt x="128" y="222"/>
                      <a:pt x="128" y="222"/>
                    </a:cubicBezTo>
                    <a:cubicBezTo>
                      <a:pt x="128" y="222"/>
                      <a:pt x="0" y="215"/>
                      <a:pt x="37" y="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0" name="Freeform 34">
                <a:extLst>
                  <a:ext uri="{FF2B5EF4-FFF2-40B4-BE49-F238E27FC236}">
                    <a16:creationId xmlns:a16="http://schemas.microsoft.com/office/drawing/2014/main" id="{159629E5-7674-4C5F-B052-D4AAEC20419C}"/>
                  </a:ext>
                </a:extLst>
              </p:cNvPr>
              <p:cNvSpPr>
                <a:spLocks noEditPoints="1"/>
              </p:cNvSpPr>
              <p:nvPr/>
            </p:nvSpPr>
            <p:spPr bwMode="auto">
              <a:xfrm>
                <a:off x="1793875" y="3224213"/>
                <a:ext cx="393700" cy="103187"/>
              </a:xfrm>
              <a:custGeom>
                <a:avLst/>
                <a:gdLst>
                  <a:gd name="T0" fmla="*/ 159 w 183"/>
                  <a:gd name="T1" fmla="*/ 0 h 48"/>
                  <a:gd name="T2" fmla="*/ 183 w 183"/>
                  <a:gd name="T3" fmla="*/ 24 h 48"/>
                  <a:gd name="T4" fmla="*/ 159 w 183"/>
                  <a:gd name="T5" fmla="*/ 48 h 48"/>
                  <a:gd name="T6" fmla="*/ 24 w 183"/>
                  <a:gd name="T7" fmla="*/ 48 h 48"/>
                  <a:gd name="T8" fmla="*/ 0 w 183"/>
                  <a:gd name="T9" fmla="*/ 24 h 48"/>
                  <a:gd name="T10" fmla="*/ 24 w 183"/>
                  <a:gd name="T11" fmla="*/ 0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172" y="0"/>
                      <a:pt x="183" y="11"/>
                      <a:pt x="183" y="24"/>
                    </a:cubicBezTo>
                    <a:cubicBezTo>
                      <a:pt x="183" y="38"/>
                      <a:pt x="172" y="48"/>
                      <a:pt x="159" y="48"/>
                    </a:cubicBezTo>
                    <a:cubicBezTo>
                      <a:pt x="24" y="48"/>
                      <a:pt x="24" y="48"/>
                      <a:pt x="24" y="48"/>
                    </a:cubicBezTo>
                    <a:cubicBezTo>
                      <a:pt x="11" y="48"/>
                      <a:pt x="0" y="38"/>
                      <a:pt x="0" y="24"/>
                    </a:cubicBezTo>
                    <a:cubicBezTo>
                      <a:pt x="0" y="11"/>
                      <a:pt x="11" y="0"/>
                      <a:pt x="24" y="0"/>
                    </a:cubicBezTo>
                    <a:lnTo>
                      <a:pt x="159" y="0"/>
                    </a:lnTo>
                    <a:close/>
                    <a:moveTo>
                      <a:pt x="159" y="0"/>
                    </a:moveTo>
                    <a:cubicBezTo>
                      <a:pt x="159" y="0"/>
                      <a:pt x="159" y="0"/>
                      <a:pt x="1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1" name="Freeform 35">
                <a:extLst>
                  <a:ext uri="{FF2B5EF4-FFF2-40B4-BE49-F238E27FC236}">
                    <a16:creationId xmlns:a16="http://schemas.microsoft.com/office/drawing/2014/main" id="{3157A917-6AC8-47F3-A3AA-E9972F45D74F}"/>
                  </a:ext>
                </a:extLst>
              </p:cNvPr>
              <p:cNvSpPr>
                <a:spLocks noEditPoints="1"/>
              </p:cNvSpPr>
              <p:nvPr/>
            </p:nvSpPr>
            <p:spPr bwMode="auto">
              <a:xfrm>
                <a:off x="1657350" y="2597150"/>
                <a:ext cx="371475" cy="254000"/>
              </a:xfrm>
              <a:custGeom>
                <a:avLst/>
                <a:gdLst>
                  <a:gd name="T0" fmla="*/ 165 w 172"/>
                  <a:gd name="T1" fmla="*/ 15 h 118"/>
                  <a:gd name="T2" fmla="*/ 156 w 172"/>
                  <a:gd name="T3" fmla="*/ 48 h 118"/>
                  <a:gd name="T4" fmla="*/ 40 w 172"/>
                  <a:gd name="T5" fmla="*/ 115 h 118"/>
                  <a:gd name="T6" fmla="*/ 28 w 172"/>
                  <a:gd name="T7" fmla="*/ 118 h 118"/>
                  <a:gd name="T8" fmla="*/ 7 w 172"/>
                  <a:gd name="T9" fmla="*/ 106 h 118"/>
                  <a:gd name="T10" fmla="*/ 16 w 172"/>
                  <a:gd name="T11" fmla="*/ 74 h 118"/>
                  <a:gd name="T12" fmla="*/ 132 w 172"/>
                  <a:gd name="T13" fmla="*/ 6 h 118"/>
                  <a:gd name="T14" fmla="*/ 165 w 172"/>
                  <a:gd name="T15" fmla="*/ 15 h 118"/>
                  <a:gd name="T16" fmla="*/ 165 w 172"/>
                  <a:gd name="T17" fmla="*/ 15 h 118"/>
                  <a:gd name="T18" fmla="*/ 165 w 172"/>
                  <a:gd name="T19"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18">
                    <a:moveTo>
                      <a:pt x="165" y="15"/>
                    </a:moveTo>
                    <a:cubicBezTo>
                      <a:pt x="172" y="27"/>
                      <a:pt x="168" y="41"/>
                      <a:pt x="156" y="48"/>
                    </a:cubicBezTo>
                    <a:cubicBezTo>
                      <a:pt x="40" y="115"/>
                      <a:pt x="40" y="115"/>
                      <a:pt x="40" y="115"/>
                    </a:cubicBezTo>
                    <a:cubicBezTo>
                      <a:pt x="36" y="117"/>
                      <a:pt x="32" y="118"/>
                      <a:pt x="28" y="118"/>
                    </a:cubicBezTo>
                    <a:cubicBezTo>
                      <a:pt x="20" y="118"/>
                      <a:pt x="12" y="114"/>
                      <a:pt x="7" y="106"/>
                    </a:cubicBezTo>
                    <a:cubicBezTo>
                      <a:pt x="0" y="95"/>
                      <a:pt x="4" y="80"/>
                      <a:pt x="16" y="74"/>
                    </a:cubicBezTo>
                    <a:cubicBezTo>
                      <a:pt x="132" y="6"/>
                      <a:pt x="132" y="6"/>
                      <a:pt x="132" y="6"/>
                    </a:cubicBezTo>
                    <a:cubicBezTo>
                      <a:pt x="144" y="0"/>
                      <a:pt x="158" y="4"/>
                      <a:pt x="165" y="15"/>
                    </a:cubicBezTo>
                    <a:close/>
                    <a:moveTo>
                      <a:pt x="165" y="15"/>
                    </a:moveTo>
                    <a:cubicBezTo>
                      <a:pt x="165" y="15"/>
                      <a:pt x="165" y="15"/>
                      <a:pt x="165"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2" name="Freeform 36">
                <a:extLst>
                  <a:ext uri="{FF2B5EF4-FFF2-40B4-BE49-F238E27FC236}">
                    <a16:creationId xmlns:a16="http://schemas.microsoft.com/office/drawing/2014/main" id="{B40F7D4C-57C9-48A2-BF9D-4058F2DE05F0}"/>
                  </a:ext>
                </a:extLst>
              </p:cNvPr>
              <p:cNvSpPr>
                <a:spLocks noEditPoints="1"/>
              </p:cNvSpPr>
              <p:nvPr/>
            </p:nvSpPr>
            <p:spPr bwMode="auto">
              <a:xfrm>
                <a:off x="1657350" y="3695700"/>
                <a:ext cx="371475" cy="255587"/>
              </a:xfrm>
              <a:custGeom>
                <a:avLst/>
                <a:gdLst>
                  <a:gd name="T0" fmla="*/ 156 w 172"/>
                  <a:gd name="T1" fmla="*/ 74 h 119"/>
                  <a:gd name="T2" fmla="*/ 165 w 172"/>
                  <a:gd name="T3" fmla="*/ 107 h 119"/>
                  <a:gd name="T4" fmla="*/ 144 w 172"/>
                  <a:gd name="T5" fmla="*/ 119 h 119"/>
                  <a:gd name="T6" fmla="*/ 132 w 172"/>
                  <a:gd name="T7" fmla="*/ 115 h 119"/>
                  <a:gd name="T8" fmla="*/ 16 w 172"/>
                  <a:gd name="T9" fmla="*/ 48 h 119"/>
                  <a:gd name="T10" fmla="*/ 7 w 172"/>
                  <a:gd name="T11" fmla="*/ 15 h 119"/>
                  <a:gd name="T12" fmla="*/ 40 w 172"/>
                  <a:gd name="T13" fmla="*/ 7 h 119"/>
                  <a:gd name="T14" fmla="*/ 156 w 172"/>
                  <a:gd name="T15" fmla="*/ 74 h 119"/>
                  <a:gd name="T16" fmla="*/ 156 w 172"/>
                  <a:gd name="T17" fmla="*/ 74 h 119"/>
                  <a:gd name="T18" fmla="*/ 156 w 172"/>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19">
                    <a:moveTo>
                      <a:pt x="156" y="74"/>
                    </a:moveTo>
                    <a:cubicBezTo>
                      <a:pt x="168" y="80"/>
                      <a:pt x="172" y="95"/>
                      <a:pt x="165" y="107"/>
                    </a:cubicBezTo>
                    <a:cubicBezTo>
                      <a:pt x="161" y="114"/>
                      <a:pt x="153" y="119"/>
                      <a:pt x="144" y="119"/>
                    </a:cubicBezTo>
                    <a:cubicBezTo>
                      <a:pt x="140" y="119"/>
                      <a:pt x="136" y="118"/>
                      <a:pt x="132" y="115"/>
                    </a:cubicBezTo>
                    <a:cubicBezTo>
                      <a:pt x="16" y="48"/>
                      <a:pt x="16" y="48"/>
                      <a:pt x="16" y="48"/>
                    </a:cubicBezTo>
                    <a:cubicBezTo>
                      <a:pt x="4" y="42"/>
                      <a:pt x="0" y="27"/>
                      <a:pt x="7" y="15"/>
                    </a:cubicBezTo>
                    <a:cubicBezTo>
                      <a:pt x="14" y="4"/>
                      <a:pt x="28" y="0"/>
                      <a:pt x="40" y="7"/>
                    </a:cubicBezTo>
                    <a:lnTo>
                      <a:pt x="156" y="74"/>
                    </a:lnTo>
                    <a:close/>
                    <a:moveTo>
                      <a:pt x="156" y="74"/>
                    </a:moveTo>
                    <a:cubicBezTo>
                      <a:pt x="156" y="74"/>
                      <a:pt x="156" y="74"/>
                      <a:pt x="156"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3" name="Freeform 37">
                <a:extLst>
                  <a:ext uri="{FF2B5EF4-FFF2-40B4-BE49-F238E27FC236}">
                    <a16:creationId xmlns:a16="http://schemas.microsoft.com/office/drawing/2014/main" id="{A7E96512-DD18-4E91-B9F8-6172C76824EB}"/>
                  </a:ext>
                </a:extLst>
              </p:cNvPr>
              <p:cNvSpPr>
                <a:spLocks noEditPoints="1"/>
              </p:cNvSpPr>
              <p:nvPr/>
            </p:nvSpPr>
            <p:spPr bwMode="auto">
              <a:xfrm>
                <a:off x="80963" y="2459038"/>
                <a:ext cx="1616075" cy="2657475"/>
              </a:xfrm>
              <a:custGeom>
                <a:avLst/>
                <a:gdLst>
                  <a:gd name="T0" fmla="*/ 750 w 750"/>
                  <a:gd name="T1" fmla="*/ 376 h 1237"/>
                  <a:gd name="T2" fmla="*/ 674 w 750"/>
                  <a:gd name="T3" fmla="*/ 602 h 1237"/>
                  <a:gd name="T4" fmla="*/ 546 w 750"/>
                  <a:gd name="T5" fmla="*/ 976 h 1237"/>
                  <a:gd name="T6" fmla="*/ 546 w 750"/>
                  <a:gd name="T7" fmla="*/ 1120 h 1237"/>
                  <a:gd name="T8" fmla="*/ 430 w 750"/>
                  <a:gd name="T9" fmla="*/ 1237 h 1237"/>
                  <a:gd name="T10" fmla="*/ 321 w 750"/>
                  <a:gd name="T11" fmla="*/ 1237 h 1237"/>
                  <a:gd name="T12" fmla="*/ 205 w 750"/>
                  <a:gd name="T13" fmla="*/ 1120 h 1237"/>
                  <a:gd name="T14" fmla="*/ 205 w 750"/>
                  <a:gd name="T15" fmla="*/ 976 h 1237"/>
                  <a:gd name="T16" fmla="*/ 77 w 750"/>
                  <a:gd name="T17" fmla="*/ 603 h 1237"/>
                  <a:gd name="T18" fmla="*/ 1 w 750"/>
                  <a:gd name="T19" fmla="*/ 373 h 1237"/>
                  <a:gd name="T20" fmla="*/ 110 w 750"/>
                  <a:gd name="T21" fmla="*/ 112 h 1237"/>
                  <a:gd name="T22" fmla="*/ 370 w 750"/>
                  <a:gd name="T23" fmla="*/ 2 h 1237"/>
                  <a:gd name="T24" fmla="*/ 638 w 750"/>
                  <a:gd name="T25" fmla="*/ 110 h 1237"/>
                  <a:gd name="T26" fmla="*/ 750 w 750"/>
                  <a:gd name="T27" fmla="*/ 376 h 1237"/>
                  <a:gd name="T28" fmla="*/ 636 w 750"/>
                  <a:gd name="T29" fmla="*/ 573 h 1237"/>
                  <a:gd name="T30" fmla="*/ 702 w 750"/>
                  <a:gd name="T31" fmla="*/ 376 h 1237"/>
                  <a:gd name="T32" fmla="*/ 604 w 750"/>
                  <a:gd name="T33" fmla="*/ 144 h 1237"/>
                  <a:gd name="T34" fmla="*/ 371 w 750"/>
                  <a:gd name="T35" fmla="*/ 50 h 1237"/>
                  <a:gd name="T36" fmla="*/ 49 w 750"/>
                  <a:gd name="T37" fmla="*/ 373 h 1237"/>
                  <a:gd name="T38" fmla="*/ 116 w 750"/>
                  <a:gd name="T39" fmla="*/ 574 h 1237"/>
                  <a:gd name="T40" fmla="*/ 253 w 750"/>
                  <a:gd name="T41" fmla="*/ 967 h 1237"/>
                  <a:gd name="T42" fmla="*/ 498 w 750"/>
                  <a:gd name="T43" fmla="*/ 967 h 1237"/>
                  <a:gd name="T44" fmla="*/ 636 w 750"/>
                  <a:gd name="T45" fmla="*/ 573 h 1237"/>
                  <a:gd name="T46" fmla="*/ 498 w 750"/>
                  <a:gd name="T47" fmla="*/ 1120 h 1237"/>
                  <a:gd name="T48" fmla="*/ 498 w 750"/>
                  <a:gd name="T49" fmla="*/ 1113 h 1237"/>
                  <a:gd name="T50" fmla="*/ 253 w 750"/>
                  <a:gd name="T51" fmla="*/ 1085 h 1237"/>
                  <a:gd name="T52" fmla="*/ 253 w 750"/>
                  <a:gd name="T53" fmla="*/ 1104 h 1237"/>
                  <a:gd name="T54" fmla="*/ 497 w 750"/>
                  <a:gd name="T55" fmla="*/ 1132 h 1237"/>
                  <a:gd name="T56" fmla="*/ 498 w 750"/>
                  <a:gd name="T57" fmla="*/ 1120 h 1237"/>
                  <a:gd name="T58" fmla="*/ 498 w 750"/>
                  <a:gd name="T59" fmla="*/ 1064 h 1237"/>
                  <a:gd name="T60" fmla="*/ 498 w 750"/>
                  <a:gd name="T61" fmla="*/ 1015 h 1237"/>
                  <a:gd name="T62" fmla="*/ 253 w 750"/>
                  <a:gd name="T63" fmla="*/ 1015 h 1237"/>
                  <a:gd name="T64" fmla="*/ 253 w 750"/>
                  <a:gd name="T65" fmla="*/ 1036 h 1237"/>
                  <a:gd name="T66" fmla="*/ 498 w 750"/>
                  <a:gd name="T67" fmla="*/ 1064 h 1237"/>
                  <a:gd name="T68" fmla="*/ 468 w 750"/>
                  <a:gd name="T69" fmla="*/ 1177 h 1237"/>
                  <a:gd name="T70" fmla="*/ 261 w 750"/>
                  <a:gd name="T71" fmla="*/ 1153 h 1237"/>
                  <a:gd name="T72" fmla="*/ 321 w 750"/>
                  <a:gd name="T73" fmla="*/ 1189 h 1237"/>
                  <a:gd name="T74" fmla="*/ 430 w 750"/>
                  <a:gd name="T75" fmla="*/ 1189 h 1237"/>
                  <a:gd name="T76" fmla="*/ 468 w 750"/>
                  <a:gd name="T77" fmla="*/ 1177 h 1237"/>
                  <a:gd name="T78" fmla="*/ 468 w 750"/>
                  <a:gd name="T79" fmla="*/ 1177 h 1237"/>
                  <a:gd name="T80" fmla="*/ 468 w 750"/>
                  <a:gd name="T81" fmla="*/ 1177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750" y="376"/>
                    </a:moveTo>
                    <a:cubicBezTo>
                      <a:pt x="750" y="459"/>
                      <a:pt x="724" y="537"/>
                      <a:pt x="674" y="602"/>
                    </a:cubicBezTo>
                    <a:cubicBezTo>
                      <a:pt x="590" y="713"/>
                      <a:pt x="546" y="842"/>
                      <a:pt x="546" y="976"/>
                    </a:cubicBezTo>
                    <a:cubicBezTo>
                      <a:pt x="546" y="1120"/>
                      <a:pt x="546" y="1120"/>
                      <a:pt x="546" y="1120"/>
                    </a:cubicBezTo>
                    <a:cubicBezTo>
                      <a:pt x="546" y="1185"/>
                      <a:pt x="494" y="1237"/>
                      <a:pt x="430" y="1237"/>
                    </a:cubicBezTo>
                    <a:cubicBezTo>
                      <a:pt x="321" y="1237"/>
                      <a:pt x="321" y="1237"/>
                      <a:pt x="321" y="1237"/>
                    </a:cubicBezTo>
                    <a:cubicBezTo>
                      <a:pt x="257" y="1237"/>
                      <a:pt x="205" y="1185"/>
                      <a:pt x="205" y="1120"/>
                    </a:cubicBezTo>
                    <a:cubicBezTo>
                      <a:pt x="205" y="976"/>
                      <a:pt x="205" y="976"/>
                      <a:pt x="205" y="976"/>
                    </a:cubicBezTo>
                    <a:cubicBezTo>
                      <a:pt x="205" y="843"/>
                      <a:pt x="160" y="711"/>
                      <a:pt x="77" y="603"/>
                    </a:cubicBezTo>
                    <a:cubicBezTo>
                      <a:pt x="27" y="536"/>
                      <a:pt x="0" y="457"/>
                      <a:pt x="1" y="373"/>
                    </a:cubicBezTo>
                    <a:cubicBezTo>
                      <a:pt x="2" y="275"/>
                      <a:pt x="41" y="182"/>
                      <a:pt x="110" y="112"/>
                    </a:cubicBezTo>
                    <a:cubicBezTo>
                      <a:pt x="180" y="43"/>
                      <a:pt x="272" y="3"/>
                      <a:pt x="370" y="2"/>
                    </a:cubicBezTo>
                    <a:cubicBezTo>
                      <a:pt x="471" y="0"/>
                      <a:pt x="566" y="39"/>
                      <a:pt x="638" y="110"/>
                    </a:cubicBezTo>
                    <a:cubicBezTo>
                      <a:pt x="710" y="180"/>
                      <a:pt x="750" y="275"/>
                      <a:pt x="750" y="376"/>
                    </a:cubicBezTo>
                    <a:close/>
                    <a:moveTo>
                      <a:pt x="636" y="573"/>
                    </a:moveTo>
                    <a:cubicBezTo>
                      <a:pt x="679" y="516"/>
                      <a:pt x="702" y="448"/>
                      <a:pt x="702" y="376"/>
                    </a:cubicBezTo>
                    <a:cubicBezTo>
                      <a:pt x="702" y="288"/>
                      <a:pt x="667" y="206"/>
                      <a:pt x="604" y="144"/>
                    </a:cubicBezTo>
                    <a:cubicBezTo>
                      <a:pt x="542" y="82"/>
                      <a:pt x="459" y="49"/>
                      <a:pt x="371" y="50"/>
                    </a:cubicBezTo>
                    <a:cubicBezTo>
                      <a:pt x="195" y="52"/>
                      <a:pt x="51" y="197"/>
                      <a:pt x="49" y="373"/>
                    </a:cubicBezTo>
                    <a:cubicBezTo>
                      <a:pt x="48" y="446"/>
                      <a:pt x="71" y="516"/>
                      <a:pt x="116" y="574"/>
                    </a:cubicBezTo>
                    <a:cubicBezTo>
                      <a:pt x="202" y="688"/>
                      <a:pt x="251" y="827"/>
                      <a:pt x="253" y="967"/>
                    </a:cubicBezTo>
                    <a:cubicBezTo>
                      <a:pt x="498" y="967"/>
                      <a:pt x="498" y="967"/>
                      <a:pt x="498" y="967"/>
                    </a:cubicBezTo>
                    <a:cubicBezTo>
                      <a:pt x="500" y="825"/>
                      <a:pt x="547" y="690"/>
                      <a:pt x="636" y="573"/>
                    </a:cubicBezTo>
                    <a:close/>
                    <a:moveTo>
                      <a:pt x="498" y="1120"/>
                    </a:moveTo>
                    <a:cubicBezTo>
                      <a:pt x="498" y="1113"/>
                      <a:pt x="498" y="1113"/>
                      <a:pt x="498" y="1113"/>
                    </a:cubicBezTo>
                    <a:cubicBezTo>
                      <a:pt x="253" y="1085"/>
                      <a:pt x="253" y="1085"/>
                      <a:pt x="253" y="1085"/>
                    </a:cubicBezTo>
                    <a:cubicBezTo>
                      <a:pt x="253" y="1104"/>
                      <a:pt x="253" y="1104"/>
                      <a:pt x="253" y="1104"/>
                    </a:cubicBezTo>
                    <a:cubicBezTo>
                      <a:pt x="497" y="1132"/>
                      <a:pt x="497" y="1132"/>
                      <a:pt x="497" y="1132"/>
                    </a:cubicBezTo>
                    <a:cubicBezTo>
                      <a:pt x="498" y="1128"/>
                      <a:pt x="498" y="1124"/>
                      <a:pt x="498" y="1120"/>
                    </a:cubicBezTo>
                    <a:close/>
                    <a:moveTo>
                      <a:pt x="498" y="1064"/>
                    </a:moveTo>
                    <a:cubicBezTo>
                      <a:pt x="498" y="1015"/>
                      <a:pt x="498" y="1015"/>
                      <a:pt x="498" y="1015"/>
                    </a:cubicBezTo>
                    <a:cubicBezTo>
                      <a:pt x="253" y="1015"/>
                      <a:pt x="253" y="1015"/>
                      <a:pt x="253" y="1015"/>
                    </a:cubicBezTo>
                    <a:cubicBezTo>
                      <a:pt x="253" y="1036"/>
                      <a:pt x="253" y="1036"/>
                      <a:pt x="253" y="1036"/>
                    </a:cubicBezTo>
                    <a:lnTo>
                      <a:pt x="498" y="1064"/>
                    </a:lnTo>
                    <a:close/>
                    <a:moveTo>
                      <a:pt x="468" y="1177"/>
                    </a:moveTo>
                    <a:cubicBezTo>
                      <a:pt x="261" y="1153"/>
                      <a:pt x="261" y="1153"/>
                      <a:pt x="261" y="1153"/>
                    </a:cubicBezTo>
                    <a:cubicBezTo>
                      <a:pt x="273" y="1174"/>
                      <a:pt x="296" y="1189"/>
                      <a:pt x="321" y="1189"/>
                    </a:cubicBezTo>
                    <a:cubicBezTo>
                      <a:pt x="430" y="1189"/>
                      <a:pt x="430" y="1189"/>
                      <a:pt x="430" y="1189"/>
                    </a:cubicBezTo>
                    <a:cubicBezTo>
                      <a:pt x="444" y="1189"/>
                      <a:pt x="457" y="1184"/>
                      <a:pt x="468" y="1177"/>
                    </a:cubicBezTo>
                    <a:close/>
                    <a:moveTo>
                      <a:pt x="468" y="1177"/>
                    </a:moveTo>
                    <a:cubicBezTo>
                      <a:pt x="468" y="1177"/>
                      <a:pt x="468" y="1177"/>
                      <a:pt x="468" y="11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38">
                <a:extLst>
                  <a:ext uri="{FF2B5EF4-FFF2-40B4-BE49-F238E27FC236}">
                    <a16:creationId xmlns:a16="http://schemas.microsoft.com/office/drawing/2014/main" id="{015766B0-5B62-47CB-A2B1-13F439D48A13}"/>
                  </a:ext>
                </a:extLst>
              </p:cNvPr>
              <p:cNvSpPr>
                <a:spLocks noEditPoints="1"/>
              </p:cNvSpPr>
              <p:nvPr/>
            </p:nvSpPr>
            <p:spPr bwMode="auto">
              <a:xfrm>
                <a:off x="1309688" y="2141538"/>
                <a:ext cx="261938" cy="360362"/>
              </a:xfrm>
              <a:custGeom>
                <a:avLst/>
                <a:gdLst>
                  <a:gd name="T0" fmla="*/ 107 w 122"/>
                  <a:gd name="T1" fmla="*/ 7 h 168"/>
                  <a:gd name="T2" fmla="*/ 115 w 122"/>
                  <a:gd name="T3" fmla="*/ 39 h 168"/>
                  <a:gd name="T4" fmla="*/ 48 w 122"/>
                  <a:gd name="T5" fmla="*/ 156 h 168"/>
                  <a:gd name="T6" fmla="*/ 27 w 122"/>
                  <a:gd name="T7" fmla="*/ 168 h 168"/>
                  <a:gd name="T8" fmla="*/ 15 w 122"/>
                  <a:gd name="T9" fmla="*/ 165 h 168"/>
                  <a:gd name="T10" fmla="*/ 7 w 122"/>
                  <a:gd name="T11" fmla="*/ 132 h 168"/>
                  <a:gd name="T12" fmla="*/ 74 w 122"/>
                  <a:gd name="T13" fmla="*/ 15 h 168"/>
                  <a:gd name="T14" fmla="*/ 107 w 122"/>
                  <a:gd name="T15" fmla="*/ 7 h 168"/>
                  <a:gd name="T16" fmla="*/ 107 w 122"/>
                  <a:gd name="T17" fmla="*/ 7 h 168"/>
                  <a:gd name="T18" fmla="*/ 107 w 122"/>
                  <a:gd name="T19" fmla="*/ 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07" y="7"/>
                    </a:moveTo>
                    <a:cubicBezTo>
                      <a:pt x="118" y="13"/>
                      <a:pt x="122" y="28"/>
                      <a:pt x="115" y="39"/>
                    </a:cubicBezTo>
                    <a:cubicBezTo>
                      <a:pt x="48" y="156"/>
                      <a:pt x="48" y="156"/>
                      <a:pt x="48" y="156"/>
                    </a:cubicBezTo>
                    <a:cubicBezTo>
                      <a:pt x="44" y="164"/>
                      <a:pt x="36" y="168"/>
                      <a:pt x="27" y="168"/>
                    </a:cubicBezTo>
                    <a:cubicBezTo>
                      <a:pt x="23" y="168"/>
                      <a:pt x="19" y="167"/>
                      <a:pt x="15" y="165"/>
                    </a:cubicBezTo>
                    <a:cubicBezTo>
                      <a:pt x="4" y="158"/>
                      <a:pt x="0" y="143"/>
                      <a:pt x="7" y="132"/>
                    </a:cubicBezTo>
                    <a:cubicBezTo>
                      <a:pt x="74" y="15"/>
                      <a:pt x="74" y="15"/>
                      <a:pt x="74" y="15"/>
                    </a:cubicBezTo>
                    <a:cubicBezTo>
                      <a:pt x="80" y="4"/>
                      <a:pt x="95" y="0"/>
                      <a:pt x="107" y="7"/>
                    </a:cubicBezTo>
                    <a:close/>
                    <a:moveTo>
                      <a:pt x="107" y="7"/>
                    </a:moveTo>
                    <a:cubicBezTo>
                      <a:pt x="107" y="7"/>
                      <a:pt x="107" y="7"/>
                      <a:pt x="107"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5" name="Freeform 39">
                <a:extLst>
                  <a:ext uri="{FF2B5EF4-FFF2-40B4-BE49-F238E27FC236}">
                    <a16:creationId xmlns:a16="http://schemas.microsoft.com/office/drawing/2014/main" id="{8EDCE103-1231-483F-AFC2-C9D9E09B8EA0}"/>
                  </a:ext>
                </a:extLst>
              </p:cNvPr>
              <p:cNvSpPr>
                <a:spLocks noEditPoints="1"/>
              </p:cNvSpPr>
              <p:nvPr/>
            </p:nvSpPr>
            <p:spPr bwMode="auto">
              <a:xfrm>
                <a:off x="836613" y="1982788"/>
                <a:ext cx="103188" cy="390525"/>
              </a:xfrm>
              <a:custGeom>
                <a:avLst/>
                <a:gdLst>
                  <a:gd name="T0" fmla="*/ 48 w 48"/>
                  <a:gd name="T1" fmla="*/ 24 h 182"/>
                  <a:gd name="T2" fmla="*/ 48 w 48"/>
                  <a:gd name="T3" fmla="*/ 158 h 182"/>
                  <a:gd name="T4" fmla="*/ 24 w 48"/>
                  <a:gd name="T5" fmla="*/ 182 h 182"/>
                  <a:gd name="T6" fmla="*/ 0 w 48"/>
                  <a:gd name="T7" fmla="*/ 158 h 182"/>
                  <a:gd name="T8" fmla="*/ 0 w 48"/>
                  <a:gd name="T9" fmla="*/ 24 h 182"/>
                  <a:gd name="T10" fmla="*/ 24 w 48"/>
                  <a:gd name="T11" fmla="*/ 0 h 182"/>
                  <a:gd name="T12" fmla="*/ 48 w 48"/>
                  <a:gd name="T13" fmla="*/ 24 h 182"/>
                  <a:gd name="T14" fmla="*/ 48 w 48"/>
                  <a:gd name="T15" fmla="*/ 24 h 182"/>
                  <a:gd name="T16" fmla="*/ 48 w 48"/>
                  <a:gd name="T17" fmla="*/ 2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48" y="24"/>
                    </a:moveTo>
                    <a:cubicBezTo>
                      <a:pt x="48" y="158"/>
                      <a:pt x="48" y="158"/>
                      <a:pt x="48" y="158"/>
                    </a:cubicBezTo>
                    <a:cubicBezTo>
                      <a:pt x="48" y="172"/>
                      <a:pt x="38" y="182"/>
                      <a:pt x="24" y="182"/>
                    </a:cubicBezTo>
                    <a:cubicBezTo>
                      <a:pt x="11" y="182"/>
                      <a:pt x="0" y="172"/>
                      <a:pt x="0" y="158"/>
                    </a:cubicBezTo>
                    <a:cubicBezTo>
                      <a:pt x="0" y="24"/>
                      <a:pt x="0" y="24"/>
                      <a:pt x="0" y="24"/>
                    </a:cubicBezTo>
                    <a:cubicBezTo>
                      <a:pt x="0" y="11"/>
                      <a:pt x="11" y="0"/>
                      <a:pt x="24" y="0"/>
                    </a:cubicBezTo>
                    <a:cubicBezTo>
                      <a:pt x="38" y="0"/>
                      <a:pt x="48" y="11"/>
                      <a:pt x="48" y="24"/>
                    </a:cubicBezTo>
                    <a:close/>
                    <a:moveTo>
                      <a:pt x="48" y="24"/>
                    </a:moveTo>
                    <a:cubicBezTo>
                      <a:pt x="48" y="24"/>
                      <a:pt x="48" y="24"/>
                      <a:pt x="4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6" name="Freeform 40">
                <a:extLst>
                  <a:ext uri="{FF2B5EF4-FFF2-40B4-BE49-F238E27FC236}">
                    <a16:creationId xmlns:a16="http://schemas.microsoft.com/office/drawing/2014/main" id="{E59B3729-2902-4BD0-935D-CC7432407167}"/>
                  </a:ext>
                </a:extLst>
              </p:cNvPr>
              <p:cNvSpPr>
                <a:spLocks noEditPoints="1"/>
              </p:cNvSpPr>
              <p:nvPr/>
            </p:nvSpPr>
            <p:spPr bwMode="auto">
              <a:xfrm>
                <a:off x="207963" y="2141538"/>
                <a:ext cx="263525" cy="360362"/>
              </a:xfrm>
              <a:custGeom>
                <a:avLst/>
                <a:gdLst>
                  <a:gd name="T0" fmla="*/ 115 w 122"/>
                  <a:gd name="T1" fmla="*/ 132 h 168"/>
                  <a:gd name="T2" fmla="*/ 106 w 122"/>
                  <a:gd name="T3" fmla="*/ 165 h 168"/>
                  <a:gd name="T4" fmla="*/ 94 w 122"/>
                  <a:gd name="T5" fmla="*/ 168 h 168"/>
                  <a:gd name="T6" fmla="*/ 74 w 122"/>
                  <a:gd name="T7" fmla="*/ 156 h 168"/>
                  <a:gd name="T8" fmla="*/ 6 w 122"/>
                  <a:gd name="T9" fmla="*/ 39 h 168"/>
                  <a:gd name="T10" fmla="*/ 15 w 122"/>
                  <a:gd name="T11" fmla="*/ 7 h 168"/>
                  <a:gd name="T12" fmla="*/ 48 w 122"/>
                  <a:gd name="T13" fmla="*/ 15 h 168"/>
                  <a:gd name="T14" fmla="*/ 115 w 122"/>
                  <a:gd name="T15" fmla="*/ 132 h 168"/>
                  <a:gd name="T16" fmla="*/ 115 w 122"/>
                  <a:gd name="T17" fmla="*/ 132 h 168"/>
                  <a:gd name="T18" fmla="*/ 115 w 122"/>
                  <a:gd name="T19" fmla="*/ 13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15" y="132"/>
                    </a:moveTo>
                    <a:cubicBezTo>
                      <a:pt x="122" y="143"/>
                      <a:pt x="118" y="158"/>
                      <a:pt x="106" y="165"/>
                    </a:cubicBezTo>
                    <a:cubicBezTo>
                      <a:pt x="103" y="167"/>
                      <a:pt x="98" y="168"/>
                      <a:pt x="94" y="168"/>
                    </a:cubicBezTo>
                    <a:cubicBezTo>
                      <a:pt x="86" y="168"/>
                      <a:pt x="78" y="164"/>
                      <a:pt x="74" y="156"/>
                    </a:cubicBezTo>
                    <a:cubicBezTo>
                      <a:pt x="6" y="39"/>
                      <a:pt x="6" y="39"/>
                      <a:pt x="6" y="39"/>
                    </a:cubicBezTo>
                    <a:cubicBezTo>
                      <a:pt x="0" y="28"/>
                      <a:pt x="4" y="13"/>
                      <a:pt x="15" y="7"/>
                    </a:cubicBezTo>
                    <a:cubicBezTo>
                      <a:pt x="27" y="0"/>
                      <a:pt x="41" y="4"/>
                      <a:pt x="48" y="15"/>
                    </a:cubicBezTo>
                    <a:lnTo>
                      <a:pt x="115" y="132"/>
                    </a:lnTo>
                    <a:close/>
                    <a:moveTo>
                      <a:pt x="115" y="132"/>
                    </a:moveTo>
                    <a:cubicBezTo>
                      <a:pt x="115" y="132"/>
                      <a:pt x="115" y="132"/>
                      <a:pt x="115"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7" name="Freeform 41">
                <a:extLst>
                  <a:ext uri="{FF2B5EF4-FFF2-40B4-BE49-F238E27FC236}">
                    <a16:creationId xmlns:a16="http://schemas.microsoft.com/office/drawing/2014/main" id="{CEFF0309-A0C0-47B2-BAFD-1EE95C79B458}"/>
                  </a:ext>
                </a:extLst>
              </p:cNvPr>
              <p:cNvSpPr>
                <a:spLocks noEditPoints="1"/>
              </p:cNvSpPr>
              <p:nvPr/>
            </p:nvSpPr>
            <p:spPr bwMode="auto">
              <a:xfrm>
                <a:off x="-249237" y="2597150"/>
                <a:ext cx="368300" cy="254000"/>
              </a:xfrm>
              <a:custGeom>
                <a:avLst/>
                <a:gdLst>
                  <a:gd name="T0" fmla="*/ 156 w 171"/>
                  <a:gd name="T1" fmla="*/ 74 h 118"/>
                  <a:gd name="T2" fmla="*/ 165 w 171"/>
                  <a:gd name="T3" fmla="*/ 106 h 118"/>
                  <a:gd name="T4" fmla="*/ 144 w 171"/>
                  <a:gd name="T5" fmla="*/ 118 h 118"/>
                  <a:gd name="T6" fmla="*/ 132 w 171"/>
                  <a:gd name="T7" fmla="*/ 115 h 118"/>
                  <a:gd name="T8" fmla="*/ 15 w 171"/>
                  <a:gd name="T9" fmla="*/ 48 h 118"/>
                  <a:gd name="T10" fmla="*/ 7 w 171"/>
                  <a:gd name="T11" fmla="*/ 15 h 118"/>
                  <a:gd name="T12" fmla="*/ 39 w 171"/>
                  <a:gd name="T13" fmla="*/ 6 h 118"/>
                  <a:gd name="T14" fmla="*/ 156 w 171"/>
                  <a:gd name="T15" fmla="*/ 74 h 118"/>
                  <a:gd name="T16" fmla="*/ 156 w 171"/>
                  <a:gd name="T17" fmla="*/ 74 h 118"/>
                  <a:gd name="T18" fmla="*/ 156 w 171"/>
                  <a:gd name="T19" fmla="*/ 7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6" y="74"/>
                    </a:moveTo>
                    <a:cubicBezTo>
                      <a:pt x="167" y="80"/>
                      <a:pt x="171" y="95"/>
                      <a:pt x="165" y="106"/>
                    </a:cubicBezTo>
                    <a:cubicBezTo>
                      <a:pt x="160" y="114"/>
                      <a:pt x="152" y="118"/>
                      <a:pt x="144" y="118"/>
                    </a:cubicBezTo>
                    <a:cubicBezTo>
                      <a:pt x="140" y="118"/>
                      <a:pt x="136" y="117"/>
                      <a:pt x="132" y="115"/>
                    </a:cubicBezTo>
                    <a:cubicBezTo>
                      <a:pt x="15" y="48"/>
                      <a:pt x="15" y="48"/>
                      <a:pt x="15" y="48"/>
                    </a:cubicBezTo>
                    <a:cubicBezTo>
                      <a:pt x="4" y="41"/>
                      <a:pt x="0" y="27"/>
                      <a:pt x="7" y="15"/>
                    </a:cubicBezTo>
                    <a:cubicBezTo>
                      <a:pt x="13" y="4"/>
                      <a:pt x="28" y="0"/>
                      <a:pt x="39" y="6"/>
                    </a:cubicBezTo>
                    <a:lnTo>
                      <a:pt x="156" y="74"/>
                    </a:lnTo>
                    <a:close/>
                    <a:moveTo>
                      <a:pt x="156" y="74"/>
                    </a:moveTo>
                    <a:cubicBezTo>
                      <a:pt x="156" y="74"/>
                      <a:pt x="156" y="74"/>
                      <a:pt x="156"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8" name="Freeform 42">
                <a:extLst>
                  <a:ext uri="{FF2B5EF4-FFF2-40B4-BE49-F238E27FC236}">
                    <a16:creationId xmlns:a16="http://schemas.microsoft.com/office/drawing/2014/main" id="{3CB46F4B-6248-4DF7-9519-BD37EE5F2780}"/>
                  </a:ext>
                </a:extLst>
              </p:cNvPr>
              <p:cNvSpPr>
                <a:spLocks noEditPoints="1"/>
              </p:cNvSpPr>
              <p:nvPr/>
            </p:nvSpPr>
            <p:spPr bwMode="auto">
              <a:xfrm>
                <a:off x="-249237" y="3695700"/>
                <a:ext cx="368300" cy="255587"/>
              </a:xfrm>
              <a:custGeom>
                <a:avLst/>
                <a:gdLst>
                  <a:gd name="T0" fmla="*/ 165 w 171"/>
                  <a:gd name="T1" fmla="*/ 15 h 119"/>
                  <a:gd name="T2" fmla="*/ 156 w 171"/>
                  <a:gd name="T3" fmla="*/ 48 h 119"/>
                  <a:gd name="T4" fmla="*/ 39 w 171"/>
                  <a:gd name="T5" fmla="*/ 115 h 119"/>
                  <a:gd name="T6" fmla="*/ 27 w 171"/>
                  <a:gd name="T7" fmla="*/ 119 h 119"/>
                  <a:gd name="T8" fmla="*/ 7 w 171"/>
                  <a:gd name="T9" fmla="*/ 107 h 119"/>
                  <a:gd name="T10" fmla="*/ 15 w 171"/>
                  <a:gd name="T11" fmla="*/ 74 h 119"/>
                  <a:gd name="T12" fmla="*/ 132 w 171"/>
                  <a:gd name="T13" fmla="*/ 7 h 119"/>
                  <a:gd name="T14" fmla="*/ 165 w 171"/>
                  <a:gd name="T15" fmla="*/ 15 h 119"/>
                  <a:gd name="T16" fmla="*/ 165 w 171"/>
                  <a:gd name="T17" fmla="*/ 15 h 119"/>
                  <a:gd name="T18" fmla="*/ 165 w 171"/>
                  <a:gd name="T19" fmla="*/ 1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65" y="15"/>
                    </a:moveTo>
                    <a:cubicBezTo>
                      <a:pt x="171" y="27"/>
                      <a:pt x="167" y="42"/>
                      <a:pt x="156" y="48"/>
                    </a:cubicBezTo>
                    <a:cubicBezTo>
                      <a:pt x="39" y="115"/>
                      <a:pt x="39" y="115"/>
                      <a:pt x="39" y="115"/>
                    </a:cubicBezTo>
                    <a:cubicBezTo>
                      <a:pt x="36" y="118"/>
                      <a:pt x="32" y="119"/>
                      <a:pt x="27" y="119"/>
                    </a:cubicBezTo>
                    <a:cubicBezTo>
                      <a:pt x="19" y="119"/>
                      <a:pt x="11" y="114"/>
                      <a:pt x="7" y="107"/>
                    </a:cubicBezTo>
                    <a:cubicBezTo>
                      <a:pt x="0" y="95"/>
                      <a:pt x="4" y="80"/>
                      <a:pt x="15" y="74"/>
                    </a:cubicBezTo>
                    <a:cubicBezTo>
                      <a:pt x="132" y="7"/>
                      <a:pt x="132" y="7"/>
                      <a:pt x="132" y="7"/>
                    </a:cubicBezTo>
                    <a:cubicBezTo>
                      <a:pt x="143" y="0"/>
                      <a:pt x="158" y="4"/>
                      <a:pt x="165" y="15"/>
                    </a:cubicBezTo>
                    <a:close/>
                    <a:moveTo>
                      <a:pt x="165" y="15"/>
                    </a:moveTo>
                    <a:cubicBezTo>
                      <a:pt x="165" y="15"/>
                      <a:pt x="165" y="15"/>
                      <a:pt x="165"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9" name="Freeform 43">
                <a:extLst>
                  <a:ext uri="{FF2B5EF4-FFF2-40B4-BE49-F238E27FC236}">
                    <a16:creationId xmlns:a16="http://schemas.microsoft.com/office/drawing/2014/main" id="{DADD7D14-6B27-46CC-AEFB-152911C985EF}"/>
                  </a:ext>
                </a:extLst>
              </p:cNvPr>
              <p:cNvSpPr>
                <a:spLocks noEditPoints="1"/>
              </p:cNvSpPr>
              <p:nvPr/>
            </p:nvSpPr>
            <p:spPr bwMode="auto">
              <a:xfrm>
                <a:off x="-407988" y="3224213"/>
                <a:ext cx="392113" cy="103187"/>
              </a:xfrm>
              <a:custGeom>
                <a:avLst/>
                <a:gdLst>
                  <a:gd name="T0" fmla="*/ 158 w 182"/>
                  <a:gd name="T1" fmla="*/ 0 h 48"/>
                  <a:gd name="T2" fmla="*/ 182 w 182"/>
                  <a:gd name="T3" fmla="*/ 24 h 48"/>
                  <a:gd name="T4" fmla="*/ 158 w 182"/>
                  <a:gd name="T5" fmla="*/ 48 h 48"/>
                  <a:gd name="T6" fmla="*/ 24 w 182"/>
                  <a:gd name="T7" fmla="*/ 48 h 48"/>
                  <a:gd name="T8" fmla="*/ 0 w 182"/>
                  <a:gd name="T9" fmla="*/ 24 h 48"/>
                  <a:gd name="T10" fmla="*/ 24 w 182"/>
                  <a:gd name="T11" fmla="*/ 0 h 48"/>
                  <a:gd name="T12" fmla="*/ 158 w 182"/>
                  <a:gd name="T13" fmla="*/ 0 h 48"/>
                  <a:gd name="T14" fmla="*/ 158 w 182"/>
                  <a:gd name="T15" fmla="*/ 0 h 48"/>
                  <a:gd name="T16" fmla="*/ 158 w 18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58" y="0"/>
                    </a:moveTo>
                    <a:cubicBezTo>
                      <a:pt x="172" y="0"/>
                      <a:pt x="182" y="11"/>
                      <a:pt x="182" y="24"/>
                    </a:cubicBezTo>
                    <a:cubicBezTo>
                      <a:pt x="182" y="38"/>
                      <a:pt x="172" y="48"/>
                      <a:pt x="158" y="48"/>
                    </a:cubicBezTo>
                    <a:cubicBezTo>
                      <a:pt x="24" y="48"/>
                      <a:pt x="24" y="48"/>
                      <a:pt x="24" y="48"/>
                    </a:cubicBezTo>
                    <a:cubicBezTo>
                      <a:pt x="11" y="48"/>
                      <a:pt x="0" y="38"/>
                      <a:pt x="0" y="24"/>
                    </a:cubicBezTo>
                    <a:cubicBezTo>
                      <a:pt x="0" y="11"/>
                      <a:pt x="11" y="0"/>
                      <a:pt x="24" y="0"/>
                    </a:cubicBezTo>
                    <a:lnTo>
                      <a:pt x="158" y="0"/>
                    </a:lnTo>
                    <a:close/>
                    <a:moveTo>
                      <a:pt x="158" y="0"/>
                    </a:moveTo>
                    <a:cubicBezTo>
                      <a:pt x="158" y="0"/>
                      <a:pt x="158" y="0"/>
                      <a:pt x="1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05" name="Group 104">
              <a:extLst>
                <a:ext uri="{FF2B5EF4-FFF2-40B4-BE49-F238E27FC236}">
                  <a16:creationId xmlns:a16="http://schemas.microsoft.com/office/drawing/2014/main" id="{00B122E1-56D9-412B-A394-8495DEB62BD1}"/>
                </a:ext>
              </a:extLst>
            </p:cNvPr>
            <p:cNvGrpSpPr/>
            <p:nvPr/>
          </p:nvGrpSpPr>
          <p:grpSpPr>
            <a:xfrm>
              <a:off x="7550751" y="4986065"/>
              <a:ext cx="292446" cy="453182"/>
              <a:chOff x="198438" y="2200275"/>
              <a:chExt cx="1966912" cy="3048000"/>
            </a:xfrm>
          </p:grpSpPr>
          <p:sp>
            <p:nvSpPr>
              <p:cNvPr id="97" name="Rectangle 51">
                <a:extLst>
                  <a:ext uri="{FF2B5EF4-FFF2-40B4-BE49-F238E27FC236}">
                    <a16:creationId xmlns:a16="http://schemas.microsoft.com/office/drawing/2014/main" id="{932ED10E-DB80-4847-AE5D-5DD85F3526E8}"/>
                  </a:ext>
                </a:extLst>
              </p:cNvPr>
              <p:cNvSpPr>
                <a:spLocks noChangeArrowheads="1"/>
              </p:cNvSpPr>
              <p:nvPr/>
            </p:nvSpPr>
            <p:spPr bwMode="auto">
              <a:xfrm>
                <a:off x="1715677" y="2924371"/>
                <a:ext cx="134173" cy="1669662"/>
              </a:xfrm>
              <a:prstGeom prst="rect">
                <a:avLst/>
              </a:prstGeom>
              <a:solidFill>
                <a:schemeClr val="accent6">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4">
                <a:extLst>
                  <a:ext uri="{FF2B5EF4-FFF2-40B4-BE49-F238E27FC236}">
                    <a16:creationId xmlns:a16="http://schemas.microsoft.com/office/drawing/2014/main" id="{4F3BD281-7BA9-417B-BD2D-B32B9F5753DC}"/>
                  </a:ext>
                </a:extLst>
              </p:cNvPr>
              <p:cNvSpPr>
                <a:spLocks noChangeArrowheads="1"/>
              </p:cNvSpPr>
              <p:nvPr/>
            </p:nvSpPr>
            <p:spPr bwMode="auto">
              <a:xfrm>
                <a:off x="1314043" y="3309151"/>
                <a:ext cx="134173" cy="1254104"/>
              </a:xfrm>
              <a:prstGeom prst="rect">
                <a:avLst/>
              </a:prstGeom>
              <a:solidFill>
                <a:schemeClr val="accent6">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6">
                <a:extLst>
                  <a:ext uri="{FF2B5EF4-FFF2-40B4-BE49-F238E27FC236}">
                    <a16:creationId xmlns:a16="http://schemas.microsoft.com/office/drawing/2014/main" id="{C07AAEF0-BB2F-4D9B-B017-281342B937B9}"/>
                  </a:ext>
                </a:extLst>
              </p:cNvPr>
              <p:cNvSpPr>
                <a:spLocks noChangeArrowheads="1"/>
              </p:cNvSpPr>
              <p:nvPr/>
            </p:nvSpPr>
            <p:spPr bwMode="auto">
              <a:xfrm>
                <a:off x="915580" y="3692212"/>
                <a:ext cx="134173" cy="840418"/>
              </a:xfrm>
              <a:prstGeom prst="rect">
                <a:avLst/>
              </a:prstGeom>
              <a:solidFill>
                <a:schemeClr val="accent6">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58">
                <a:extLst>
                  <a:ext uri="{FF2B5EF4-FFF2-40B4-BE49-F238E27FC236}">
                    <a16:creationId xmlns:a16="http://schemas.microsoft.com/office/drawing/2014/main" id="{0EB9F2BC-5BA2-4639-894A-FEF137A34243}"/>
                  </a:ext>
                </a:extLst>
              </p:cNvPr>
              <p:cNvSpPr>
                <a:spLocks noChangeArrowheads="1"/>
              </p:cNvSpPr>
              <p:nvPr/>
            </p:nvSpPr>
            <p:spPr bwMode="auto">
              <a:xfrm>
                <a:off x="513940" y="4078717"/>
                <a:ext cx="134173" cy="423004"/>
              </a:xfrm>
              <a:prstGeom prst="rect">
                <a:avLst/>
              </a:prstGeom>
              <a:solidFill>
                <a:schemeClr val="accent6">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47">
                <a:extLst>
                  <a:ext uri="{FF2B5EF4-FFF2-40B4-BE49-F238E27FC236}">
                    <a16:creationId xmlns:a16="http://schemas.microsoft.com/office/drawing/2014/main" id="{0C388286-5D64-4582-80BD-11F32BD0A597}"/>
                  </a:ext>
                </a:extLst>
              </p:cNvPr>
              <p:cNvSpPr>
                <a:spLocks/>
              </p:cNvSpPr>
              <p:nvPr/>
            </p:nvSpPr>
            <p:spPr bwMode="auto">
              <a:xfrm>
                <a:off x="254000" y="2239963"/>
                <a:ext cx="1851025" cy="473075"/>
              </a:xfrm>
              <a:custGeom>
                <a:avLst/>
                <a:gdLst>
                  <a:gd name="T0" fmla="*/ 0 w 858"/>
                  <a:gd name="T1" fmla="*/ 220 h 220"/>
                  <a:gd name="T2" fmla="*/ 0 w 858"/>
                  <a:gd name="T3" fmla="*/ 66 h 220"/>
                  <a:gd name="T4" fmla="*/ 104 w 858"/>
                  <a:gd name="T5" fmla="*/ 0 h 220"/>
                  <a:gd name="T6" fmla="*/ 760 w 858"/>
                  <a:gd name="T7" fmla="*/ 0 h 220"/>
                  <a:gd name="T8" fmla="*/ 858 w 858"/>
                  <a:gd name="T9" fmla="*/ 91 h 220"/>
                  <a:gd name="T10" fmla="*/ 858 w 858"/>
                  <a:gd name="T11" fmla="*/ 220 h 220"/>
                  <a:gd name="T12" fmla="*/ 0 w 858"/>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858" h="220">
                    <a:moveTo>
                      <a:pt x="0" y="220"/>
                    </a:moveTo>
                    <a:cubicBezTo>
                      <a:pt x="0" y="66"/>
                      <a:pt x="0" y="66"/>
                      <a:pt x="0" y="66"/>
                    </a:cubicBezTo>
                    <a:cubicBezTo>
                      <a:pt x="0" y="66"/>
                      <a:pt x="16" y="8"/>
                      <a:pt x="104" y="0"/>
                    </a:cubicBezTo>
                    <a:cubicBezTo>
                      <a:pt x="760" y="0"/>
                      <a:pt x="760" y="0"/>
                      <a:pt x="760" y="0"/>
                    </a:cubicBezTo>
                    <a:cubicBezTo>
                      <a:pt x="760" y="0"/>
                      <a:pt x="852" y="12"/>
                      <a:pt x="858" y="91"/>
                    </a:cubicBezTo>
                    <a:cubicBezTo>
                      <a:pt x="858" y="220"/>
                      <a:pt x="858" y="220"/>
                      <a:pt x="858" y="220"/>
                    </a:cubicBezTo>
                    <a:lnTo>
                      <a:pt x="0" y="220"/>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48">
                <a:extLst>
                  <a:ext uri="{FF2B5EF4-FFF2-40B4-BE49-F238E27FC236}">
                    <a16:creationId xmlns:a16="http://schemas.microsoft.com/office/drawing/2014/main" id="{1BDAC405-436B-479C-88CB-04E3ABD86480}"/>
                  </a:ext>
                </a:extLst>
              </p:cNvPr>
              <p:cNvSpPr>
                <a:spLocks/>
              </p:cNvSpPr>
              <p:nvPr/>
            </p:nvSpPr>
            <p:spPr bwMode="auto">
              <a:xfrm>
                <a:off x="247650" y="4733925"/>
                <a:ext cx="1851025" cy="477837"/>
              </a:xfrm>
              <a:custGeom>
                <a:avLst/>
                <a:gdLst>
                  <a:gd name="T0" fmla="*/ 0 w 858"/>
                  <a:gd name="T1" fmla="*/ 0 h 222"/>
                  <a:gd name="T2" fmla="*/ 858 w 858"/>
                  <a:gd name="T3" fmla="*/ 0 h 222"/>
                  <a:gd name="T4" fmla="*/ 858 w 858"/>
                  <a:gd name="T5" fmla="*/ 152 h 222"/>
                  <a:gd name="T6" fmla="*/ 781 w 858"/>
                  <a:gd name="T7" fmla="*/ 222 h 222"/>
                  <a:gd name="T8" fmla="*/ 102 w 858"/>
                  <a:gd name="T9" fmla="*/ 222 h 222"/>
                  <a:gd name="T10" fmla="*/ 0 w 858"/>
                  <a:gd name="T11" fmla="*/ 130 h 222"/>
                  <a:gd name="T12" fmla="*/ 0 w 858"/>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858" h="222">
                    <a:moveTo>
                      <a:pt x="0" y="0"/>
                    </a:moveTo>
                    <a:cubicBezTo>
                      <a:pt x="858" y="0"/>
                      <a:pt x="858" y="0"/>
                      <a:pt x="858" y="0"/>
                    </a:cubicBezTo>
                    <a:cubicBezTo>
                      <a:pt x="858" y="152"/>
                      <a:pt x="858" y="152"/>
                      <a:pt x="858" y="152"/>
                    </a:cubicBezTo>
                    <a:cubicBezTo>
                      <a:pt x="858" y="152"/>
                      <a:pt x="841" y="217"/>
                      <a:pt x="781" y="222"/>
                    </a:cubicBezTo>
                    <a:cubicBezTo>
                      <a:pt x="102" y="222"/>
                      <a:pt x="102" y="222"/>
                      <a:pt x="102" y="222"/>
                    </a:cubicBezTo>
                    <a:cubicBezTo>
                      <a:pt x="102" y="222"/>
                      <a:pt x="14" y="208"/>
                      <a:pt x="0" y="130"/>
                    </a:cubicBezTo>
                    <a:lnTo>
                      <a:pt x="0" y="0"/>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49">
                <a:extLst>
                  <a:ext uri="{FF2B5EF4-FFF2-40B4-BE49-F238E27FC236}">
                    <a16:creationId xmlns:a16="http://schemas.microsoft.com/office/drawing/2014/main" id="{5368CB6A-B823-4910-8B0E-A39CC10739AB}"/>
                  </a:ext>
                </a:extLst>
              </p:cNvPr>
              <p:cNvSpPr>
                <a:spLocks noEditPoints="1"/>
              </p:cNvSpPr>
              <p:nvPr/>
            </p:nvSpPr>
            <p:spPr bwMode="auto">
              <a:xfrm>
                <a:off x="198438" y="2200275"/>
                <a:ext cx="1966912" cy="3048000"/>
              </a:xfrm>
              <a:custGeom>
                <a:avLst/>
                <a:gdLst>
                  <a:gd name="T0" fmla="*/ 912 w 912"/>
                  <a:gd name="T1" fmla="*/ 120 h 1418"/>
                  <a:gd name="T2" fmla="*/ 912 w 912"/>
                  <a:gd name="T3" fmla="*/ 1298 h 1418"/>
                  <a:gd name="T4" fmla="*/ 792 w 912"/>
                  <a:gd name="T5" fmla="*/ 1418 h 1418"/>
                  <a:gd name="T6" fmla="*/ 120 w 912"/>
                  <a:gd name="T7" fmla="*/ 1418 h 1418"/>
                  <a:gd name="T8" fmla="*/ 0 w 912"/>
                  <a:gd name="T9" fmla="*/ 1298 h 1418"/>
                  <a:gd name="T10" fmla="*/ 0 w 912"/>
                  <a:gd name="T11" fmla="*/ 120 h 1418"/>
                  <a:gd name="T12" fmla="*/ 120 w 912"/>
                  <a:gd name="T13" fmla="*/ 0 h 1418"/>
                  <a:gd name="T14" fmla="*/ 792 w 912"/>
                  <a:gd name="T15" fmla="*/ 0 h 1418"/>
                  <a:gd name="T16" fmla="*/ 912 w 912"/>
                  <a:gd name="T17" fmla="*/ 120 h 1418"/>
                  <a:gd name="T18" fmla="*/ 864 w 912"/>
                  <a:gd name="T19" fmla="*/ 1298 h 1418"/>
                  <a:gd name="T20" fmla="*/ 864 w 912"/>
                  <a:gd name="T21" fmla="*/ 1200 h 1418"/>
                  <a:gd name="T22" fmla="*/ 48 w 912"/>
                  <a:gd name="T23" fmla="*/ 1200 h 1418"/>
                  <a:gd name="T24" fmla="*/ 48 w 912"/>
                  <a:gd name="T25" fmla="*/ 1298 h 1418"/>
                  <a:gd name="T26" fmla="*/ 120 w 912"/>
                  <a:gd name="T27" fmla="*/ 1370 h 1418"/>
                  <a:gd name="T28" fmla="*/ 792 w 912"/>
                  <a:gd name="T29" fmla="*/ 1370 h 1418"/>
                  <a:gd name="T30" fmla="*/ 864 w 912"/>
                  <a:gd name="T31" fmla="*/ 1298 h 1418"/>
                  <a:gd name="T32" fmla="*/ 864 w 912"/>
                  <a:gd name="T33" fmla="*/ 1152 h 1418"/>
                  <a:gd name="T34" fmla="*/ 864 w 912"/>
                  <a:gd name="T35" fmla="*/ 266 h 1418"/>
                  <a:gd name="T36" fmla="*/ 48 w 912"/>
                  <a:gd name="T37" fmla="*/ 266 h 1418"/>
                  <a:gd name="T38" fmla="*/ 48 w 912"/>
                  <a:gd name="T39" fmla="*/ 1152 h 1418"/>
                  <a:gd name="T40" fmla="*/ 864 w 912"/>
                  <a:gd name="T41" fmla="*/ 1152 h 1418"/>
                  <a:gd name="T42" fmla="*/ 864 w 912"/>
                  <a:gd name="T43" fmla="*/ 218 h 1418"/>
                  <a:gd name="T44" fmla="*/ 864 w 912"/>
                  <a:gd name="T45" fmla="*/ 120 h 1418"/>
                  <a:gd name="T46" fmla="*/ 792 w 912"/>
                  <a:gd name="T47" fmla="*/ 48 h 1418"/>
                  <a:gd name="T48" fmla="*/ 120 w 912"/>
                  <a:gd name="T49" fmla="*/ 48 h 1418"/>
                  <a:gd name="T50" fmla="*/ 48 w 912"/>
                  <a:gd name="T51" fmla="*/ 120 h 1418"/>
                  <a:gd name="T52" fmla="*/ 48 w 912"/>
                  <a:gd name="T53" fmla="*/ 218 h 1418"/>
                  <a:gd name="T54" fmla="*/ 864 w 912"/>
                  <a:gd name="T55" fmla="*/ 218 h 1418"/>
                  <a:gd name="T56" fmla="*/ 864 w 912"/>
                  <a:gd name="T57" fmla="*/ 218 h 1418"/>
                  <a:gd name="T58" fmla="*/ 864 w 912"/>
                  <a:gd name="T59" fmla="*/ 21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1418">
                    <a:moveTo>
                      <a:pt x="912" y="120"/>
                    </a:moveTo>
                    <a:cubicBezTo>
                      <a:pt x="912" y="1298"/>
                      <a:pt x="912" y="1298"/>
                      <a:pt x="912" y="1298"/>
                    </a:cubicBezTo>
                    <a:cubicBezTo>
                      <a:pt x="912" y="1364"/>
                      <a:pt x="858" y="1418"/>
                      <a:pt x="792" y="1418"/>
                    </a:cubicBezTo>
                    <a:cubicBezTo>
                      <a:pt x="120" y="1418"/>
                      <a:pt x="120" y="1418"/>
                      <a:pt x="120" y="1418"/>
                    </a:cubicBezTo>
                    <a:cubicBezTo>
                      <a:pt x="54" y="1418"/>
                      <a:pt x="0" y="1364"/>
                      <a:pt x="0" y="1298"/>
                    </a:cubicBezTo>
                    <a:cubicBezTo>
                      <a:pt x="0" y="120"/>
                      <a:pt x="0" y="120"/>
                      <a:pt x="0" y="120"/>
                    </a:cubicBezTo>
                    <a:cubicBezTo>
                      <a:pt x="0" y="54"/>
                      <a:pt x="54" y="0"/>
                      <a:pt x="120" y="0"/>
                    </a:cubicBezTo>
                    <a:cubicBezTo>
                      <a:pt x="792" y="0"/>
                      <a:pt x="792" y="0"/>
                      <a:pt x="792" y="0"/>
                    </a:cubicBezTo>
                    <a:cubicBezTo>
                      <a:pt x="858" y="0"/>
                      <a:pt x="912" y="54"/>
                      <a:pt x="912" y="120"/>
                    </a:cubicBezTo>
                    <a:close/>
                    <a:moveTo>
                      <a:pt x="864" y="1298"/>
                    </a:moveTo>
                    <a:cubicBezTo>
                      <a:pt x="864" y="1200"/>
                      <a:pt x="864" y="1200"/>
                      <a:pt x="864" y="1200"/>
                    </a:cubicBezTo>
                    <a:cubicBezTo>
                      <a:pt x="48" y="1200"/>
                      <a:pt x="48" y="1200"/>
                      <a:pt x="48" y="1200"/>
                    </a:cubicBezTo>
                    <a:cubicBezTo>
                      <a:pt x="48" y="1298"/>
                      <a:pt x="48" y="1298"/>
                      <a:pt x="48" y="1298"/>
                    </a:cubicBezTo>
                    <a:cubicBezTo>
                      <a:pt x="48" y="1338"/>
                      <a:pt x="80" y="1370"/>
                      <a:pt x="120" y="1370"/>
                    </a:cubicBezTo>
                    <a:cubicBezTo>
                      <a:pt x="792" y="1370"/>
                      <a:pt x="792" y="1370"/>
                      <a:pt x="792" y="1370"/>
                    </a:cubicBezTo>
                    <a:cubicBezTo>
                      <a:pt x="832" y="1370"/>
                      <a:pt x="864" y="1338"/>
                      <a:pt x="864" y="1298"/>
                    </a:cubicBezTo>
                    <a:close/>
                    <a:moveTo>
                      <a:pt x="864" y="1152"/>
                    </a:moveTo>
                    <a:cubicBezTo>
                      <a:pt x="864" y="266"/>
                      <a:pt x="864" y="266"/>
                      <a:pt x="864" y="266"/>
                    </a:cubicBezTo>
                    <a:cubicBezTo>
                      <a:pt x="48" y="266"/>
                      <a:pt x="48" y="266"/>
                      <a:pt x="48" y="266"/>
                    </a:cubicBezTo>
                    <a:cubicBezTo>
                      <a:pt x="48" y="1152"/>
                      <a:pt x="48" y="1152"/>
                      <a:pt x="48" y="1152"/>
                    </a:cubicBezTo>
                    <a:lnTo>
                      <a:pt x="864" y="1152"/>
                    </a:lnTo>
                    <a:close/>
                    <a:moveTo>
                      <a:pt x="864" y="218"/>
                    </a:moveTo>
                    <a:cubicBezTo>
                      <a:pt x="864" y="120"/>
                      <a:pt x="864" y="120"/>
                      <a:pt x="864" y="120"/>
                    </a:cubicBezTo>
                    <a:cubicBezTo>
                      <a:pt x="864" y="80"/>
                      <a:pt x="832" y="48"/>
                      <a:pt x="792" y="48"/>
                    </a:cubicBezTo>
                    <a:cubicBezTo>
                      <a:pt x="120" y="48"/>
                      <a:pt x="120" y="48"/>
                      <a:pt x="120" y="48"/>
                    </a:cubicBezTo>
                    <a:cubicBezTo>
                      <a:pt x="80" y="48"/>
                      <a:pt x="48" y="80"/>
                      <a:pt x="48" y="120"/>
                    </a:cubicBezTo>
                    <a:cubicBezTo>
                      <a:pt x="48" y="218"/>
                      <a:pt x="48" y="218"/>
                      <a:pt x="48" y="218"/>
                    </a:cubicBezTo>
                    <a:lnTo>
                      <a:pt x="864" y="218"/>
                    </a:lnTo>
                    <a:close/>
                    <a:moveTo>
                      <a:pt x="864" y="218"/>
                    </a:moveTo>
                    <a:cubicBezTo>
                      <a:pt x="864" y="218"/>
                      <a:pt x="864" y="218"/>
                      <a:pt x="864" y="218"/>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50">
                <a:extLst>
                  <a:ext uri="{FF2B5EF4-FFF2-40B4-BE49-F238E27FC236}">
                    <a16:creationId xmlns:a16="http://schemas.microsoft.com/office/drawing/2014/main" id="{B05498EB-01B8-4468-9125-36C00C92E92E}"/>
                  </a:ext>
                </a:extLst>
              </p:cNvPr>
              <p:cNvSpPr>
                <a:spLocks noEditPoints="1"/>
              </p:cNvSpPr>
              <p:nvPr/>
            </p:nvSpPr>
            <p:spPr bwMode="auto">
              <a:xfrm>
                <a:off x="1622425" y="2944813"/>
                <a:ext cx="320675" cy="1628775"/>
              </a:xfrm>
              <a:custGeom>
                <a:avLst/>
                <a:gdLst>
                  <a:gd name="T0" fmla="*/ 149 w 149"/>
                  <a:gd name="T1" fmla="*/ 24 h 758"/>
                  <a:gd name="T2" fmla="*/ 149 w 149"/>
                  <a:gd name="T3" fmla="*/ 734 h 758"/>
                  <a:gd name="T4" fmla="*/ 125 w 149"/>
                  <a:gd name="T5" fmla="*/ 758 h 758"/>
                  <a:gd name="T6" fmla="*/ 24 w 149"/>
                  <a:gd name="T7" fmla="*/ 758 h 758"/>
                  <a:gd name="T8" fmla="*/ 0 w 149"/>
                  <a:gd name="T9" fmla="*/ 734 h 758"/>
                  <a:gd name="T10" fmla="*/ 0 w 149"/>
                  <a:gd name="T11" fmla="*/ 24 h 758"/>
                  <a:gd name="T12" fmla="*/ 24 w 149"/>
                  <a:gd name="T13" fmla="*/ 0 h 758"/>
                  <a:gd name="T14" fmla="*/ 125 w 149"/>
                  <a:gd name="T15" fmla="*/ 0 h 758"/>
                  <a:gd name="T16" fmla="*/ 149 w 149"/>
                  <a:gd name="T17" fmla="*/ 24 h 758"/>
                  <a:gd name="T18" fmla="*/ 101 w 149"/>
                  <a:gd name="T19" fmla="*/ 710 h 758"/>
                  <a:gd name="T20" fmla="*/ 101 w 149"/>
                  <a:gd name="T21" fmla="*/ 48 h 758"/>
                  <a:gd name="T22" fmla="*/ 48 w 149"/>
                  <a:gd name="T23" fmla="*/ 48 h 758"/>
                  <a:gd name="T24" fmla="*/ 48 w 149"/>
                  <a:gd name="T25" fmla="*/ 710 h 758"/>
                  <a:gd name="T26" fmla="*/ 101 w 149"/>
                  <a:gd name="T27" fmla="*/ 710 h 758"/>
                  <a:gd name="T28" fmla="*/ 101 w 149"/>
                  <a:gd name="T29" fmla="*/ 710 h 758"/>
                  <a:gd name="T30" fmla="*/ 101 w 149"/>
                  <a:gd name="T31" fmla="*/ 71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758">
                    <a:moveTo>
                      <a:pt x="149" y="24"/>
                    </a:moveTo>
                    <a:cubicBezTo>
                      <a:pt x="149" y="734"/>
                      <a:pt x="149" y="734"/>
                      <a:pt x="149" y="734"/>
                    </a:cubicBezTo>
                    <a:cubicBezTo>
                      <a:pt x="149" y="747"/>
                      <a:pt x="138" y="758"/>
                      <a:pt x="125" y="758"/>
                    </a:cubicBezTo>
                    <a:cubicBezTo>
                      <a:pt x="24" y="758"/>
                      <a:pt x="24" y="758"/>
                      <a:pt x="24" y="758"/>
                    </a:cubicBezTo>
                    <a:cubicBezTo>
                      <a:pt x="11" y="758"/>
                      <a:pt x="0" y="747"/>
                      <a:pt x="0" y="734"/>
                    </a:cubicBezTo>
                    <a:cubicBezTo>
                      <a:pt x="0" y="24"/>
                      <a:pt x="0" y="24"/>
                      <a:pt x="0" y="24"/>
                    </a:cubicBezTo>
                    <a:cubicBezTo>
                      <a:pt x="0" y="11"/>
                      <a:pt x="11" y="0"/>
                      <a:pt x="24" y="0"/>
                    </a:cubicBezTo>
                    <a:cubicBezTo>
                      <a:pt x="125" y="0"/>
                      <a:pt x="125" y="0"/>
                      <a:pt x="125" y="0"/>
                    </a:cubicBezTo>
                    <a:cubicBezTo>
                      <a:pt x="138" y="0"/>
                      <a:pt x="149" y="11"/>
                      <a:pt x="149" y="24"/>
                    </a:cubicBezTo>
                    <a:close/>
                    <a:moveTo>
                      <a:pt x="101" y="710"/>
                    </a:moveTo>
                    <a:cubicBezTo>
                      <a:pt x="101" y="48"/>
                      <a:pt x="101" y="48"/>
                      <a:pt x="101" y="48"/>
                    </a:cubicBezTo>
                    <a:cubicBezTo>
                      <a:pt x="48" y="48"/>
                      <a:pt x="48" y="48"/>
                      <a:pt x="48" y="48"/>
                    </a:cubicBezTo>
                    <a:cubicBezTo>
                      <a:pt x="48" y="710"/>
                      <a:pt x="48" y="710"/>
                      <a:pt x="48" y="710"/>
                    </a:cubicBezTo>
                    <a:lnTo>
                      <a:pt x="101" y="710"/>
                    </a:lnTo>
                    <a:close/>
                    <a:moveTo>
                      <a:pt x="101" y="710"/>
                    </a:moveTo>
                    <a:cubicBezTo>
                      <a:pt x="101" y="710"/>
                      <a:pt x="101" y="710"/>
                      <a:pt x="101" y="71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52">
                <a:extLst>
                  <a:ext uri="{FF2B5EF4-FFF2-40B4-BE49-F238E27FC236}">
                    <a16:creationId xmlns:a16="http://schemas.microsoft.com/office/drawing/2014/main" id="{F93EB5BC-04D8-4338-8CEE-1628BA58E544}"/>
                  </a:ext>
                </a:extLst>
              </p:cNvPr>
              <p:cNvSpPr>
                <a:spLocks noEditPoints="1"/>
              </p:cNvSpPr>
              <p:nvPr/>
            </p:nvSpPr>
            <p:spPr bwMode="auto">
              <a:xfrm>
                <a:off x="1220788" y="3298825"/>
                <a:ext cx="320675" cy="1274762"/>
              </a:xfrm>
              <a:custGeom>
                <a:avLst/>
                <a:gdLst>
                  <a:gd name="T0" fmla="*/ 149 w 149"/>
                  <a:gd name="T1" fmla="*/ 24 h 593"/>
                  <a:gd name="T2" fmla="*/ 149 w 149"/>
                  <a:gd name="T3" fmla="*/ 569 h 593"/>
                  <a:gd name="T4" fmla="*/ 125 w 149"/>
                  <a:gd name="T5" fmla="*/ 593 h 593"/>
                  <a:gd name="T6" fmla="*/ 24 w 149"/>
                  <a:gd name="T7" fmla="*/ 593 h 593"/>
                  <a:gd name="T8" fmla="*/ 0 w 149"/>
                  <a:gd name="T9" fmla="*/ 569 h 593"/>
                  <a:gd name="T10" fmla="*/ 0 w 149"/>
                  <a:gd name="T11" fmla="*/ 24 h 593"/>
                  <a:gd name="T12" fmla="*/ 24 w 149"/>
                  <a:gd name="T13" fmla="*/ 0 h 593"/>
                  <a:gd name="T14" fmla="*/ 125 w 149"/>
                  <a:gd name="T15" fmla="*/ 0 h 593"/>
                  <a:gd name="T16" fmla="*/ 149 w 149"/>
                  <a:gd name="T17" fmla="*/ 24 h 593"/>
                  <a:gd name="T18" fmla="*/ 101 w 149"/>
                  <a:gd name="T19" fmla="*/ 545 h 593"/>
                  <a:gd name="T20" fmla="*/ 101 w 149"/>
                  <a:gd name="T21" fmla="*/ 48 h 593"/>
                  <a:gd name="T22" fmla="*/ 48 w 149"/>
                  <a:gd name="T23" fmla="*/ 48 h 593"/>
                  <a:gd name="T24" fmla="*/ 48 w 149"/>
                  <a:gd name="T25" fmla="*/ 545 h 593"/>
                  <a:gd name="T26" fmla="*/ 101 w 149"/>
                  <a:gd name="T27" fmla="*/ 545 h 593"/>
                  <a:gd name="T28" fmla="*/ 101 w 149"/>
                  <a:gd name="T29" fmla="*/ 545 h 593"/>
                  <a:gd name="T30" fmla="*/ 101 w 149"/>
                  <a:gd name="T31" fmla="*/ 545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593">
                    <a:moveTo>
                      <a:pt x="149" y="24"/>
                    </a:moveTo>
                    <a:cubicBezTo>
                      <a:pt x="149" y="569"/>
                      <a:pt x="149" y="569"/>
                      <a:pt x="149" y="569"/>
                    </a:cubicBezTo>
                    <a:cubicBezTo>
                      <a:pt x="149" y="582"/>
                      <a:pt x="138" y="593"/>
                      <a:pt x="125" y="593"/>
                    </a:cubicBezTo>
                    <a:cubicBezTo>
                      <a:pt x="24" y="593"/>
                      <a:pt x="24" y="593"/>
                      <a:pt x="24" y="593"/>
                    </a:cubicBezTo>
                    <a:cubicBezTo>
                      <a:pt x="11" y="593"/>
                      <a:pt x="0" y="582"/>
                      <a:pt x="0" y="569"/>
                    </a:cubicBezTo>
                    <a:cubicBezTo>
                      <a:pt x="0" y="24"/>
                      <a:pt x="0" y="24"/>
                      <a:pt x="0" y="24"/>
                    </a:cubicBezTo>
                    <a:cubicBezTo>
                      <a:pt x="0" y="10"/>
                      <a:pt x="11" y="0"/>
                      <a:pt x="24" y="0"/>
                    </a:cubicBezTo>
                    <a:cubicBezTo>
                      <a:pt x="125" y="0"/>
                      <a:pt x="125" y="0"/>
                      <a:pt x="125" y="0"/>
                    </a:cubicBezTo>
                    <a:cubicBezTo>
                      <a:pt x="138" y="0"/>
                      <a:pt x="149" y="10"/>
                      <a:pt x="149" y="24"/>
                    </a:cubicBezTo>
                    <a:close/>
                    <a:moveTo>
                      <a:pt x="101" y="545"/>
                    </a:moveTo>
                    <a:cubicBezTo>
                      <a:pt x="101" y="48"/>
                      <a:pt x="101" y="48"/>
                      <a:pt x="101" y="48"/>
                    </a:cubicBezTo>
                    <a:cubicBezTo>
                      <a:pt x="48" y="48"/>
                      <a:pt x="48" y="48"/>
                      <a:pt x="48" y="48"/>
                    </a:cubicBezTo>
                    <a:cubicBezTo>
                      <a:pt x="48" y="545"/>
                      <a:pt x="48" y="545"/>
                      <a:pt x="48" y="545"/>
                    </a:cubicBezTo>
                    <a:lnTo>
                      <a:pt x="101" y="545"/>
                    </a:lnTo>
                    <a:close/>
                    <a:moveTo>
                      <a:pt x="101" y="545"/>
                    </a:moveTo>
                    <a:cubicBezTo>
                      <a:pt x="101" y="545"/>
                      <a:pt x="101" y="545"/>
                      <a:pt x="101" y="545"/>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53">
                <a:extLst>
                  <a:ext uri="{FF2B5EF4-FFF2-40B4-BE49-F238E27FC236}">
                    <a16:creationId xmlns:a16="http://schemas.microsoft.com/office/drawing/2014/main" id="{02CF8961-9A0B-4AEB-807A-522058D851FF}"/>
                  </a:ext>
                </a:extLst>
              </p:cNvPr>
              <p:cNvSpPr>
                <a:spLocks noEditPoints="1"/>
              </p:cNvSpPr>
              <p:nvPr/>
            </p:nvSpPr>
            <p:spPr bwMode="auto">
              <a:xfrm>
                <a:off x="909638" y="2435225"/>
                <a:ext cx="544512" cy="103187"/>
              </a:xfrm>
              <a:custGeom>
                <a:avLst/>
                <a:gdLst>
                  <a:gd name="T0" fmla="*/ 228 w 252"/>
                  <a:gd name="T1" fmla="*/ 0 h 48"/>
                  <a:gd name="T2" fmla="*/ 252 w 252"/>
                  <a:gd name="T3" fmla="*/ 24 h 48"/>
                  <a:gd name="T4" fmla="*/ 228 w 252"/>
                  <a:gd name="T5" fmla="*/ 48 h 48"/>
                  <a:gd name="T6" fmla="*/ 24 w 252"/>
                  <a:gd name="T7" fmla="*/ 48 h 48"/>
                  <a:gd name="T8" fmla="*/ 0 w 252"/>
                  <a:gd name="T9" fmla="*/ 24 h 48"/>
                  <a:gd name="T10" fmla="*/ 24 w 252"/>
                  <a:gd name="T11" fmla="*/ 0 h 48"/>
                  <a:gd name="T12" fmla="*/ 228 w 252"/>
                  <a:gd name="T13" fmla="*/ 0 h 48"/>
                  <a:gd name="T14" fmla="*/ 228 w 252"/>
                  <a:gd name="T15" fmla="*/ 0 h 48"/>
                  <a:gd name="T16" fmla="*/ 228 w 25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48">
                    <a:moveTo>
                      <a:pt x="228" y="0"/>
                    </a:moveTo>
                    <a:cubicBezTo>
                      <a:pt x="242" y="0"/>
                      <a:pt x="252" y="11"/>
                      <a:pt x="252" y="24"/>
                    </a:cubicBezTo>
                    <a:cubicBezTo>
                      <a:pt x="252" y="37"/>
                      <a:pt x="242" y="48"/>
                      <a:pt x="228" y="48"/>
                    </a:cubicBezTo>
                    <a:cubicBezTo>
                      <a:pt x="24" y="48"/>
                      <a:pt x="24" y="48"/>
                      <a:pt x="24" y="48"/>
                    </a:cubicBezTo>
                    <a:cubicBezTo>
                      <a:pt x="10" y="48"/>
                      <a:pt x="0" y="37"/>
                      <a:pt x="0" y="24"/>
                    </a:cubicBezTo>
                    <a:cubicBezTo>
                      <a:pt x="0" y="11"/>
                      <a:pt x="10" y="0"/>
                      <a:pt x="24" y="0"/>
                    </a:cubicBezTo>
                    <a:lnTo>
                      <a:pt x="228" y="0"/>
                    </a:lnTo>
                    <a:close/>
                    <a:moveTo>
                      <a:pt x="228" y="0"/>
                    </a:moveTo>
                    <a:cubicBezTo>
                      <a:pt x="228" y="0"/>
                      <a:pt x="228" y="0"/>
                      <a:pt x="228"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55">
                <a:extLst>
                  <a:ext uri="{FF2B5EF4-FFF2-40B4-BE49-F238E27FC236}">
                    <a16:creationId xmlns:a16="http://schemas.microsoft.com/office/drawing/2014/main" id="{01C43264-3AE9-4A58-986D-9FA59CCF79BF}"/>
                  </a:ext>
                </a:extLst>
              </p:cNvPr>
              <p:cNvSpPr>
                <a:spLocks noEditPoints="1"/>
              </p:cNvSpPr>
              <p:nvPr/>
            </p:nvSpPr>
            <p:spPr bwMode="auto">
              <a:xfrm>
                <a:off x="822325" y="3651250"/>
                <a:ext cx="320675" cy="922337"/>
              </a:xfrm>
              <a:custGeom>
                <a:avLst/>
                <a:gdLst>
                  <a:gd name="T0" fmla="*/ 149 w 149"/>
                  <a:gd name="T1" fmla="*/ 24 h 429"/>
                  <a:gd name="T2" fmla="*/ 149 w 149"/>
                  <a:gd name="T3" fmla="*/ 405 h 429"/>
                  <a:gd name="T4" fmla="*/ 125 w 149"/>
                  <a:gd name="T5" fmla="*/ 429 h 429"/>
                  <a:gd name="T6" fmla="*/ 24 w 149"/>
                  <a:gd name="T7" fmla="*/ 429 h 429"/>
                  <a:gd name="T8" fmla="*/ 0 w 149"/>
                  <a:gd name="T9" fmla="*/ 405 h 429"/>
                  <a:gd name="T10" fmla="*/ 0 w 149"/>
                  <a:gd name="T11" fmla="*/ 24 h 429"/>
                  <a:gd name="T12" fmla="*/ 24 w 149"/>
                  <a:gd name="T13" fmla="*/ 0 h 429"/>
                  <a:gd name="T14" fmla="*/ 125 w 149"/>
                  <a:gd name="T15" fmla="*/ 0 h 429"/>
                  <a:gd name="T16" fmla="*/ 149 w 149"/>
                  <a:gd name="T17" fmla="*/ 24 h 429"/>
                  <a:gd name="T18" fmla="*/ 101 w 149"/>
                  <a:gd name="T19" fmla="*/ 381 h 429"/>
                  <a:gd name="T20" fmla="*/ 101 w 149"/>
                  <a:gd name="T21" fmla="*/ 48 h 429"/>
                  <a:gd name="T22" fmla="*/ 48 w 149"/>
                  <a:gd name="T23" fmla="*/ 48 h 429"/>
                  <a:gd name="T24" fmla="*/ 48 w 149"/>
                  <a:gd name="T25" fmla="*/ 381 h 429"/>
                  <a:gd name="T26" fmla="*/ 101 w 149"/>
                  <a:gd name="T27" fmla="*/ 381 h 429"/>
                  <a:gd name="T28" fmla="*/ 101 w 149"/>
                  <a:gd name="T29" fmla="*/ 381 h 429"/>
                  <a:gd name="T30" fmla="*/ 101 w 149"/>
                  <a:gd name="T31" fmla="*/ 3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429">
                    <a:moveTo>
                      <a:pt x="149" y="24"/>
                    </a:moveTo>
                    <a:cubicBezTo>
                      <a:pt x="149" y="405"/>
                      <a:pt x="149" y="405"/>
                      <a:pt x="149" y="405"/>
                    </a:cubicBezTo>
                    <a:cubicBezTo>
                      <a:pt x="149" y="418"/>
                      <a:pt x="138" y="429"/>
                      <a:pt x="125" y="429"/>
                    </a:cubicBezTo>
                    <a:cubicBezTo>
                      <a:pt x="24" y="429"/>
                      <a:pt x="24" y="429"/>
                      <a:pt x="24" y="429"/>
                    </a:cubicBezTo>
                    <a:cubicBezTo>
                      <a:pt x="11" y="429"/>
                      <a:pt x="0" y="418"/>
                      <a:pt x="0" y="405"/>
                    </a:cubicBezTo>
                    <a:cubicBezTo>
                      <a:pt x="0" y="24"/>
                      <a:pt x="0" y="24"/>
                      <a:pt x="0" y="24"/>
                    </a:cubicBezTo>
                    <a:cubicBezTo>
                      <a:pt x="0" y="11"/>
                      <a:pt x="11" y="0"/>
                      <a:pt x="24" y="0"/>
                    </a:cubicBezTo>
                    <a:cubicBezTo>
                      <a:pt x="125" y="0"/>
                      <a:pt x="125" y="0"/>
                      <a:pt x="125" y="0"/>
                    </a:cubicBezTo>
                    <a:cubicBezTo>
                      <a:pt x="138" y="0"/>
                      <a:pt x="149" y="11"/>
                      <a:pt x="149" y="24"/>
                    </a:cubicBezTo>
                    <a:close/>
                    <a:moveTo>
                      <a:pt x="101" y="381"/>
                    </a:moveTo>
                    <a:cubicBezTo>
                      <a:pt x="101" y="48"/>
                      <a:pt x="101" y="48"/>
                      <a:pt x="101" y="48"/>
                    </a:cubicBezTo>
                    <a:cubicBezTo>
                      <a:pt x="48" y="48"/>
                      <a:pt x="48" y="48"/>
                      <a:pt x="48" y="48"/>
                    </a:cubicBezTo>
                    <a:cubicBezTo>
                      <a:pt x="48" y="381"/>
                      <a:pt x="48" y="381"/>
                      <a:pt x="48" y="381"/>
                    </a:cubicBezTo>
                    <a:lnTo>
                      <a:pt x="101" y="381"/>
                    </a:lnTo>
                    <a:close/>
                    <a:moveTo>
                      <a:pt x="101" y="381"/>
                    </a:moveTo>
                    <a:cubicBezTo>
                      <a:pt x="101" y="381"/>
                      <a:pt x="101" y="381"/>
                      <a:pt x="101" y="381"/>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57">
                <a:extLst>
                  <a:ext uri="{FF2B5EF4-FFF2-40B4-BE49-F238E27FC236}">
                    <a16:creationId xmlns:a16="http://schemas.microsoft.com/office/drawing/2014/main" id="{D9193DC1-FEC4-4943-A524-1A283535730C}"/>
                  </a:ext>
                </a:extLst>
              </p:cNvPr>
              <p:cNvSpPr>
                <a:spLocks noEditPoints="1"/>
              </p:cNvSpPr>
              <p:nvPr/>
            </p:nvSpPr>
            <p:spPr bwMode="auto">
              <a:xfrm>
                <a:off x="420688" y="4006850"/>
                <a:ext cx="320675" cy="566737"/>
              </a:xfrm>
              <a:custGeom>
                <a:avLst/>
                <a:gdLst>
                  <a:gd name="T0" fmla="*/ 149 w 149"/>
                  <a:gd name="T1" fmla="*/ 24 h 264"/>
                  <a:gd name="T2" fmla="*/ 149 w 149"/>
                  <a:gd name="T3" fmla="*/ 240 h 264"/>
                  <a:gd name="T4" fmla="*/ 125 w 149"/>
                  <a:gd name="T5" fmla="*/ 264 h 264"/>
                  <a:gd name="T6" fmla="*/ 24 w 149"/>
                  <a:gd name="T7" fmla="*/ 264 h 264"/>
                  <a:gd name="T8" fmla="*/ 0 w 149"/>
                  <a:gd name="T9" fmla="*/ 240 h 264"/>
                  <a:gd name="T10" fmla="*/ 0 w 149"/>
                  <a:gd name="T11" fmla="*/ 24 h 264"/>
                  <a:gd name="T12" fmla="*/ 24 w 149"/>
                  <a:gd name="T13" fmla="*/ 0 h 264"/>
                  <a:gd name="T14" fmla="*/ 125 w 149"/>
                  <a:gd name="T15" fmla="*/ 0 h 264"/>
                  <a:gd name="T16" fmla="*/ 149 w 149"/>
                  <a:gd name="T17" fmla="*/ 24 h 264"/>
                  <a:gd name="T18" fmla="*/ 101 w 149"/>
                  <a:gd name="T19" fmla="*/ 216 h 264"/>
                  <a:gd name="T20" fmla="*/ 101 w 149"/>
                  <a:gd name="T21" fmla="*/ 48 h 264"/>
                  <a:gd name="T22" fmla="*/ 48 w 149"/>
                  <a:gd name="T23" fmla="*/ 48 h 264"/>
                  <a:gd name="T24" fmla="*/ 48 w 149"/>
                  <a:gd name="T25" fmla="*/ 216 h 264"/>
                  <a:gd name="T26" fmla="*/ 101 w 149"/>
                  <a:gd name="T27" fmla="*/ 216 h 264"/>
                  <a:gd name="T28" fmla="*/ 101 w 149"/>
                  <a:gd name="T29" fmla="*/ 216 h 264"/>
                  <a:gd name="T30" fmla="*/ 101 w 149"/>
                  <a:gd name="T31" fmla="*/ 21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64">
                    <a:moveTo>
                      <a:pt x="149" y="24"/>
                    </a:moveTo>
                    <a:cubicBezTo>
                      <a:pt x="149" y="240"/>
                      <a:pt x="149" y="240"/>
                      <a:pt x="149" y="240"/>
                    </a:cubicBezTo>
                    <a:cubicBezTo>
                      <a:pt x="149" y="253"/>
                      <a:pt x="138" y="264"/>
                      <a:pt x="125" y="264"/>
                    </a:cubicBezTo>
                    <a:cubicBezTo>
                      <a:pt x="24" y="264"/>
                      <a:pt x="24" y="264"/>
                      <a:pt x="24" y="264"/>
                    </a:cubicBezTo>
                    <a:cubicBezTo>
                      <a:pt x="11" y="264"/>
                      <a:pt x="0" y="253"/>
                      <a:pt x="0" y="240"/>
                    </a:cubicBezTo>
                    <a:cubicBezTo>
                      <a:pt x="0" y="24"/>
                      <a:pt x="0" y="24"/>
                      <a:pt x="0" y="24"/>
                    </a:cubicBezTo>
                    <a:cubicBezTo>
                      <a:pt x="0" y="11"/>
                      <a:pt x="11" y="0"/>
                      <a:pt x="24" y="0"/>
                    </a:cubicBezTo>
                    <a:cubicBezTo>
                      <a:pt x="125" y="0"/>
                      <a:pt x="125" y="0"/>
                      <a:pt x="125" y="0"/>
                    </a:cubicBezTo>
                    <a:cubicBezTo>
                      <a:pt x="138" y="0"/>
                      <a:pt x="149" y="11"/>
                      <a:pt x="149" y="24"/>
                    </a:cubicBezTo>
                    <a:close/>
                    <a:moveTo>
                      <a:pt x="101" y="216"/>
                    </a:moveTo>
                    <a:cubicBezTo>
                      <a:pt x="101" y="48"/>
                      <a:pt x="101" y="48"/>
                      <a:pt x="101" y="48"/>
                    </a:cubicBezTo>
                    <a:cubicBezTo>
                      <a:pt x="48" y="48"/>
                      <a:pt x="48" y="48"/>
                      <a:pt x="48" y="48"/>
                    </a:cubicBezTo>
                    <a:cubicBezTo>
                      <a:pt x="48" y="216"/>
                      <a:pt x="48" y="216"/>
                      <a:pt x="48" y="216"/>
                    </a:cubicBezTo>
                    <a:lnTo>
                      <a:pt x="101" y="216"/>
                    </a:lnTo>
                    <a:close/>
                    <a:moveTo>
                      <a:pt x="101" y="216"/>
                    </a:moveTo>
                    <a:cubicBezTo>
                      <a:pt x="101" y="216"/>
                      <a:pt x="101" y="216"/>
                      <a:pt x="101" y="21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4" name="Group 113">
              <a:extLst>
                <a:ext uri="{FF2B5EF4-FFF2-40B4-BE49-F238E27FC236}">
                  <a16:creationId xmlns:a16="http://schemas.microsoft.com/office/drawing/2014/main" id="{D1D779B2-7FF8-450D-9BFA-1305E4476088}"/>
                </a:ext>
              </a:extLst>
            </p:cNvPr>
            <p:cNvGrpSpPr/>
            <p:nvPr/>
          </p:nvGrpSpPr>
          <p:grpSpPr>
            <a:xfrm>
              <a:off x="8076396" y="3497362"/>
              <a:ext cx="381812" cy="490704"/>
              <a:chOff x="755651" y="2052638"/>
              <a:chExt cx="1781175" cy="2289175"/>
            </a:xfrm>
            <a:solidFill>
              <a:schemeClr val="tx1">
                <a:lumMod val="75000"/>
                <a:lumOff val="25000"/>
              </a:schemeClr>
            </a:solidFill>
          </p:grpSpPr>
          <p:sp>
            <p:nvSpPr>
              <p:cNvPr id="109" name="Freeform 62">
                <a:extLst>
                  <a:ext uri="{FF2B5EF4-FFF2-40B4-BE49-F238E27FC236}">
                    <a16:creationId xmlns:a16="http://schemas.microsoft.com/office/drawing/2014/main" id="{90B0D946-D40C-4CC7-BE4D-237EC2E18EB0}"/>
                  </a:ext>
                </a:extLst>
              </p:cNvPr>
              <p:cNvSpPr>
                <a:spLocks noEditPoints="1"/>
              </p:cNvSpPr>
              <p:nvPr/>
            </p:nvSpPr>
            <p:spPr bwMode="auto">
              <a:xfrm>
                <a:off x="2224087" y="3476625"/>
                <a:ext cx="239715" cy="571501"/>
              </a:xfrm>
              <a:custGeom>
                <a:avLst/>
                <a:gdLst>
                  <a:gd name="T0" fmla="*/ 3 w 146"/>
                  <a:gd name="T1" fmla="*/ 0 h 349"/>
                  <a:gd name="T2" fmla="*/ 146 w 146"/>
                  <a:gd name="T3" fmla="*/ 349 h 349"/>
                  <a:gd name="T4" fmla="*/ 0 w 146"/>
                  <a:gd name="T5" fmla="*/ 341 h 349"/>
                  <a:gd name="T6" fmla="*/ 3 w 146"/>
                  <a:gd name="T7" fmla="*/ 0 h 349"/>
                  <a:gd name="T8" fmla="*/ 3 w 146"/>
                  <a:gd name="T9" fmla="*/ 0 h 349"/>
                  <a:gd name="T10" fmla="*/ 3 w 146"/>
                  <a:gd name="T11" fmla="*/ 0 h 349"/>
                </a:gdLst>
                <a:ahLst/>
                <a:cxnLst>
                  <a:cxn ang="0">
                    <a:pos x="T0" y="T1"/>
                  </a:cxn>
                  <a:cxn ang="0">
                    <a:pos x="T2" y="T3"/>
                  </a:cxn>
                  <a:cxn ang="0">
                    <a:pos x="T4" y="T5"/>
                  </a:cxn>
                  <a:cxn ang="0">
                    <a:pos x="T6" y="T7"/>
                  </a:cxn>
                  <a:cxn ang="0">
                    <a:pos x="T8" y="T9"/>
                  </a:cxn>
                  <a:cxn ang="0">
                    <a:pos x="T10" y="T11"/>
                  </a:cxn>
                </a:cxnLst>
                <a:rect l="0" t="0" r="r" b="b"/>
                <a:pathLst>
                  <a:path w="146" h="349">
                    <a:moveTo>
                      <a:pt x="3" y="0"/>
                    </a:moveTo>
                    <a:cubicBezTo>
                      <a:pt x="59" y="83"/>
                      <a:pt x="137" y="220"/>
                      <a:pt x="146" y="349"/>
                    </a:cubicBezTo>
                    <a:cubicBezTo>
                      <a:pt x="88" y="348"/>
                      <a:pt x="32" y="344"/>
                      <a:pt x="0" y="341"/>
                    </a:cubicBezTo>
                    <a:cubicBezTo>
                      <a:pt x="13" y="229"/>
                      <a:pt x="14" y="115"/>
                      <a:pt x="3" y="0"/>
                    </a:cubicBezTo>
                    <a:close/>
                    <a:moveTo>
                      <a:pt x="3" y="0"/>
                    </a:moveTo>
                    <a:cubicBezTo>
                      <a:pt x="3" y="0"/>
                      <a:pt x="3" y="0"/>
                      <a:pt x="3"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0" name="Freeform 63">
                <a:extLst>
                  <a:ext uri="{FF2B5EF4-FFF2-40B4-BE49-F238E27FC236}">
                    <a16:creationId xmlns:a16="http://schemas.microsoft.com/office/drawing/2014/main" id="{50511FBB-885C-4C4D-8B5A-733B15E1C9B5}"/>
                  </a:ext>
                </a:extLst>
              </p:cNvPr>
              <p:cNvSpPr>
                <a:spLocks noEditPoints="1"/>
              </p:cNvSpPr>
              <p:nvPr/>
            </p:nvSpPr>
            <p:spPr bwMode="auto">
              <a:xfrm>
                <a:off x="1197862" y="4096313"/>
                <a:ext cx="895159" cy="204034"/>
              </a:xfrm>
              <a:custGeom>
                <a:avLst/>
                <a:gdLst>
                  <a:gd name="T0" fmla="*/ 504 w 513"/>
                  <a:gd name="T1" fmla="*/ 0 h 94"/>
                  <a:gd name="T2" fmla="*/ 513 w 513"/>
                  <a:gd name="T3" fmla="*/ 77 h 94"/>
                  <a:gd name="T4" fmla="*/ 0 w 513"/>
                  <a:gd name="T5" fmla="*/ 77 h 94"/>
                  <a:gd name="T6" fmla="*/ 9 w 513"/>
                  <a:gd name="T7" fmla="*/ 0 h 94"/>
                  <a:gd name="T8" fmla="*/ 257 w 513"/>
                  <a:gd name="T9" fmla="*/ 16 h 94"/>
                  <a:gd name="T10" fmla="*/ 504 w 513"/>
                  <a:gd name="T11" fmla="*/ 0 h 94"/>
                  <a:gd name="T12" fmla="*/ 504 w 513"/>
                  <a:gd name="T13" fmla="*/ 0 h 94"/>
                  <a:gd name="T14" fmla="*/ 504 w 513"/>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94">
                    <a:moveTo>
                      <a:pt x="504" y="0"/>
                    </a:moveTo>
                    <a:cubicBezTo>
                      <a:pt x="513" y="77"/>
                      <a:pt x="513" y="77"/>
                      <a:pt x="513" y="77"/>
                    </a:cubicBezTo>
                    <a:cubicBezTo>
                      <a:pt x="343" y="94"/>
                      <a:pt x="170" y="94"/>
                      <a:pt x="0" y="77"/>
                    </a:cubicBezTo>
                    <a:cubicBezTo>
                      <a:pt x="9" y="0"/>
                      <a:pt x="9" y="0"/>
                      <a:pt x="9" y="0"/>
                    </a:cubicBezTo>
                    <a:cubicBezTo>
                      <a:pt x="91" y="11"/>
                      <a:pt x="174" y="16"/>
                      <a:pt x="257" y="16"/>
                    </a:cubicBezTo>
                    <a:cubicBezTo>
                      <a:pt x="339" y="16"/>
                      <a:pt x="422" y="11"/>
                      <a:pt x="504" y="0"/>
                    </a:cubicBezTo>
                    <a:close/>
                    <a:moveTo>
                      <a:pt x="504" y="0"/>
                    </a:moveTo>
                    <a:cubicBezTo>
                      <a:pt x="504" y="0"/>
                      <a:pt x="504" y="0"/>
                      <a:pt x="504"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1" name="Freeform 64">
                <a:extLst>
                  <a:ext uri="{FF2B5EF4-FFF2-40B4-BE49-F238E27FC236}">
                    <a16:creationId xmlns:a16="http://schemas.microsoft.com/office/drawing/2014/main" id="{5B3CBF1D-8FF3-465B-AD25-4F52D169D0F8}"/>
                  </a:ext>
                </a:extLst>
              </p:cNvPr>
              <p:cNvSpPr>
                <a:spLocks noEditPoints="1"/>
              </p:cNvSpPr>
              <p:nvPr/>
            </p:nvSpPr>
            <p:spPr bwMode="auto">
              <a:xfrm>
                <a:off x="1390653" y="2143126"/>
                <a:ext cx="511176" cy="490536"/>
              </a:xfrm>
              <a:custGeom>
                <a:avLst/>
                <a:gdLst>
                  <a:gd name="T0" fmla="*/ 156 w 312"/>
                  <a:gd name="T1" fmla="*/ 0 h 300"/>
                  <a:gd name="T2" fmla="*/ 312 w 312"/>
                  <a:gd name="T3" fmla="*/ 265 h 300"/>
                  <a:gd name="T4" fmla="*/ 156 w 312"/>
                  <a:gd name="T5" fmla="*/ 300 h 300"/>
                  <a:gd name="T6" fmla="*/ 0 w 312"/>
                  <a:gd name="T7" fmla="*/ 265 h 300"/>
                  <a:gd name="T8" fmla="*/ 156 w 312"/>
                  <a:gd name="T9" fmla="*/ 0 h 300"/>
                  <a:gd name="T10" fmla="*/ 156 w 312"/>
                  <a:gd name="T11" fmla="*/ 0 h 300"/>
                  <a:gd name="T12" fmla="*/ 156 w 312"/>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312" h="300">
                    <a:moveTo>
                      <a:pt x="156" y="0"/>
                    </a:moveTo>
                    <a:cubicBezTo>
                      <a:pt x="215" y="85"/>
                      <a:pt x="267" y="174"/>
                      <a:pt x="312" y="265"/>
                    </a:cubicBezTo>
                    <a:cubicBezTo>
                      <a:pt x="263" y="288"/>
                      <a:pt x="210" y="300"/>
                      <a:pt x="156" y="300"/>
                    </a:cubicBezTo>
                    <a:cubicBezTo>
                      <a:pt x="102" y="300"/>
                      <a:pt x="48" y="288"/>
                      <a:pt x="0" y="265"/>
                    </a:cubicBezTo>
                    <a:cubicBezTo>
                      <a:pt x="44" y="174"/>
                      <a:pt x="96" y="85"/>
                      <a:pt x="156" y="0"/>
                    </a:cubicBezTo>
                    <a:close/>
                    <a:moveTo>
                      <a:pt x="156" y="0"/>
                    </a:moveTo>
                    <a:cubicBezTo>
                      <a:pt x="156" y="0"/>
                      <a:pt x="156" y="0"/>
                      <a:pt x="156"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2" name="Freeform 65">
                <a:extLst>
                  <a:ext uri="{FF2B5EF4-FFF2-40B4-BE49-F238E27FC236}">
                    <a16:creationId xmlns:a16="http://schemas.microsoft.com/office/drawing/2014/main" id="{85587615-B56D-4D07-8D09-F1B11C1EA902}"/>
                  </a:ext>
                </a:extLst>
              </p:cNvPr>
              <p:cNvSpPr>
                <a:spLocks noEditPoints="1"/>
              </p:cNvSpPr>
              <p:nvPr/>
            </p:nvSpPr>
            <p:spPr bwMode="auto">
              <a:xfrm>
                <a:off x="823913" y="3465514"/>
                <a:ext cx="247652" cy="593723"/>
              </a:xfrm>
              <a:custGeom>
                <a:avLst/>
                <a:gdLst>
                  <a:gd name="T0" fmla="*/ 149 w 151"/>
                  <a:gd name="T1" fmla="*/ 0 h 363"/>
                  <a:gd name="T2" fmla="*/ 151 w 151"/>
                  <a:gd name="T3" fmla="*/ 354 h 363"/>
                  <a:gd name="T4" fmla="*/ 0 w 151"/>
                  <a:gd name="T5" fmla="*/ 363 h 363"/>
                  <a:gd name="T6" fmla="*/ 149 w 151"/>
                  <a:gd name="T7" fmla="*/ 0 h 363"/>
                  <a:gd name="T8" fmla="*/ 149 w 151"/>
                  <a:gd name="T9" fmla="*/ 0 h 363"/>
                  <a:gd name="T10" fmla="*/ 149 w 151"/>
                  <a:gd name="T11" fmla="*/ 0 h 363"/>
                </a:gdLst>
                <a:ahLst/>
                <a:cxnLst>
                  <a:cxn ang="0">
                    <a:pos x="T0" y="T1"/>
                  </a:cxn>
                  <a:cxn ang="0">
                    <a:pos x="T2" y="T3"/>
                  </a:cxn>
                  <a:cxn ang="0">
                    <a:pos x="T4" y="T5"/>
                  </a:cxn>
                  <a:cxn ang="0">
                    <a:pos x="T6" y="T7"/>
                  </a:cxn>
                  <a:cxn ang="0">
                    <a:pos x="T8" y="T9"/>
                  </a:cxn>
                  <a:cxn ang="0">
                    <a:pos x="T10" y="T11"/>
                  </a:cxn>
                </a:cxnLst>
                <a:rect l="0" t="0" r="r" b="b"/>
                <a:pathLst>
                  <a:path w="151" h="363">
                    <a:moveTo>
                      <a:pt x="149" y="0"/>
                    </a:moveTo>
                    <a:cubicBezTo>
                      <a:pt x="137" y="119"/>
                      <a:pt x="138" y="238"/>
                      <a:pt x="151" y="354"/>
                    </a:cubicBezTo>
                    <a:cubicBezTo>
                      <a:pt x="119" y="357"/>
                      <a:pt x="60" y="362"/>
                      <a:pt x="0" y="363"/>
                    </a:cubicBezTo>
                    <a:cubicBezTo>
                      <a:pt x="10" y="229"/>
                      <a:pt x="91" y="87"/>
                      <a:pt x="149" y="0"/>
                    </a:cubicBezTo>
                    <a:close/>
                    <a:moveTo>
                      <a:pt x="149" y="0"/>
                    </a:moveTo>
                    <a:cubicBezTo>
                      <a:pt x="149" y="0"/>
                      <a:pt x="149" y="0"/>
                      <a:pt x="149"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3" name="Freeform 66">
                <a:extLst>
                  <a:ext uri="{FF2B5EF4-FFF2-40B4-BE49-F238E27FC236}">
                    <a16:creationId xmlns:a16="http://schemas.microsoft.com/office/drawing/2014/main" id="{15650EEA-BAF5-4814-8003-1760F4FD3992}"/>
                  </a:ext>
                </a:extLst>
              </p:cNvPr>
              <p:cNvSpPr>
                <a:spLocks noEditPoints="1"/>
              </p:cNvSpPr>
              <p:nvPr/>
            </p:nvSpPr>
            <p:spPr bwMode="auto">
              <a:xfrm>
                <a:off x="755651" y="2052638"/>
                <a:ext cx="1781175" cy="2289175"/>
              </a:xfrm>
              <a:custGeom>
                <a:avLst/>
                <a:gdLst>
                  <a:gd name="T0" fmla="*/ 1086 w 1086"/>
                  <a:gd name="T1" fmla="*/ 1238 h 1400"/>
                  <a:gd name="T2" fmla="*/ 1062 w 1086"/>
                  <a:gd name="T3" fmla="*/ 1262 h 1400"/>
                  <a:gd name="T4" fmla="*/ 874 w 1086"/>
                  <a:gd name="T5" fmla="*/ 1251 h 1400"/>
                  <a:gd name="T6" fmla="*/ 820 w 1086"/>
                  <a:gd name="T7" fmla="*/ 1261 h 1400"/>
                  <a:gd name="T8" fmla="*/ 831 w 1086"/>
                  <a:gd name="T9" fmla="*/ 1359 h 1400"/>
                  <a:gd name="T10" fmla="*/ 826 w 1086"/>
                  <a:gd name="T11" fmla="*/ 1376 h 1400"/>
                  <a:gd name="T12" fmla="*/ 810 w 1086"/>
                  <a:gd name="T13" fmla="*/ 1385 h 1400"/>
                  <a:gd name="T14" fmla="*/ 542 w 1086"/>
                  <a:gd name="T15" fmla="*/ 1400 h 1400"/>
                  <a:gd name="T16" fmla="*/ 275 w 1086"/>
                  <a:gd name="T17" fmla="*/ 1385 h 1400"/>
                  <a:gd name="T18" fmla="*/ 259 w 1086"/>
                  <a:gd name="T19" fmla="*/ 1376 h 1400"/>
                  <a:gd name="T20" fmla="*/ 254 w 1086"/>
                  <a:gd name="T21" fmla="*/ 1359 h 1400"/>
                  <a:gd name="T22" fmla="*/ 265 w 1086"/>
                  <a:gd name="T23" fmla="*/ 1261 h 1400"/>
                  <a:gd name="T24" fmla="*/ 212 w 1086"/>
                  <a:gd name="T25" fmla="*/ 1251 h 1400"/>
                  <a:gd name="T26" fmla="*/ 24 w 1086"/>
                  <a:gd name="T27" fmla="*/ 1262 h 1400"/>
                  <a:gd name="T28" fmla="*/ 0 w 1086"/>
                  <a:gd name="T29" fmla="*/ 1238 h 1400"/>
                  <a:gd name="T30" fmla="*/ 101 w 1086"/>
                  <a:gd name="T31" fmla="*/ 927 h 1400"/>
                  <a:gd name="T32" fmla="*/ 196 w 1086"/>
                  <a:gd name="T33" fmla="*/ 787 h 1400"/>
                  <a:gd name="T34" fmla="*/ 233 w 1086"/>
                  <a:gd name="T35" fmla="*/ 614 h 1400"/>
                  <a:gd name="T36" fmla="*/ 523 w 1086"/>
                  <a:gd name="T37" fmla="*/ 10 h 1400"/>
                  <a:gd name="T38" fmla="*/ 543 w 1086"/>
                  <a:gd name="T39" fmla="*/ 0 h 1400"/>
                  <a:gd name="T40" fmla="*/ 562 w 1086"/>
                  <a:gd name="T41" fmla="*/ 10 h 1400"/>
                  <a:gd name="T42" fmla="*/ 852 w 1086"/>
                  <a:gd name="T43" fmla="*/ 614 h 1400"/>
                  <a:gd name="T44" fmla="*/ 889 w 1086"/>
                  <a:gd name="T45" fmla="*/ 787 h 1400"/>
                  <a:gd name="T46" fmla="*/ 985 w 1086"/>
                  <a:gd name="T47" fmla="*/ 927 h 1400"/>
                  <a:gd name="T48" fmla="*/ 1086 w 1086"/>
                  <a:gd name="T49" fmla="*/ 1238 h 1400"/>
                  <a:gd name="T50" fmla="*/ 1037 w 1086"/>
                  <a:gd name="T51" fmla="*/ 1213 h 1400"/>
                  <a:gd name="T52" fmla="*/ 902 w 1086"/>
                  <a:gd name="T53" fmla="*/ 886 h 1400"/>
                  <a:gd name="T54" fmla="*/ 900 w 1086"/>
                  <a:gd name="T55" fmla="*/ 1206 h 1400"/>
                  <a:gd name="T56" fmla="*/ 1037 w 1086"/>
                  <a:gd name="T57" fmla="*/ 1213 h 1400"/>
                  <a:gd name="T58" fmla="*/ 851 w 1086"/>
                  <a:gd name="T59" fmla="*/ 1207 h 1400"/>
                  <a:gd name="T60" fmla="*/ 806 w 1086"/>
                  <a:gd name="T61" fmla="*/ 627 h 1400"/>
                  <a:gd name="T62" fmla="*/ 708 w 1086"/>
                  <a:gd name="T63" fmla="*/ 355 h 1400"/>
                  <a:gd name="T64" fmla="*/ 543 w 1086"/>
                  <a:gd name="T65" fmla="*/ 392 h 1400"/>
                  <a:gd name="T66" fmla="*/ 377 w 1086"/>
                  <a:gd name="T67" fmla="*/ 355 h 1400"/>
                  <a:gd name="T68" fmla="*/ 280 w 1086"/>
                  <a:gd name="T69" fmla="*/ 627 h 1400"/>
                  <a:gd name="T70" fmla="*/ 235 w 1086"/>
                  <a:gd name="T71" fmla="*/ 1207 h 1400"/>
                  <a:gd name="T72" fmla="*/ 851 w 1086"/>
                  <a:gd name="T73" fmla="*/ 1207 h 1400"/>
                  <a:gd name="T74" fmla="*/ 781 w 1086"/>
                  <a:gd name="T75" fmla="*/ 1340 h 1400"/>
                  <a:gd name="T76" fmla="*/ 773 w 1086"/>
                  <a:gd name="T77" fmla="*/ 1268 h 1400"/>
                  <a:gd name="T78" fmla="*/ 543 w 1086"/>
                  <a:gd name="T79" fmla="*/ 1283 h 1400"/>
                  <a:gd name="T80" fmla="*/ 312 w 1086"/>
                  <a:gd name="T81" fmla="*/ 1268 h 1400"/>
                  <a:gd name="T82" fmla="*/ 304 w 1086"/>
                  <a:gd name="T83" fmla="*/ 1340 h 1400"/>
                  <a:gd name="T84" fmla="*/ 781 w 1086"/>
                  <a:gd name="T85" fmla="*/ 1340 h 1400"/>
                  <a:gd name="T86" fmla="*/ 688 w 1086"/>
                  <a:gd name="T87" fmla="*/ 312 h 1400"/>
                  <a:gd name="T88" fmla="*/ 543 w 1086"/>
                  <a:gd name="T89" fmla="*/ 65 h 1400"/>
                  <a:gd name="T90" fmla="*/ 398 w 1086"/>
                  <a:gd name="T91" fmla="*/ 312 h 1400"/>
                  <a:gd name="T92" fmla="*/ 543 w 1086"/>
                  <a:gd name="T93" fmla="*/ 344 h 1400"/>
                  <a:gd name="T94" fmla="*/ 688 w 1086"/>
                  <a:gd name="T95" fmla="*/ 312 h 1400"/>
                  <a:gd name="T96" fmla="*/ 186 w 1086"/>
                  <a:gd name="T97" fmla="*/ 1206 h 1400"/>
                  <a:gd name="T98" fmla="*/ 184 w 1086"/>
                  <a:gd name="T99" fmla="*/ 886 h 1400"/>
                  <a:gd name="T100" fmla="*/ 49 w 1086"/>
                  <a:gd name="T101" fmla="*/ 1213 h 1400"/>
                  <a:gd name="T102" fmla="*/ 186 w 1086"/>
                  <a:gd name="T103" fmla="*/ 1206 h 1400"/>
                  <a:gd name="T104" fmla="*/ 186 w 1086"/>
                  <a:gd name="T105" fmla="*/ 1206 h 1400"/>
                  <a:gd name="T106" fmla="*/ 186 w 1086"/>
                  <a:gd name="T107" fmla="*/ 1206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6" h="1400">
                    <a:moveTo>
                      <a:pt x="1086" y="1238"/>
                    </a:moveTo>
                    <a:cubicBezTo>
                      <a:pt x="1086" y="1251"/>
                      <a:pt x="1075" y="1262"/>
                      <a:pt x="1062" y="1262"/>
                    </a:cubicBezTo>
                    <a:cubicBezTo>
                      <a:pt x="978" y="1262"/>
                      <a:pt x="892" y="1253"/>
                      <a:pt x="874" y="1251"/>
                    </a:cubicBezTo>
                    <a:cubicBezTo>
                      <a:pt x="856" y="1255"/>
                      <a:pt x="838" y="1258"/>
                      <a:pt x="820" y="1261"/>
                    </a:cubicBezTo>
                    <a:cubicBezTo>
                      <a:pt x="831" y="1359"/>
                      <a:pt x="831" y="1359"/>
                      <a:pt x="831" y="1359"/>
                    </a:cubicBezTo>
                    <a:cubicBezTo>
                      <a:pt x="832" y="1365"/>
                      <a:pt x="830" y="1371"/>
                      <a:pt x="826" y="1376"/>
                    </a:cubicBezTo>
                    <a:cubicBezTo>
                      <a:pt x="822" y="1381"/>
                      <a:pt x="816" y="1385"/>
                      <a:pt x="810" y="1385"/>
                    </a:cubicBezTo>
                    <a:cubicBezTo>
                      <a:pt x="721" y="1395"/>
                      <a:pt x="632" y="1400"/>
                      <a:pt x="542" y="1400"/>
                    </a:cubicBezTo>
                    <a:cubicBezTo>
                      <a:pt x="453" y="1400"/>
                      <a:pt x="364" y="1395"/>
                      <a:pt x="275" y="1385"/>
                    </a:cubicBezTo>
                    <a:cubicBezTo>
                      <a:pt x="269" y="1385"/>
                      <a:pt x="263" y="1381"/>
                      <a:pt x="259" y="1376"/>
                    </a:cubicBezTo>
                    <a:cubicBezTo>
                      <a:pt x="255" y="1371"/>
                      <a:pt x="253" y="1365"/>
                      <a:pt x="254" y="1359"/>
                    </a:cubicBezTo>
                    <a:cubicBezTo>
                      <a:pt x="265" y="1261"/>
                      <a:pt x="265" y="1261"/>
                      <a:pt x="265" y="1261"/>
                    </a:cubicBezTo>
                    <a:cubicBezTo>
                      <a:pt x="247" y="1258"/>
                      <a:pt x="229" y="1255"/>
                      <a:pt x="212" y="1251"/>
                    </a:cubicBezTo>
                    <a:cubicBezTo>
                      <a:pt x="193" y="1253"/>
                      <a:pt x="108" y="1262"/>
                      <a:pt x="24" y="1262"/>
                    </a:cubicBezTo>
                    <a:cubicBezTo>
                      <a:pt x="11" y="1262"/>
                      <a:pt x="0" y="1251"/>
                      <a:pt x="0" y="1238"/>
                    </a:cubicBezTo>
                    <a:cubicBezTo>
                      <a:pt x="0" y="1147"/>
                      <a:pt x="34" y="1043"/>
                      <a:pt x="101" y="927"/>
                    </a:cubicBezTo>
                    <a:cubicBezTo>
                      <a:pt x="142" y="856"/>
                      <a:pt x="183" y="803"/>
                      <a:pt x="196" y="787"/>
                    </a:cubicBezTo>
                    <a:cubicBezTo>
                      <a:pt x="206" y="729"/>
                      <a:pt x="218" y="672"/>
                      <a:pt x="233" y="614"/>
                    </a:cubicBezTo>
                    <a:cubicBezTo>
                      <a:pt x="291" y="401"/>
                      <a:pt x="388" y="197"/>
                      <a:pt x="523" y="10"/>
                    </a:cubicBezTo>
                    <a:cubicBezTo>
                      <a:pt x="528" y="4"/>
                      <a:pt x="535" y="0"/>
                      <a:pt x="543" y="0"/>
                    </a:cubicBezTo>
                    <a:cubicBezTo>
                      <a:pt x="551" y="0"/>
                      <a:pt x="558" y="4"/>
                      <a:pt x="562" y="10"/>
                    </a:cubicBezTo>
                    <a:cubicBezTo>
                      <a:pt x="697" y="197"/>
                      <a:pt x="795" y="401"/>
                      <a:pt x="852" y="614"/>
                    </a:cubicBezTo>
                    <a:cubicBezTo>
                      <a:pt x="868" y="672"/>
                      <a:pt x="880" y="729"/>
                      <a:pt x="889" y="787"/>
                    </a:cubicBezTo>
                    <a:cubicBezTo>
                      <a:pt x="902" y="803"/>
                      <a:pt x="943" y="856"/>
                      <a:pt x="985" y="927"/>
                    </a:cubicBezTo>
                    <a:cubicBezTo>
                      <a:pt x="1052" y="1043"/>
                      <a:pt x="1086" y="1147"/>
                      <a:pt x="1086" y="1238"/>
                    </a:cubicBezTo>
                    <a:close/>
                    <a:moveTo>
                      <a:pt x="1037" y="1213"/>
                    </a:moveTo>
                    <a:cubicBezTo>
                      <a:pt x="1028" y="1092"/>
                      <a:pt x="954" y="964"/>
                      <a:pt x="902" y="886"/>
                    </a:cubicBezTo>
                    <a:cubicBezTo>
                      <a:pt x="912" y="993"/>
                      <a:pt x="912" y="1100"/>
                      <a:pt x="900" y="1206"/>
                    </a:cubicBezTo>
                    <a:cubicBezTo>
                      <a:pt x="929" y="1208"/>
                      <a:pt x="982" y="1212"/>
                      <a:pt x="1037" y="1213"/>
                    </a:cubicBezTo>
                    <a:close/>
                    <a:moveTo>
                      <a:pt x="851" y="1207"/>
                    </a:moveTo>
                    <a:cubicBezTo>
                      <a:pt x="874" y="1018"/>
                      <a:pt x="858" y="822"/>
                      <a:pt x="806" y="627"/>
                    </a:cubicBezTo>
                    <a:cubicBezTo>
                      <a:pt x="781" y="534"/>
                      <a:pt x="749" y="443"/>
                      <a:pt x="708" y="355"/>
                    </a:cubicBezTo>
                    <a:cubicBezTo>
                      <a:pt x="657" y="380"/>
                      <a:pt x="600" y="392"/>
                      <a:pt x="543" y="392"/>
                    </a:cubicBezTo>
                    <a:cubicBezTo>
                      <a:pt x="486" y="392"/>
                      <a:pt x="429" y="380"/>
                      <a:pt x="377" y="355"/>
                    </a:cubicBezTo>
                    <a:cubicBezTo>
                      <a:pt x="337" y="444"/>
                      <a:pt x="305" y="534"/>
                      <a:pt x="280" y="627"/>
                    </a:cubicBezTo>
                    <a:cubicBezTo>
                      <a:pt x="227" y="822"/>
                      <a:pt x="212" y="1018"/>
                      <a:pt x="235" y="1207"/>
                    </a:cubicBezTo>
                    <a:cubicBezTo>
                      <a:pt x="439" y="1245"/>
                      <a:pt x="646" y="1245"/>
                      <a:pt x="851" y="1207"/>
                    </a:cubicBezTo>
                    <a:close/>
                    <a:moveTo>
                      <a:pt x="781" y="1340"/>
                    </a:moveTo>
                    <a:cubicBezTo>
                      <a:pt x="773" y="1268"/>
                      <a:pt x="773" y="1268"/>
                      <a:pt x="773" y="1268"/>
                    </a:cubicBezTo>
                    <a:cubicBezTo>
                      <a:pt x="696" y="1278"/>
                      <a:pt x="620" y="1283"/>
                      <a:pt x="543" y="1283"/>
                    </a:cubicBezTo>
                    <a:cubicBezTo>
                      <a:pt x="466" y="1283"/>
                      <a:pt x="389" y="1278"/>
                      <a:pt x="312" y="1268"/>
                    </a:cubicBezTo>
                    <a:cubicBezTo>
                      <a:pt x="304" y="1340"/>
                      <a:pt x="304" y="1340"/>
                      <a:pt x="304" y="1340"/>
                    </a:cubicBezTo>
                    <a:cubicBezTo>
                      <a:pt x="462" y="1356"/>
                      <a:pt x="622" y="1356"/>
                      <a:pt x="781" y="1340"/>
                    </a:cubicBezTo>
                    <a:close/>
                    <a:moveTo>
                      <a:pt x="688" y="312"/>
                    </a:moveTo>
                    <a:cubicBezTo>
                      <a:pt x="647" y="227"/>
                      <a:pt x="598" y="145"/>
                      <a:pt x="543" y="65"/>
                    </a:cubicBezTo>
                    <a:cubicBezTo>
                      <a:pt x="488" y="145"/>
                      <a:pt x="439" y="227"/>
                      <a:pt x="398" y="312"/>
                    </a:cubicBezTo>
                    <a:cubicBezTo>
                      <a:pt x="443" y="333"/>
                      <a:pt x="493" y="344"/>
                      <a:pt x="543" y="344"/>
                    </a:cubicBezTo>
                    <a:cubicBezTo>
                      <a:pt x="593" y="344"/>
                      <a:pt x="643" y="333"/>
                      <a:pt x="688" y="312"/>
                    </a:cubicBezTo>
                    <a:close/>
                    <a:moveTo>
                      <a:pt x="186" y="1206"/>
                    </a:moveTo>
                    <a:cubicBezTo>
                      <a:pt x="174" y="1100"/>
                      <a:pt x="173" y="993"/>
                      <a:pt x="184" y="886"/>
                    </a:cubicBezTo>
                    <a:cubicBezTo>
                      <a:pt x="131" y="964"/>
                      <a:pt x="58" y="1093"/>
                      <a:pt x="49" y="1213"/>
                    </a:cubicBezTo>
                    <a:cubicBezTo>
                      <a:pt x="104" y="1212"/>
                      <a:pt x="157" y="1208"/>
                      <a:pt x="186" y="1206"/>
                    </a:cubicBezTo>
                    <a:close/>
                    <a:moveTo>
                      <a:pt x="186" y="1206"/>
                    </a:moveTo>
                    <a:cubicBezTo>
                      <a:pt x="186" y="1206"/>
                      <a:pt x="186" y="1206"/>
                      <a:pt x="186" y="12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115" name="Group 114">
            <a:extLst>
              <a:ext uri="{FF2B5EF4-FFF2-40B4-BE49-F238E27FC236}">
                <a16:creationId xmlns:a16="http://schemas.microsoft.com/office/drawing/2014/main" id="{A9486A73-9790-459A-BB7A-D9D757DB731A}"/>
              </a:ext>
            </a:extLst>
          </p:cNvPr>
          <p:cNvGrpSpPr/>
          <p:nvPr/>
        </p:nvGrpSpPr>
        <p:grpSpPr>
          <a:xfrm>
            <a:off x="8793765" y="1398549"/>
            <a:ext cx="2633351" cy="914262"/>
            <a:chOff x="8471617" y="1350451"/>
            <a:chExt cx="2628884" cy="914262"/>
          </a:xfrm>
        </p:grpSpPr>
        <p:sp>
          <p:nvSpPr>
            <p:cNvPr id="116" name="TextBox 115">
              <a:extLst>
                <a:ext uri="{FF2B5EF4-FFF2-40B4-BE49-F238E27FC236}">
                  <a16:creationId xmlns:a16="http://schemas.microsoft.com/office/drawing/2014/main" id="{DF8E6535-D006-445C-8FE7-7642FE561825}"/>
                </a:ext>
              </a:extLst>
            </p:cNvPr>
            <p:cNvSpPr txBox="1"/>
            <p:nvPr/>
          </p:nvSpPr>
          <p:spPr>
            <a:xfrm>
              <a:off x="8471617" y="1741493"/>
              <a:ext cx="2628884" cy="523220"/>
            </a:xfrm>
            <a:prstGeom prst="rect">
              <a:avLst/>
            </a:prstGeom>
            <a:noFill/>
          </p:spPr>
          <p:txBody>
            <a:bodyPr wrap="square" lIns="0" rIns="0" rtlCol="0" anchor="t">
              <a:spAutoFit/>
            </a:bodyPr>
            <a:lstStyle/>
            <a:p>
              <a:pPr>
                <a:defRPr/>
              </a:pPr>
              <a: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Overview of Financial Performance</a:t>
              </a:r>
            </a:p>
          </p:txBody>
        </p:sp>
        <p:sp>
          <p:nvSpPr>
            <p:cNvPr id="117" name="TextBox 116">
              <a:extLst>
                <a:ext uri="{FF2B5EF4-FFF2-40B4-BE49-F238E27FC236}">
                  <a16:creationId xmlns:a16="http://schemas.microsoft.com/office/drawing/2014/main" id="{24F39066-CAC1-4064-904B-0E5FFB5CFDE8}"/>
                </a:ext>
              </a:extLst>
            </p:cNvPr>
            <p:cNvSpPr txBox="1"/>
            <p:nvPr/>
          </p:nvSpPr>
          <p:spPr>
            <a:xfrm>
              <a:off x="8471617" y="1350451"/>
              <a:ext cx="2628884" cy="369332"/>
            </a:xfrm>
            <a:prstGeom prst="rect">
              <a:avLst/>
            </a:prstGeom>
            <a:noFill/>
          </p:spPr>
          <p:txBody>
            <a:bodyPr wrap="square" lIns="0" rIns="0" rtlCol="0" anchor="b">
              <a:spAutoFit/>
            </a:bodyPr>
            <a:lstStyle/>
            <a:p>
              <a:pPr>
                <a:defRPr/>
              </a:pPr>
              <a:r>
                <a:rPr lang="en-US" sz="1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Financial Performance</a:t>
              </a:r>
            </a:p>
          </p:txBody>
        </p:sp>
      </p:grpSp>
      <p:grpSp>
        <p:nvGrpSpPr>
          <p:cNvPr id="118" name="Group 117">
            <a:extLst>
              <a:ext uri="{FF2B5EF4-FFF2-40B4-BE49-F238E27FC236}">
                <a16:creationId xmlns:a16="http://schemas.microsoft.com/office/drawing/2014/main" id="{0A38984E-F68C-4A7D-9A90-2768842FE519}"/>
              </a:ext>
            </a:extLst>
          </p:cNvPr>
          <p:cNvGrpSpPr/>
          <p:nvPr/>
        </p:nvGrpSpPr>
        <p:grpSpPr>
          <a:xfrm>
            <a:off x="8793765" y="5223417"/>
            <a:ext cx="2633351" cy="914262"/>
            <a:chOff x="8471617" y="1350451"/>
            <a:chExt cx="2628884" cy="914262"/>
          </a:xfrm>
        </p:grpSpPr>
        <p:sp>
          <p:nvSpPr>
            <p:cNvPr id="119" name="TextBox 118">
              <a:extLst>
                <a:ext uri="{FF2B5EF4-FFF2-40B4-BE49-F238E27FC236}">
                  <a16:creationId xmlns:a16="http://schemas.microsoft.com/office/drawing/2014/main" id="{D63F5527-366A-4CE0-B27F-4E301C6AE841}"/>
                </a:ext>
              </a:extLst>
            </p:cNvPr>
            <p:cNvSpPr txBox="1"/>
            <p:nvPr/>
          </p:nvSpPr>
          <p:spPr>
            <a:xfrm>
              <a:off x="8471617" y="1741493"/>
              <a:ext cx="2628884" cy="523220"/>
            </a:xfrm>
            <a:prstGeom prst="rect">
              <a:avLst/>
            </a:prstGeom>
            <a:noFill/>
          </p:spPr>
          <p:txBody>
            <a:bodyPr wrap="square" lIns="0" rIns="0" rtlCol="0" anchor="t">
              <a:spAutoFit/>
            </a:bodyPr>
            <a:lstStyle/>
            <a:p>
              <a:pPr>
                <a:defRPr/>
              </a:pPr>
              <a: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Analysis of Supply Chain and Ops.</a:t>
              </a:r>
            </a:p>
          </p:txBody>
        </p:sp>
        <p:sp>
          <p:nvSpPr>
            <p:cNvPr id="120" name="TextBox 119">
              <a:extLst>
                <a:ext uri="{FF2B5EF4-FFF2-40B4-BE49-F238E27FC236}">
                  <a16:creationId xmlns:a16="http://schemas.microsoft.com/office/drawing/2014/main" id="{FD8337BB-FD90-479A-B69D-5C7C0C7EB6EC}"/>
                </a:ext>
              </a:extLst>
            </p:cNvPr>
            <p:cNvSpPr txBox="1"/>
            <p:nvPr/>
          </p:nvSpPr>
          <p:spPr>
            <a:xfrm>
              <a:off x="8471617" y="1350451"/>
              <a:ext cx="2628884" cy="369332"/>
            </a:xfrm>
            <a:prstGeom prst="rect">
              <a:avLst/>
            </a:prstGeom>
            <a:noFill/>
          </p:spPr>
          <p:txBody>
            <a:bodyPr wrap="square" lIns="0" rIns="0" rtlCol="0" anchor="b">
              <a:spAutoFit/>
            </a:bodyPr>
            <a:lstStyle/>
            <a:p>
              <a:pPr>
                <a:defRPr/>
              </a:pPr>
              <a:r>
                <a:rPr lang="en-US" sz="1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Operational Analysis</a:t>
              </a:r>
            </a:p>
          </p:txBody>
        </p:sp>
      </p:grpSp>
      <p:grpSp>
        <p:nvGrpSpPr>
          <p:cNvPr id="124" name="Group 123">
            <a:extLst>
              <a:ext uri="{FF2B5EF4-FFF2-40B4-BE49-F238E27FC236}">
                <a16:creationId xmlns:a16="http://schemas.microsoft.com/office/drawing/2014/main" id="{11475D17-EB81-4CBE-BCD5-FAB69F2415C7}"/>
              </a:ext>
            </a:extLst>
          </p:cNvPr>
          <p:cNvGrpSpPr/>
          <p:nvPr/>
        </p:nvGrpSpPr>
        <p:grpSpPr>
          <a:xfrm>
            <a:off x="9364294" y="3201289"/>
            <a:ext cx="2046222" cy="945040"/>
            <a:chOff x="9088751" y="3319234"/>
            <a:chExt cx="2046222" cy="945040"/>
          </a:xfrm>
        </p:grpSpPr>
        <p:sp>
          <p:nvSpPr>
            <p:cNvPr id="122" name="TextBox 121">
              <a:extLst>
                <a:ext uri="{FF2B5EF4-FFF2-40B4-BE49-F238E27FC236}">
                  <a16:creationId xmlns:a16="http://schemas.microsoft.com/office/drawing/2014/main" id="{E4FD617F-DFDA-4B4C-9E94-7E63C9E23C17}"/>
                </a:ext>
              </a:extLst>
            </p:cNvPr>
            <p:cNvSpPr txBox="1"/>
            <p:nvPr/>
          </p:nvSpPr>
          <p:spPr>
            <a:xfrm>
              <a:off x="9088751" y="3741054"/>
              <a:ext cx="2046222" cy="523220"/>
            </a:xfrm>
            <a:prstGeom prst="rect">
              <a:avLst/>
            </a:prstGeom>
            <a:noFill/>
          </p:spPr>
          <p:txBody>
            <a:bodyPr wrap="square" lIns="0" rIns="0" rtlCol="0" anchor="t">
              <a:spAutoFit/>
            </a:bodyPr>
            <a:lstStyle/>
            <a:p>
              <a:pPr>
                <a:defRPr/>
              </a:pPr>
              <a: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Product Portfolio, BCG, Ansoff et al.</a:t>
              </a:r>
            </a:p>
          </p:txBody>
        </p:sp>
        <p:sp>
          <p:nvSpPr>
            <p:cNvPr id="123" name="TextBox 122">
              <a:extLst>
                <a:ext uri="{FF2B5EF4-FFF2-40B4-BE49-F238E27FC236}">
                  <a16:creationId xmlns:a16="http://schemas.microsoft.com/office/drawing/2014/main" id="{72544DA4-E143-4FAB-A131-5E3A3B642493}"/>
                </a:ext>
              </a:extLst>
            </p:cNvPr>
            <p:cNvSpPr txBox="1"/>
            <p:nvPr/>
          </p:nvSpPr>
          <p:spPr>
            <a:xfrm>
              <a:off x="9088751" y="3319234"/>
              <a:ext cx="2046222" cy="400110"/>
            </a:xfrm>
            <a:prstGeom prst="rect">
              <a:avLst/>
            </a:prstGeom>
            <a:noFill/>
          </p:spPr>
          <p:txBody>
            <a:bodyPr wrap="square" lIns="0" rIns="0" rtlCol="0" anchor="b">
              <a:spAutoFit/>
            </a:bodyPr>
            <a:lstStyle/>
            <a:p>
              <a:pPr>
                <a:defRPr/>
              </a:pP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Marketing</a:t>
              </a:r>
            </a:p>
          </p:txBody>
        </p:sp>
      </p:grpSp>
      <p:grpSp>
        <p:nvGrpSpPr>
          <p:cNvPr id="125" name="Group 124">
            <a:extLst>
              <a:ext uri="{FF2B5EF4-FFF2-40B4-BE49-F238E27FC236}">
                <a16:creationId xmlns:a16="http://schemas.microsoft.com/office/drawing/2014/main" id="{209AABCD-315E-412D-8E77-3611824FF258}"/>
              </a:ext>
            </a:extLst>
          </p:cNvPr>
          <p:cNvGrpSpPr/>
          <p:nvPr/>
        </p:nvGrpSpPr>
        <p:grpSpPr>
          <a:xfrm>
            <a:off x="900518" y="3201289"/>
            <a:ext cx="2046222" cy="945040"/>
            <a:chOff x="9088751" y="3319234"/>
            <a:chExt cx="2046222" cy="945040"/>
          </a:xfrm>
        </p:grpSpPr>
        <p:sp>
          <p:nvSpPr>
            <p:cNvPr id="126" name="TextBox 125">
              <a:extLst>
                <a:ext uri="{FF2B5EF4-FFF2-40B4-BE49-F238E27FC236}">
                  <a16:creationId xmlns:a16="http://schemas.microsoft.com/office/drawing/2014/main" id="{9E083547-0844-488C-A4B4-FB1308468CB0}"/>
                </a:ext>
              </a:extLst>
            </p:cNvPr>
            <p:cNvSpPr txBox="1"/>
            <p:nvPr/>
          </p:nvSpPr>
          <p:spPr>
            <a:xfrm>
              <a:off x="9088751" y="3741054"/>
              <a:ext cx="2046222" cy="523220"/>
            </a:xfrm>
            <a:prstGeom prst="rect">
              <a:avLst/>
            </a:prstGeom>
            <a:noFill/>
          </p:spPr>
          <p:txBody>
            <a:bodyPr wrap="square" lIns="0" rIns="0" rtlCol="0" anchor="t">
              <a:spAutoFit/>
            </a:bodyPr>
            <a:lstStyle/>
            <a:p>
              <a:pPr algn="r">
                <a:defRPr/>
              </a:pPr>
              <a: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Analysis of PESTEL SWOT &amp; Porter’s</a:t>
              </a:r>
            </a:p>
          </p:txBody>
        </p:sp>
        <p:sp>
          <p:nvSpPr>
            <p:cNvPr id="127" name="TextBox 126">
              <a:extLst>
                <a:ext uri="{FF2B5EF4-FFF2-40B4-BE49-F238E27FC236}">
                  <a16:creationId xmlns:a16="http://schemas.microsoft.com/office/drawing/2014/main" id="{0D405B52-DCCF-4A78-8A25-BCB03417BB18}"/>
                </a:ext>
              </a:extLst>
            </p:cNvPr>
            <p:cNvSpPr txBox="1"/>
            <p:nvPr/>
          </p:nvSpPr>
          <p:spPr>
            <a:xfrm>
              <a:off x="9088751" y="3319234"/>
              <a:ext cx="2046222" cy="400110"/>
            </a:xfrm>
            <a:prstGeom prst="rect">
              <a:avLst/>
            </a:prstGeom>
            <a:noFill/>
          </p:spPr>
          <p:txBody>
            <a:bodyPr wrap="square" lIns="0" rIns="0" rtlCol="0" anchor="b">
              <a:spAutoFit/>
            </a:bodyPr>
            <a:lstStyle/>
            <a:p>
              <a:pPr algn="r">
                <a:defRPr/>
              </a:pP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Market Forces</a:t>
              </a:r>
            </a:p>
          </p:txBody>
        </p:sp>
      </p:grpSp>
      <p:grpSp>
        <p:nvGrpSpPr>
          <p:cNvPr id="128" name="Group 127">
            <a:extLst>
              <a:ext uri="{FF2B5EF4-FFF2-40B4-BE49-F238E27FC236}">
                <a16:creationId xmlns:a16="http://schemas.microsoft.com/office/drawing/2014/main" id="{59DB374B-B91D-448A-84B8-B4D064A4A307}"/>
              </a:ext>
            </a:extLst>
          </p:cNvPr>
          <p:cNvGrpSpPr/>
          <p:nvPr/>
        </p:nvGrpSpPr>
        <p:grpSpPr>
          <a:xfrm>
            <a:off x="970659" y="1451681"/>
            <a:ext cx="2633351" cy="945040"/>
            <a:chOff x="8471617" y="1319673"/>
            <a:chExt cx="2628884" cy="945040"/>
          </a:xfrm>
        </p:grpSpPr>
        <p:sp>
          <p:nvSpPr>
            <p:cNvPr id="129" name="TextBox 128">
              <a:extLst>
                <a:ext uri="{FF2B5EF4-FFF2-40B4-BE49-F238E27FC236}">
                  <a16:creationId xmlns:a16="http://schemas.microsoft.com/office/drawing/2014/main" id="{E998F206-1FF8-490C-8BCD-606087907386}"/>
                </a:ext>
              </a:extLst>
            </p:cNvPr>
            <p:cNvSpPr txBox="1"/>
            <p:nvPr/>
          </p:nvSpPr>
          <p:spPr>
            <a:xfrm>
              <a:off x="8471617" y="1741493"/>
              <a:ext cx="2628884" cy="523220"/>
            </a:xfrm>
            <a:prstGeom prst="rect">
              <a:avLst/>
            </a:prstGeom>
            <a:noFill/>
          </p:spPr>
          <p:txBody>
            <a:bodyPr wrap="square" lIns="0" rIns="0" rtlCol="0" anchor="t">
              <a:spAutoFit/>
            </a:bodyPr>
            <a:lstStyle/>
            <a:p>
              <a:pPr algn="r">
                <a:defRPr/>
              </a:pPr>
              <a: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Overview of the Solar Industry, Business Models</a:t>
              </a:r>
            </a:p>
          </p:txBody>
        </p:sp>
        <p:sp>
          <p:nvSpPr>
            <p:cNvPr id="130" name="TextBox 129">
              <a:extLst>
                <a:ext uri="{FF2B5EF4-FFF2-40B4-BE49-F238E27FC236}">
                  <a16:creationId xmlns:a16="http://schemas.microsoft.com/office/drawing/2014/main" id="{3E7455B6-D595-4089-8CA2-9DEE1D443775}"/>
                </a:ext>
              </a:extLst>
            </p:cNvPr>
            <p:cNvSpPr txBox="1"/>
            <p:nvPr/>
          </p:nvSpPr>
          <p:spPr>
            <a:xfrm>
              <a:off x="8471617" y="1319673"/>
              <a:ext cx="2628884" cy="400110"/>
            </a:xfrm>
            <a:prstGeom prst="rect">
              <a:avLst/>
            </a:prstGeom>
            <a:noFill/>
          </p:spPr>
          <p:txBody>
            <a:bodyPr wrap="square" lIns="0" rIns="0" rtlCol="0" anchor="b">
              <a:spAutoFit/>
            </a:bodyPr>
            <a:lstStyle/>
            <a:p>
              <a:pPr algn="r">
                <a:defRPr/>
              </a:pP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Introduction</a:t>
              </a:r>
            </a:p>
          </p:txBody>
        </p:sp>
      </p:grpSp>
      <p:grpSp>
        <p:nvGrpSpPr>
          <p:cNvPr id="131" name="Group 130">
            <a:extLst>
              <a:ext uri="{FF2B5EF4-FFF2-40B4-BE49-F238E27FC236}">
                <a16:creationId xmlns:a16="http://schemas.microsoft.com/office/drawing/2014/main" id="{5D4F559B-7C1A-4AB1-81B1-5E7C4C84ED35}"/>
              </a:ext>
            </a:extLst>
          </p:cNvPr>
          <p:cNvGrpSpPr/>
          <p:nvPr/>
        </p:nvGrpSpPr>
        <p:grpSpPr>
          <a:xfrm>
            <a:off x="764887" y="4884863"/>
            <a:ext cx="2633351" cy="1252816"/>
            <a:chOff x="8471617" y="1011897"/>
            <a:chExt cx="2628884" cy="1252816"/>
          </a:xfrm>
        </p:grpSpPr>
        <p:sp>
          <p:nvSpPr>
            <p:cNvPr id="132" name="TextBox 131">
              <a:extLst>
                <a:ext uri="{FF2B5EF4-FFF2-40B4-BE49-F238E27FC236}">
                  <a16:creationId xmlns:a16="http://schemas.microsoft.com/office/drawing/2014/main" id="{E7992DB5-5229-4D2B-BF52-DA8698D4B4F1}"/>
                </a:ext>
              </a:extLst>
            </p:cNvPr>
            <p:cNvSpPr txBox="1"/>
            <p:nvPr/>
          </p:nvSpPr>
          <p:spPr>
            <a:xfrm>
              <a:off x="8471617" y="1741493"/>
              <a:ext cx="2628884" cy="523220"/>
            </a:xfrm>
            <a:prstGeom prst="rect">
              <a:avLst/>
            </a:prstGeom>
            <a:noFill/>
          </p:spPr>
          <p:txBody>
            <a:bodyPr wrap="square" lIns="0" rIns="0" rtlCol="0" anchor="t">
              <a:spAutoFit/>
            </a:bodyPr>
            <a:lstStyle/>
            <a:p>
              <a:pPr algn="r">
                <a:defRPr/>
              </a:pPr>
              <a: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Go/No-Go decision on investment </a:t>
              </a:r>
            </a:p>
          </p:txBody>
        </p:sp>
        <p:sp>
          <p:nvSpPr>
            <p:cNvPr id="133" name="TextBox 132">
              <a:extLst>
                <a:ext uri="{FF2B5EF4-FFF2-40B4-BE49-F238E27FC236}">
                  <a16:creationId xmlns:a16="http://schemas.microsoft.com/office/drawing/2014/main" id="{0759B120-A166-45E4-8CF1-C4AFE97B8D86}"/>
                </a:ext>
              </a:extLst>
            </p:cNvPr>
            <p:cNvSpPr txBox="1"/>
            <p:nvPr/>
          </p:nvSpPr>
          <p:spPr>
            <a:xfrm>
              <a:off x="8471617" y="1011897"/>
              <a:ext cx="2628884" cy="707886"/>
            </a:xfrm>
            <a:prstGeom prst="rect">
              <a:avLst/>
            </a:prstGeom>
            <a:noFill/>
          </p:spPr>
          <p:txBody>
            <a:bodyPr wrap="square" lIns="0" rIns="0" rtlCol="0" anchor="b">
              <a:spAutoFit/>
            </a:bodyPr>
            <a:lstStyle/>
            <a:p>
              <a:pPr algn="r">
                <a:defRPr/>
              </a:pP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Investment Evaluation</a:t>
              </a:r>
            </a:p>
          </p:txBody>
        </p:sp>
      </p:grpSp>
    </p:spTree>
    <p:extLst>
      <p:ext uri="{BB962C8B-B14F-4D97-AF65-F5344CB8AC3E}">
        <p14:creationId xmlns:p14="http://schemas.microsoft.com/office/powerpoint/2010/main" val="1712029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3)Place                                  4) Promotion</a:t>
            </a:r>
          </a:p>
        </p:txBody>
      </p:sp>
      <p:sp>
        <p:nvSpPr>
          <p:cNvPr id="3" name="Text Placeholder 2"/>
          <p:cNvSpPr>
            <a:spLocks noGrp="1"/>
          </p:cNvSpPr>
          <p:nvPr>
            <p:ph type="body" idx="1"/>
          </p:nvPr>
        </p:nvSpPr>
        <p:spPr>
          <a:xfrm>
            <a:off x="0" y="1825625"/>
            <a:ext cx="6902245" cy="4383446"/>
          </a:xfrm>
        </p:spPr>
        <p:txBody>
          <a:bodyPr>
            <a:normAutofit fontScale="70000" lnSpcReduction="20000"/>
          </a:bodyPr>
          <a:lstStyle/>
          <a:p>
            <a:r>
              <a:rPr lang="en-US" dirty="0"/>
              <a:t>Offices : HO at Chennai, It has international offices setup in USA, Europe, Myanmar &amp; Singapore.</a:t>
            </a:r>
          </a:p>
          <a:p>
            <a:endParaRPr lang="en-US" dirty="0"/>
          </a:p>
          <a:p>
            <a:r>
              <a:rPr lang="en-US" dirty="0" err="1"/>
              <a:t>Swelect</a:t>
            </a:r>
            <a:r>
              <a:rPr lang="en-US" dirty="0"/>
              <a:t> has designed an online shopping website to give its customers an easy access to their products.</a:t>
            </a:r>
          </a:p>
          <a:p>
            <a:endParaRPr lang="en-US" dirty="0"/>
          </a:p>
          <a:p>
            <a:r>
              <a:rPr lang="en-US" dirty="0"/>
              <a:t>Their investments in solar energy parks are mainly in Tamil Nadu and Karnataka and have installed roof-top installations in various cities across India. </a:t>
            </a:r>
          </a:p>
          <a:p>
            <a:endParaRPr lang="en-US" dirty="0"/>
          </a:p>
        </p:txBody>
      </p:sp>
      <p:sp>
        <p:nvSpPr>
          <p:cNvPr id="4" name="Text Placeholder 2"/>
          <p:cNvSpPr txBox="1">
            <a:spLocks/>
          </p:cNvSpPr>
          <p:nvPr/>
        </p:nvSpPr>
        <p:spPr>
          <a:xfrm>
            <a:off x="6651522" y="1825625"/>
            <a:ext cx="5678129" cy="4351338"/>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err="1"/>
              <a:t>Swelect</a:t>
            </a:r>
            <a:r>
              <a:rPr lang="en-US" dirty="0"/>
              <a:t> is present in all social media and uses channels to showcase its achievements and contribution to the community. </a:t>
            </a:r>
          </a:p>
          <a:p>
            <a:r>
              <a:rPr lang="en-US" dirty="0" err="1"/>
              <a:t>Swelect</a:t>
            </a:r>
            <a:r>
              <a:rPr lang="en-US" dirty="0"/>
              <a:t> spends a less amount of money for promotional and advertising activities &amp; leverages its dealers’ network to reach the last mile. </a:t>
            </a:r>
          </a:p>
          <a:p>
            <a:r>
              <a:rPr lang="en-US" dirty="0"/>
              <a:t> A major portion of their services are associated with solar parks in association with government, which do not need huge investments in advertisements. </a:t>
            </a:r>
          </a:p>
          <a:p>
            <a:endParaRPr lang="en-US" dirty="0"/>
          </a:p>
        </p:txBody>
      </p:sp>
    </p:spTree>
    <p:extLst>
      <p:ext uri="{BB962C8B-B14F-4D97-AF65-F5344CB8AC3E}">
        <p14:creationId xmlns:p14="http://schemas.microsoft.com/office/powerpoint/2010/main" val="1325636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5)Process:                              6)People</a:t>
            </a:r>
            <a:br>
              <a:rPr lang="en-US" dirty="0"/>
            </a:br>
            <a:endParaRPr lang="en-US" dirty="0"/>
          </a:p>
        </p:txBody>
      </p:sp>
      <p:sp>
        <p:nvSpPr>
          <p:cNvPr id="3" name="Text Placeholder 2"/>
          <p:cNvSpPr>
            <a:spLocks noGrp="1"/>
          </p:cNvSpPr>
          <p:nvPr>
            <p:ph type="body" idx="1"/>
          </p:nvPr>
        </p:nvSpPr>
        <p:spPr>
          <a:xfrm>
            <a:off x="0" y="1342103"/>
            <a:ext cx="6801465" cy="4849608"/>
          </a:xfrm>
        </p:spPr>
        <p:txBody>
          <a:bodyPr>
            <a:normAutofit fontScale="55000" lnSpcReduction="20000"/>
          </a:bodyPr>
          <a:lstStyle/>
          <a:p>
            <a:r>
              <a:rPr lang="en-US" dirty="0" err="1"/>
              <a:t>Swelect</a:t>
            </a:r>
            <a:r>
              <a:rPr lang="en-US" dirty="0"/>
              <a:t> has built World class, state-of-the-art facility with installed capacity of 110 MW </a:t>
            </a:r>
          </a:p>
          <a:p>
            <a:endParaRPr lang="en-US" dirty="0"/>
          </a:p>
          <a:p>
            <a:r>
              <a:rPr lang="en-US" dirty="0"/>
              <a:t>Its product and services are certified as per internationally recognized standards: IEC 61215/61730 &amp; UL 1703 for better low light performance, IMS certified-ISO 9001:2015, ISO 14001:2015, and BS OHSAS 18001:2007, CEC, MCS-BRE UK, MNRE.</a:t>
            </a:r>
          </a:p>
          <a:p>
            <a:endParaRPr lang="en-US" dirty="0"/>
          </a:p>
          <a:p>
            <a:r>
              <a:rPr lang="en-US" dirty="0"/>
              <a:t>The company follows Six Sigma methodology for improving overall equipment efficiency; follows Lean manufacturing processes to identify and eliminate waste and achieve continuous improvements by following best practices like 5S, Kaizen and Kanban.</a:t>
            </a:r>
          </a:p>
          <a:p>
            <a:endParaRPr lang="en-US" dirty="0"/>
          </a:p>
        </p:txBody>
      </p:sp>
      <p:sp>
        <p:nvSpPr>
          <p:cNvPr id="4" name="Text Placeholder 2"/>
          <p:cNvSpPr txBox="1">
            <a:spLocks/>
          </p:cNvSpPr>
          <p:nvPr/>
        </p:nvSpPr>
        <p:spPr>
          <a:xfrm>
            <a:off x="6754760" y="1342103"/>
            <a:ext cx="5309421" cy="4834860"/>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err="1"/>
              <a:t>Swelect</a:t>
            </a:r>
            <a:r>
              <a:rPr lang="en-US" dirty="0"/>
              <a:t> hires highly qualified and experienced personnel in its team.</a:t>
            </a:r>
          </a:p>
          <a:p>
            <a:r>
              <a:rPr lang="en-US" dirty="0"/>
              <a:t> The company depends on its passionate people for providing excellent services to its customers.</a:t>
            </a:r>
          </a:p>
          <a:p>
            <a:r>
              <a:rPr lang="en-US" dirty="0"/>
              <a:t>The Company hires India's best PV scientists, engineers and equipment manufacturers in its R&amp;D division to innovate and achieve continuous innovation and development in its technology. </a:t>
            </a:r>
          </a:p>
          <a:p>
            <a:r>
              <a:rPr lang="en-US" dirty="0"/>
              <a:t>The company provides safe and healthy working environment for its employees. </a:t>
            </a:r>
          </a:p>
        </p:txBody>
      </p:sp>
    </p:spTree>
    <p:extLst>
      <p:ext uri="{BB962C8B-B14F-4D97-AF65-F5344CB8AC3E}">
        <p14:creationId xmlns:p14="http://schemas.microsoft.com/office/powerpoint/2010/main" val="1273693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7)Physical Evidence:</a:t>
            </a:r>
            <a:br>
              <a:rPr lang="en-US" dirty="0"/>
            </a:br>
            <a:endParaRPr lang="en-US" dirty="0"/>
          </a:p>
        </p:txBody>
      </p:sp>
      <p:sp>
        <p:nvSpPr>
          <p:cNvPr id="3" name="Text Placeholder 2"/>
          <p:cNvSpPr>
            <a:spLocks noGrp="1"/>
          </p:cNvSpPr>
          <p:nvPr>
            <p:ph type="body" idx="1"/>
          </p:nvPr>
        </p:nvSpPr>
        <p:spPr>
          <a:xfrm>
            <a:off x="838200" y="1501161"/>
            <a:ext cx="10515600" cy="5017626"/>
          </a:xfrm>
        </p:spPr>
        <p:txBody>
          <a:bodyPr>
            <a:normAutofit fontScale="70000" lnSpcReduction="20000"/>
          </a:bodyPr>
          <a:lstStyle/>
          <a:p>
            <a:r>
              <a:rPr lang="en-US" dirty="0" err="1"/>
              <a:t>Swelect</a:t>
            </a:r>
            <a:r>
              <a:rPr lang="en-US" dirty="0"/>
              <a:t> operates and maintains multiple utility grade solar PV projects at high efficiency levels with state and central government. These projects are proof of the high standards and quality of experience that </a:t>
            </a:r>
            <a:r>
              <a:rPr lang="en-US" dirty="0" err="1"/>
              <a:t>Swelect</a:t>
            </a:r>
            <a:r>
              <a:rPr lang="en-US" dirty="0"/>
              <a:t> can offer to its customers as an EPC solar solutions provider in the various stages of setting up of solar projects of various capacities</a:t>
            </a:r>
          </a:p>
          <a:p>
            <a:endParaRPr lang="en-US" dirty="0"/>
          </a:p>
          <a:p>
            <a:r>
              <a:rPr lang="en-US" dirty="0"/>
              <a:t> Its managers and personnel working at the manufacturing facility are well dressed as well as the facility is kept dust-free which projects the company’s image of following stringent quality process.</a:t>
            </a:r>
          </a:p>
          <a:p>
            <a:endParaRPr lang="en-US" dirty="0"/>
          </a:p>
          <a:p>
            <a:r>
              <a:rPr lang="en-US" dirty="0" err="1"/>
              <a:t>Swelect’s</a:t>
            </a:r>
            <a:r>
              <a:rPr lang="en-US" dirty="0"/>
              <a:t> PV module manufacturing facility at Bangalore is fully automated and equipped with state-of-the-art equipment which infuses confidence in its abilities of providing high quality solar products for large commercial clients.</a:t>
            </a:r>
          </a:p>
          <a:p>
            <a:pPr marL="114300" indent="0">
              <a:buNone/>
            </a:pPr>
            <a:endParaRPr lang="en-US" dirty="0"/>
          </a:p>
          <a:p>
            <a:endParaRPr lang="en-US" dirty="0"/>
          </a:p>
        </p:txBody>
      </p:sp>
    </p:spTree>
    <p:extLst>
      <p:ext uri="{BB962C8B-B14F-4D97-AF65-F5344CB8AC3E}">
        <p14:creationId xmlns:p14="http://schemas.microsoft.com/office/powerpoint/2010/main" val="389533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5344"/>
            <a:ext cx="10515600" cy="1325563"/>
          </a:xfrm>
        </p:spPr>
        <p:txBody>
          <a:bodyPr>
            <a:normAutofit fontScale="90000"/>
          </a:bodyPr>
          <a:lstStyle/>
          <a:p>
            <a:r>
              <a:rPr lang="en-US" sz="4000" dirty="0"/>
              <a:t>BCG Matrix: </a:t>
            </a:r>
            <a:r>
              <a:rPr lang="en-US" sz="2200" dirty="0"/>
              <a:t>Boston Consulting Group Matrix classifies the various products offered by the company </a:t>
            </a:r>
            <a:br>
              <a:rPr lang="en-US" sz="2200" dirty="0"/>
            </a:br>
            <a:endParaRPr lang="en-US" sz="2200" dirty="0"/>
          </a:p>
        </p:txBody>
      </p:sp>
      <p:sp>
        <p:nvSpPr>
          <p:cNvPr id="3" name="Text Placeholder 2"/>
          <p:cNvSpPr>
            <a:spLocks noGrp="1"/>
          </p:cNvSpPr>
          <p:nvPr>
            <p:ph type="body" idx="1"/>
          </p:nvPr>
        </p:nvSpPr>
        <p:spPr>
          <a:xfrm>
            <a:off x="838200" y="1825625"/>
            <a:ext cx="5857568" cy="4351338"/>
          </a:xfrm>
        </p:spPr>
        <p:txBody>
          <a:bodyPr>
            <a:normAutofit fontScale="77500" lnSpcReduction="20000"/>
          </a:bodyPr>
          <a:lstStyle/>
          <a:p>
            <a:r>
              <a:rPr lang="en-US" b="1" dirty="0"/>
              <a:t>Dogs</a:t>
            </a:r>
            <a:r>
              <a:rPr lang="en-US" dirty="0"/>
              <a:t>: None of its products or services are bleeding.</a:t>
            </a:r>
          </a:p>
          <a:p>
            <a:r>
              <a:rPr lang="en-US" b="1" dirty="0"/>
              <a:t>Question marks</a:t>
            </a:r>
            <a:r>
              <a:rPr lang="en-US" dirty="0"/>
              <a:t>: Domestic Rooftop Solar Projects; Solar Energy Solution Services.</a:t>
            </a:r>
          </a:p>
          <a:p>
            <a:r>
              <a:rPr lang="en-US" b="1" dirty="0"/>
              <a:t>Star Products</a:t>
            </a:r>
            <a:r>
              <a:rPr lang="en-US" dirty="0"/>
              <a:t>: </a:t>
            </a:r>
            <a:r>
              <a:rPr lang="en-US" dirty="0" err="1"/>
              <a:t>Swelect</a:t>
            </a:r>
            <a:r>
              <a:rPr lang="en-US" dirty="0"/>
              <a:t> has solar products like Solar PV Modules, Solar Water Pumps, Invertors, etc.</a:t>
            </a:r>
          </a:p>
          <a:p>
            <a:r>
              <a:rPr lang="en-US" b="1" dirty="0"/>
              <a:t>Cash cows</a:t>
            </a:r>
            <a:r>
              <a:rPr lang="en-US" dirty="0"/>
              <a:t>: Utility Scale Power Projects since we see steady income from sale of power.</a:t>
            </a:r>
          </a:p>
          <a:p>
            <a:endParaRPr lang="en-US" dirty="0"/>
          </a:p>
        </p:txBody>
      </p:sp>
      <p:pic>
        <p:nvPicPr>
          <p:cNvPr id="4" name="Picture 3"/>
          <p:cNvPicPr>
            <a:picLocks noChangeAspect="1"/>
          </p:cNvPicPr>
          <p:nvPr/>
        </p:nvPicPr>
        <p:blipFill>
          <a:blip r:embed="rId2"/>
          <a:stretch>
            <a:fillRect/>
          </a:stretch>
        </p:blipFill>
        <p:spPr>
          <a:xfrm>
            <a:off x="6695768" y="1657335"/>
            <a:ext cx="5327580" cy="4138781"/>
          </a:xfrm>
          <a:prstGeom prst="rect">
            <a:avLst/>
          </a:prstGeom>
        </p:spPr>
      </p:pic>
    </p:spTree>
    <p:extLst>
      <p:ext uri="{BB962C8B-B14F-4D97-AF65-F5344CB8AC3E}">
        <p14:creationId xmlns:p14="http://schemas.microsoft.com/office/powerpoint/2010/main" val="97800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ANSOFF Matrix: Growth Strategy matrix</a:t>
            </a:r>
          </a:p>
        </p:txBody>
      </p:sp>
      <p:sp>
        <p:nvSpPr>
          <p:cNvPr id="3" name="Text Placeholder 2"/>
          <p:cNvSpPr>
            <a:spLocks noGrp="1"/>
          </p:cNvSpPr>
          <p:nvPr>
            <p:ph type="body" idx="1"/>
          </p:nvPr>
        </p:nvSpPr>
        <p:spPr/>
        <p:txBody>
          <a:bodyPr/>
          <a:lstStyle/>
          <a:p>
            <a:pPr marL="114300" indent="0">
              <a:buNone/>
            </a:pPr>
            <a:r>
              <a:rPr lang="en-US" dirty="0"/>
              <a:t>The 4 growth strategies are:</a:t>
            </a:r>
          </a:p>
          <a:p>
            <a:pPr marL="114300" indent="0">
              <a:buNone/>
            </a:pPr>
            <a:r>
              <a:rPr lang="en-US" dirty="0"/>
              <a:t>1)Market penetration strategy</a:t>
            </a:r>
          </a:p>
          <a:p>
            <a:pPr marL="114300" indent="0">
              <a:buNone/>
            </a:pPr>
            <a:r>
              <a:rPr lang="en-US" dirty="0"/>
              <a:t>2)Market development strategy</a:t>
            </a:r>
          </a:p>
          <a:p>
            <a:pPr marL="114300" indent="0">
              <a:buNone/>
            </a:pPr>
            <a:r>
              <a:rPr lang="en-US" dirty="0"/>
              <a:t>3)Product development strategy</a:t>
            </a:r>
          </a:p>
          <a:p>
            <a:pPr marL="114300" indent="0">
              <a:buNone/>
            </a:pPr>
            <a:r>
              <a:rPr lang="en-US" dirty="0"/>
              <a:t>4)Product diversification strategy.</a:t>
            </a:r>
          </a:p>
          <a:p>
            <a:endParaRPr lang="en-US" dirty="0"/>
          </a:p>
        </p:txBody>
      </p:sp>
      <p:pic>
        <p:nvPicPr>
          <p:cNvPr id="4" name="image4.png" descr="Ansoff matrix"/>
          <p:cNvPicPr/>
          <p:nvPr/>
        </p:nvPicPr>
        <p:blipFill>
          <a:blip r:embed="rId2">
            <a:extLst>
              <a:ext uri="{28A0092B-C50C-407E-A947-70E740481C1C}">
                <a14:useLocalDpi xmlns:a14="http://schemas.microsoft.com/office/drawing/2010/main" val="0"/>
              </a:ext>
            </a:extLst>
          </a:blip>
          <a:srcRect/>
          <a:stretch>
            <a:fillRect/>
          </a:stretch>
        </p:blipFill>
        <p:spPr>
          <a:xfrm>
            <a:off x="7184571" y="2080009"/>
            <a:ext cx="4711621" cy="4096954"/>
          </a:xfrm>
          <a:prstGeom prst="rect">
            <a:avLst/>
          </a:prstGeom>
          <a:ln/>
        </p:spPr>
      </p:pic>
    </p:spTree>
    <p:extLst>
      <p:ext uri="{BB962C8B-B14F-4D97-AF65-F5344CB8AC3E}">
        <p14:creationId xmlns:p14="http://schemas.microsoft.com/office/powerpoint/2010/main" val="454347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ANSOFF Matrix</a:t>
            </a:r>
          </a:p>
        </p:txBody>
      </p:sp>
      <p:sp>
        <p:nvSpPr>
          <p:cNvPr id="3" name="Text Placeholder 2"/>
          <p:cNvSpPr>
            <a:spLocks noGrp="1"/>
          </p:cNvSpPr>
          <p:nvPr>
            <p:ph type="body" idx="1"/>
          </p:nvPr>
        </p:nvSpPr>
        <p:spPr/>
        <p:txBody>
          <a:bodyPr>
            <a:normAutofit fontScale="77500" lnSpcReduction="20000"/>
          </a:bodyPr>
          <a:lstStyle/>
          <a:p>
            <a:pPr lvl="0"/>
            <a:r>
              <a:rPr lang="en-US" dirty="0"/>
              <a:t>Online website for homeowners, and domestic clients to purchase solar products online from the comfort of their home.</a:t>
            </a:r>
          </a:p>
          <a:p>
            <a:pPr lvl="0"/>
            <a:r>
              <a:rPr lang="en-US" dirty="0"/>
              <a:t>The company has fully backward integrated supply chain to deliver maximum value to consumers.</a:t>
            </a:r>
          </a:p>
          <a:p>
            <a:pPr lvl="0"/>
            <a:r>
              <a:rPr lang="en-US" dirty="0"/>
              <a:t>Launched Mono PERC SPV module with international certifications in market.</a:t>
            </a:r>
          </a:p>
          <a:p>
            <a:pPr lvl="0"/>
            <a:r>
              <a:rPr lang="en-US" dirty="0"/>
              <a:t>The company is targeting new international geographic markets from its international office in Malaysia.</a:t>
            </a:r>
          </a:p>
          <a:p>
            <a:pPr lvl="0"/>
            <a:r>
              <a:rPr lang="en-US" dirty="0"/>
              <a:t>It has added solutions and services vertical to cater to the needs of consumers seeking services in various stages of solar plant installations.</a:t>
            </a:r>
          </a:p>
          <a:p>
            <a:pPr lvl="0"/>
            <a:r>
              <a:rPr lang="en-US" dirty="0"/>
              <a:t>It is providing a host of value-added services like concept designing, operations &amp; maintenance, etc. as EPC contractor.</a:t>
            </a:r>
          </a:p>
          <a:p>
            <a:endParaRPr lang="en-US" dirty="0"/>
          </a:p>
        </p:txBody>
      </p:sp>
    </p:spTree>
    <p:extLst>
      <p:ext uri="{BB962C8B-B14F-4D97-AF65-F5344CB8AC3E}">
        <p14:creationId xmlns:p14="http://schemas.microsoft.com/office/powerpoint/2010/main" val="2074454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Adani Solar:</a:t>
            </a:r>
            <a:r>
              <a:rPr lang="en-US" sz="2200" dirty="0"/>
              <a:t> India's largest Solar Cell and Module Manufacturing Company with a capacity of 1.2 GW. It is one of the fastest growing roof-top and distributed solar EPC Company with over 250 MW projects commissioned and 400 MW under execution in over four continents.</a:t>
            </a:r>
          </a:p>
        </p:txBody>
      </p:sp>
      <p:graphicFrame>
        <p:nvGraphicFramePr>
          <p:cNvPr id="4" name="Table 3"/>
          <p:cNvGraphicFramePr>
            <a:graphicFrameLocks noGrp="1"/>
          </p:cNvGraphicFramePr>
          <p:nvPr/>
        </p:nvGraphicFramePr>
        <p:xfrm>
          <a:off x="1209368" y="2033280"/>
          <a:ext cx="9474533" cy="2229004"/>
        </p:xfrm>
        <a:graphic>
          <a:graphicData uri="http://schemas.openxmlformats.org/drawingml/2006/table">
            <a:tbl>
              <a:tblPr firstRow="1" firstCol="1" bandRow="1"/>
              <a:tblGrid>
                <a:gridCol w="1981176">
                  <a:extLst>
                    <a:ext uri="{9D8B030D-6E8A-4147-A177-3AD203B41FA5}">
                      <a16:colId xmlns:a16="http://schemas.microsoft.com/office/drawing/2014/main" val="733803592"/>
                    </a:ext>
                  </a:extLst>
                </a:gridCol>
                <a:gridCol w="2618161">
                  <a:extLst>
                    <a:ext uri="{9D8B030D-6E8A-4147-A177-3AD203B41FA5}">
                      <a16:colId xmlns:a16="http://schemas.microsoft.com/office/drawing/2014/main" val="1292471824"/>
                    </a:ext>
                  </a:extLst>
                </a:gridCol>
                <a:gridCol w="2257035">
                  <a:extLst>
                    <a:ext uri="{9D8B030D-6E8A-4147-A177-3AD203B41FA5}">
                      <a16:colId xmlns:a16="http://schemas.microsoft.com/office/drawing/2014/main" val="1202780906"/>
                    </a:ext>
                  </a:extLst>
                </a:gridCol>
                <a:gridCol w="2618161">
                  <a:extLst>
                    <a:ext uri="{9D8B030D-6E8A-4147-A177-3AD203B41FA5}">
                      <a16:colId xmlns:a16="http://schemas.microsoft.com/office/drawing/2014/main" val="189220190"/>
                    </a:ext>
                  </a:extLst>
                </a:gridCol>
              </a:tblGrid>
              <a:tr h="495334">
                <a:tc>
                  <a:txBody>
                    <a:bodyPr/>
                    <a:lstStyle/>
                    <a:p>
                      <a:pPr marL="0" marR="0">
                        <a:lnSpc>
                          <a:spcPct val="107000"/>
                        </a:lnSpc>
                        <a:spcBef>
                          <a:spcPts val="0"/>
                        </a:spcBef>
                        <a:spcAft>
                          <a:spcPts val="800"/>
                        </a:spcAft>
                      </a:pPr>
                      <a:r>
                        <a:rPr lang="en-US" sz="1100" b="1">
                          <a:effectLst/>
                          <a:latin typeface="Open Sans"/>
                          <a:ea typeface="Calibri" panose="020F0502020204030204" pitchFamily="34" charset="0"/>
                          <a:cs typeface="Tunga"/>
                        </a:rPr>
                        <a:t>Commercial Name</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a:effectLst/>
                          <a:latin typeface="Open Sans"/>
                          <a:ea typeface="Calibri" panose="020F0502020204030204" pitchFamily="34" charset="0"/>
                          <a:cs typeface="Tunga"/>
                        </a:rPr>
                        <a:t>Encore Series</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a:effectLst/>
                          <a:latin typeface="Open Sans"/>
                          <a:ea typeface="Calibri" panose="020F0502020204030204" pitchFamily="34" charset="0"/>
                          <a:cs typeface="Tunga"/>
                        </a:rPr>
                        <a:t>Eternal Series</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a:effectLst/>
                          <a:latin typeface="Open Sans"/>
                          <a:ea typeface="Calibri" panose="020F0502020204030204" pitchFamily="34" charset="0"/>
                          <a:cs typeface="Tunga"/>
                        </a:rPr>
                        <a:t>Elan Series</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9112584"/>
                  </a:ext>
                </a:extLst>
              </a:tr>
              <a:tr h="495334">
                <a:tc>
                  <a:txBody>
                    <a:bodyPr/>
                    <a:lstStyle/>
                    <a:p>
                      <a:pPr marL="0" marR="0">
                        <a:lnSpc>
                          <a:spcPct val="107000"/>
                        </a:lnSpc>
                        <a:spcBef>
                          <a:spcPts val="0"/>
                        </a:spcBef>
                        <a:spcAft>
                          <a:spcPts val="800"/>
                        </a:spcAft>
                      </a:pPr>
                      <a:r>
                        <a:rPr lang="en-US" sz="1100" b="1">
                          <a:effectLst/>
                          <a:latin typeface="Open Sans"/>
                          <a:ea typeface="Calibri" panose="020F0502020204030204" pitchFamily="34" charset="0"/>
                          <a:cs typeface="Tunga"/>
                        </a:rPr>
                        <a:t>Category</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a:effectLst/>
                          <a:latin typeface="Open Sans"/>
                          <a:ea typeface="Calibri" panose="020F0502020204030204" pitchFamily="34" charset="0"/>
                          <a:cs typeface="Tunga"/>
                        </a:rPr>
                        <a:t>Multi-crystalline P-Type</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a:effectLst/>
                          <a:latin typeface="Open Sans"/>
                          <a:ea typeface="Calibri" panose="020F0502020204030204" pitchFamily="34" charset="0"/>
                          <a:cs typeface="Tunga"/>
                        </a:rPr>
                        <a:t>Mono-PERC P-Type</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a:effectLst/>
                          <a:latin typeface="Open Sans"/>
                          <a:ea typeface="Calibri" panose="020F0502020204030204" pitchFamily="34" charset="0"/>
                          <a:cs typeface="Tunga"/>
                        </a:rPr>
                        <a:t>Bifacial N-Type / P-Type</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8630391"/>
                  </a:ext>
                </a:extLst>
              </a:tr>
              <a:tr h="1238336">
                <a:tc>
                  <a:txBody>
                    <a:bodyPr/>
                    <a:lstStyle/>
                    <a:p>
                      <a:pPr marL="0" marR="0">
                        <a:lnSpc>
                          <a:spcPct val="107000"/>
                        </a:lnSpc>
                        <a:spcBef>
                          <a:spcPts val="0"/>
                        </a:spcBef>
                        <a:spcAft>
                          <a:spcPts val="800"/>
                        </a:spcAft>
                      </a:pPr>
                      <a:r>
                        <a:rPr lang="en-US" sz="1100" b="1">
                          <a:effectLst/>
                          <a:latin typeface="Open Sans"/>
                          <a:ea typeface="Calibri" panose="020F0502020204030204" pitchFamily="34" charset="0"/>
                          <a:cs typeface="Tunga"/>
                        </a:rPr>
                        <a:t>Features</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dirty="0">
                          <a:effectLst/>
                          <a:latin typeface="Open Sans"/>
                          <a:ea typeface="Calibri" panose="020F0502020204030204" pitchFamily="34" charset="0"/>
                          <a:cs typeface="Tunga"/>
                        </a:rPr>
                        <a:t>For higher efficiency and better rates of return. Ideal for Utility scale project. 330 to 340Wpp</a:t>
                      </a:r>
                      <a:endParaRPr lang="en-US" sz="1100" dirty="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a:effectLst/>
                          <a:latin typeface="Open Sans"/>
                          <a:ea typeface="Calibri" panose="020F0502020204030204" pitchFamily="34" charset="0"/>
                          <a:cs typeface="Tunga"/>
                        </a:rPr>
                        <a:t>For large-scale and rooftop PV installations, 360 to 390 WP</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dirty="0">
                          <a:effectLst/>
                          <a:latin typeface="Open Sans"/>
                          <a:ea typeface="Calibri" panose="020F0502020204030204" pitchFamily="34" charset="0"/>
                          <a:cs typeface="Tunga"/>
                        </a:rPr>
                        <a:t>Lowest LCOE and Highest IRR with 30 years warranty, 355 to 385WP</a:t>
                      </a:r>
                      <a:endParaRPr lang="en-US" sz="1100" dirty="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47045"/>
                  </a:ext>
                </a:extLst>
              </a:tr>
            </a:tbl>
          </a:graphicData>
        </a:graphic>
      </p:graphicFrame>
      <p:graphicFrame>
        <p:nvGraphicFramePr>
          <p:cNvPr id="7" name="Object 6"/>
          <p:cNvGraphicFramePr>
            <a:graphicFrameLocks noChangeAspect="1"/>
          </p:cNvGraphicFramePr>
          <p:nvPr/>
        </p:nvGraphicFramePr>
        <p:xfrm>
          <a:off x="1293069" y="4588694"/>
          <a:ext cx="9390833" cy="1588269"/>
        </p:xfrm>
        <a:graphic>
          <a:graphicData uri="http://schemas.openxmlformats.org/presentationml/2006/ole">
            <mc:AlternateContent xmlns:mc="http://schemas.openxmlformats.org/markup-compatibility/2006">
              <mc:Choice xmlns:v="urn:schemas-microsoft-com:vml" Requires="v">
                <p:oleObj spid="_x0000_s4131" name="Worksheet" r:id="rId3" imgW="5800699" imgH="981246" progId="Excel.Sheet.12">
                  <p:embed/>
                </p:oleObj>
              </mc:Choice>
              <mc:Fallback>
                <p:oleObj name="Worksheet" r:id="rId3" imgW="5800699" imgH="981246" progId="Excel.Sheet.12">
                  <p:embed/>
                  <p:pic>
                    <p:nvPicPr>
                      <p:cNvPr id="7" name="Object 6"/>
                      <p:cNvPicPr/>
                      <p:nvPr/>
                    </p:nvPicPr>
                    <p:blipFill>
                      <a:blip r:embed="rId4"/>
                      <a:stretch>
                        <a:fillRect/>
                      </a:stretch>
                    </p:blipFill>
                    <p:spPr>
                      <a:xfrm>
                        <a:off x="1293069" y="4588694"/>
                        <a:ext cx="9390833" cy="1588269"/>
                      </a:xfrm>
                      <a:prstGeom prst="rect">
                        <a:avLst/>
                      </a:prstGeom>
                    </p:spPr>
                  </p:pic>
                </p:oleObj>
              </mc:Fallback>
            </mc:AlternateContent>
          </a:graphicData>
        </a:graphic>
      </p:graphicFrame>
    </p:spTree>
    <p:extLst>
      <p:ext uri="{BB962C8B-B14F-4D97-AF65-F5344CB8AC3E}">
        <p14:creationId xmlns:p14="http://schemas.microsoft.com/office/powerpoint/2010/main" val="2085146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59789345"/>
              </p:ext>
            </p:extLst>
          </p:nvPr>
        </p:nvGraphicFramePr>
        <p:xfrm>
          <a:off x="665572" y="503410"/>
          <a:ext cx="10146454" cy="1948388"/>
        </p:xfrm>
        <a:graphic>
          <a:graphicData uri="http://schemas.openxmlformats.org/drawingml/2006/table">
            <a:tbl>
              <a:tblPr firstRow="1" firstCol="1" bandRow="1"/>
              <a:tblGrid>
                <a:gridCol w="4169270">
                  <a:extLst>
                    <a:ext uri="{9D8B030D-6E8A-4147-A177-3AD203B41FA5}">
                      <a16:colId xmlns:a16="http://schemas.microsoft.com/office/drawing/2014/main" val="2831135204"/>
                    </a:ext>
                  </a:extLst>
                </a:gridCol>
                <a:gridCol w="5977184">
                  <a:extLst>
                    <a:ext uri="{9D8B030D-6E8A-4147-A177-3AD203B41FA5}">
                      <a16:colId xmlns:a16="http://schemas.microsoft.com/office/drawing/2014/main" val="1495263963"/>
                    </a:ext>
                  </a:extLst>
                </a:gridCol>
              </a:tblGrid>
              <a:tr h="327804">
                <a:tc gridSpan="2">
                  <a:txBody>
                    <a:bodyPr/>
                    <a:lstStyle/>
                    <a:p>
                      <a:pPr marL="0" marR="0" algn="ctr">
                        <a:lnSpc>
                          <a:spcPct val="107000"/>
                        </a:lnSpc>
                        <a:spcBef>
                          <a:spcPts val="0"/>
                        </a:spcBef>
                        <a:spcAft>
                          <a:spcPts val="800"/>
                        </a:spcAft>
                      </a:pPr>
                      <a:r>
                        <a:rPr lang="en-US" sz="1100" b="1">
                          <a:effectLst/>
                          <a:latin typeface="Open Sans"/>
                          <a:ea typeface="Calibri" panose="020F0502020204030204" pitchFamily="34" charset="0"/>
                          <a:cs typeface="Tunga"/>
                        </a:rPr>
                        <a:t>Rooptop &amp; Distributed Solar EPC Business Model</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759699180"/>
                  </a:ext>
                </a:extLst>
              </a:tr>
              <a:tr h="1620584">
                <a:tc>
                  <a:txBody>
                    <a:bodyPr/>
                    <a:lstStyle/>
                    <a:p>
                      <a:pPr marL="0" marR="0">
                        <a:lnSpc>
                          <a:spcPct val="107000"/>
                        </a:lnSpc>
                        <a:spcBef>
                          <a:spcPts val="0"/>
                        </a:spcBef>
                        <a:spcAft>
                          <a:spcPts val="800"/>
                        </a:spcAft>
                      </a:pPr>
                      <a:r>
                        <a:rPr lang="en-US" sz="1100" dirty="0">
                          <a:effectLst/>
                          <a:latin typeface="Open Sans"/>
                          <a:ea typeface="Calibri" panose="020F0502020204030204" pitchFamily="34" charset="0"/>
                          <a:cs typeface="Tunga"/>
                        </a:rPr>
                        <a:t>In CAPEX (Capital Expenditure) business model for solar deployment, the customer buys the solar PV system by making 100% of the payment in advance or by financing the system through a bank.</a:t>
                      </a:r>
                      <a:endParaRPr lang="en-US" sz="1100" dirty="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dirty="0">
                          <a:effectLst/>
                          <a:latin typeface="Open Sans"/>
                          <a:ea typeface="Calibri" panose="020F0502020204030204" pitchFamily="34" charset="0"/>
                          <a:cs typeface="Tunga"/>
                        </a:rPr>
                        <a:t>In OPEX (Operational Expenditure) model, the Renewable Energy Service Company (RESCO) developer invests in solar rooftop asset and sells the generated power to the building owner in favor of low solar power tariff. The excess power may be sold by the owner to the utility according to the power purchase agreement through net metering system.</a:t>
                      </a:r>
                      <a:endParaRPr lang="en-US" sz="1100" dirty="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6970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31274363"/>
              </p:ext>
            </p:extLst>
          </p:nvPr>
        </p:nvGraphicFramePr>
        <p:xfrm>
          <a:off x="665572" y="3506788"/>
          <a:ext cx="10146454" cy="2652852"/>
        </p:xfrm>
        <a:graphic>
          <a:graphicData uri="http://schemas.openxmlformats.org/drawingml/2006/table">
            <a:tbl>
              <a:tblPr firstRow="1" firstCol="1" bandRow="1"/>
              <a:tblGrid>
                <a:gridCol w="3315387">
                  <a:extLst>
                    <a:ext uri="{9D8B030D-6E8A-4147-A177-3AD203B41FA5}">
                      <a16:colId xmlns:a16="http://schemas.microsoft.com/office/drawing/2014/main" val="3890850150"/>
                    </a:ext>
                  </a:extLst>
                </a:gridCol>
                <a:gridCol w="2561650">
                  <a:extLst>
                    <a:ext uri="{9D8B030D-6E8A-4147-A177-3AD203B41FA5}">
                      <a16:colId xmlns:a16="http://schemas.microsoft.com/office/drawing/2014/main" val="2264198419"/>
                    </a:ext>
                  </a:extLst>
                </a:gridCol>
                <a:gridCol w="4269417">
                  <a:extLst>
                    <a:ext uri="{9D8B030D-6E8A-4147-A177-3AD203B41FA5}">
                      <a16:colId xmlns:a16="http://schemas.microsoft.com/office/drawing/2014/main" val="368417156"/>
                    </a:ext>
                  </a:extLst>
                </a:gridCol>
              </a:tblGrid>
              <a:tr h="279573">
                <a:tc>
                  <a:txBody>
                    <a:bodyPr/>
                    <a:lstStyle/>
                    <a:p>
                      <a:pPr marL="0" marR="0">
                        <a:lnSpc>
                          <a:spcPct val="107000"/>
                        </a:lnSpc>
                        <a:spcBef>
                          <a:spcPts val="0"/>
                        </a:spcBef>
                        <a:spcAft>
                          <a:spcPts val="800"/>
                        </a:spcAft>
                      </a:pPr>
                      <a:r>
                        <a:rPr lang="en-US" sz="1100" b="1">
                          <a:effectLst/>
                          <a:latin typeface="Open Sans"/>
                          <a:ea typeface="Calibri" panose="020F0502020204030204" pitchFamily="34" charset="0"/>
                          <a:cs typeface="Tunga"/>
                        </a:rPr>
                        <a:t>Engineering- E</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b="1">
                          <a:effectLst/>
                          <a:latin typeface="Open Sans"/>
                          <a:ea typeface="Calibri" panose="020F0502020204030204" pitchFamily="34" charset="0"/>
                          <a:cs typeface="Tunga"/>
                        </a:rPr>
                        <a:t>Procurement -P</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b="1">
                          <a:effectLst/>
                          <a:latin typeface="Open Sans"/>
                          <a:ea typeface="Calibri" panose="020F0502020204030204" pitchFamily="34" charset="0"/>
                          <a:cs typeface="Tunga"/>
                        </a:rPr>
                        <a:t>Construction-C</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8494036"/>
                  </a:ext>
                </a:extLst>
              </a:tr>
              <a:tr h="2373279">
                <a:tc>
                  <a:txBody>
                    <a:bodyPr/>
                    <a:lstStyle/>
                    <a:p>
                      <a:pPr marL="0" marR="0">
                        <a:lnSpc>
                          <a:spcPct val="107000"/>
                        </a:lnSpc>
                        <a:spcBef>
                          <a:spcPts val="0"/>
                        </a:spcBef>
                        <a:spcAft>
                          <a:spcPts val="800"/>
                        </a:spcAft>
                      </a:pPr>
                      <a:r>
                        <a:rPr lang="en-US" sz="1100">
                          <a:effectLst/>
                          <a:latin typeface="Open Sans"/>
                          <a:ea typeface="Calibri" panose="020F0502020204030204" pitchFamily="34" charset="0"/>
                          <a:cs typeface="Tunga"/>
                        </a:rPr>
                        <a:t>• Yield assessment • Basic planning and engineering design • Selection of components basis quality norms • Finalization of design • Construction design (detailed engineering</a:t>
                      </a:r>
                      <a:endParaRPr lang="en-US" sz="110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dirty="0">
                          <a:effectLst/>
                          <a:latin typeface="Open Sans"/>
                          <a:ea typeface="Calibri" panose="020F0502020204030204" pitchFamily="34" charset="0"/>
                          <a:cs typeface="Tunga"/>
                        </a:rPr>
                        <a:t> • Specifications • Bid comparisons • Preparation of Contract • Purchase of modules</a:t>
                      </a:r>
                      <a:endParaRPr lang="en-US" sz="1100" dirty="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dirty="0">
                          <a:effectLst/>
                          <a:latin typeface="Open Sans"/>
                          <a:ea typeface="Calibri" panose="020F0502020204030204" pitchFamily="34" charset="0"/>
                          <a:cs typeface="Tunga"/>
                        </a:rPr>
                        <a:t>Preparation of installation and construction documentation • Specialist risk management • Specialist site management • Logistics co-ordination • Safety co-ordination • Commissioning and performance testing • Experienced project management and detailed documentation</a:t>
                      </a:r>
                      <a:endParaRPr lang="en-US" sz="1100" dirty="0">
                        <a:effectLst/>
                        <a:latin typeface="Calibri" panose="020F0502020204030204" pitchFamily="34" charset="0"/>
                        <a:ea typeface="Calibri" panose="020F0502020204030204" pitchFamily="34" charset="0"/>
                        <a:cs typeface="Tung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2052412"/>
                  </a:ext>
                </a:extLst>
              </a:tr>
            </a:tbl>
          </a:graphicData>
        </a:graphic>
      </p:graphicFrame>
    </p:spTree>
    <p:extLst>
      <p:ext uri="{BB962C8B-B14F-4D97-AF65-F5344CB8AC3E}">
        <p14:creationId xmlns:p14="http://schemas.microsoft.com/office/powerpoint/2010/main" val="4003653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20"/>
          <p:cNvSpPr/>
          <p:nvPr/>
        </p:nvSpPr>
        <p:spPr>
          <a:xfrm>
            <a:off x="0" y="-1"/>
            <a:ext cx="12192000" cy="3752603"/>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1" name="Google Shape;871;p20"/>
          <p:cNvSpPr txBox="1"/>
          <p:nvPr/>
        </p:nvSpPr>
        <p:spPr>
          <a:xfrm>
            <a:off x="1347730" y="705362"/>
            <a:ext cx="949654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chemeClr val="lt1"/>
                </a:solidFill>
                <a:latin typeface="Arial"/>
                <a:ea typeface="Arial"/>
                <a:cs typeface="Arial"/>
                <a:sym typeface="Arial"/>
              </a:rPr>
              <a:t>FINANCIAL PERFORMANCE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cxnSp>
        <p:nvCxnSpPr>
          <p:cNvPr id="877" name="Google Shape;877;p21"/>
          <p:cNvCxnSpPr/>
          <p:nvPr/>
        </p:nvCxnSpPr>
        <p:spPr>
          <a:xfrm>
            <a:off x="6102266" y="1175852"/>
            <a:ext cx="12093" cy="1586607"/>
          </a:xfrm>
          <a:prstGeom prst="straightConnector1">
            <a:avLst/>
          </a:prstGeom>
          <a:noFill/>
          <a:ln w="9525" cap="flat" cmpd="sng">
            <a:solidFill>
              <a:srgbClr val="411B9C"/>
            </a:solidFill>
            <a:prstDash val="solid"/>
            <a:round/>
            <a:headEnd type="none" w="sm" len="sm"/>
            <a:tailEnd type="none" w="sm" len="sm"/>
          </a:ln>
        </p:spPr>
      </p:cxnSp>
      <p:pic>
        <p:nvPicPr>
          <p:cNvPr id="878" name="Google Shape;878;p21">
            <a:hlinkClick r:id="rId3"/>
          </p:cNvPr>
          <p:cNvPicPr preferRelativeResize="0"/>
          <p:nvPr/>
        </p:nvPicPr>
        <p:blipFill rotWithShape="1">
          <a:blip r:embed="rId4">
            <a:alphaModFix/>
          </a:blip>
          <a:srcRect/>
          <a:stretch/>
        </p:blipFill>
        <p:spPr>
          <a:xfrm>
            <a:off x="695759" y="2606819"/>
            <a:ext cx="2770909" cy="1558636"/>
          </a:xfrm>
          <a:prstGeom prst="rect">
            <a:avLst/>
          </a:prstGeom>
          <a:noFill/>
          <a:ln w="127000" cap="rnd" cmpd="sng">
            <a:solidFill>
              <a:srgbClr val="FFFFFF"/>
            </a:solidFill>
            <a:prstDash val="solid"/>
            <a:round/>
            <a:headEnd type="none" w="sm" len="sm"/>
            <a:tailEnd type="none" w="sm" len="sm"/>
          </a:ln>
          <a:effectLst>
            <a:outerShdw blurRad="76200" dist="95250" dir="10500000" sx="97000" sy="23000" kx="900000" algn="br" rotWithShape="0">
              <a:srgbClr val="000000">
                <a:alpha val="20000"/>
              </a:srgbClr>
            </a:outerShdw>
          </a:effectLst>
        </p:spPr>
      </p:pic>
      <p:pic>
        <p:nvPicPr>
          <p:cNvPr id="879" name="Google Shape;879;p21">
            <a:hlinkClick r:id="rId5"/>
          </p:cNvPr>
          <p:cNvPicPr preferRelativeResize="0"/>
          <p:nvPr/>
        </p:nvPicPr>
        <p:blipFill rotWithShape="1">
          <a:blip r:embed="rId6">
            <a:alphaModFix/>
          </a:blip>
          <a:srcRect/>
          <a:stretch/>
        </p:blipFill>
        <p:spPr>
          <a:xfrm>
            <a:off x="9115895" y="2606819"/>
            <a:ext cx="2770909" cy="1558636"/>
          </a:xfrm>
          <a:prstGeom prst="rect">
            <a:avLst/>
          </a:prstGeom>
          <a:noFill/>
          <a:ln w="127000" cap="rnd" cmpd="sng">
            <a:solidFill>
              <a:srgbClr val="FFFFFF"/>
            </a:solidFill>
            <a:prstDash val="solid"/>
            <a:round/>
            <a:headEnd type="none" w="sm" len="sm"/>
            <a:tailEnd type="none" w="sm" len="sm"/>
          </a:ln>
          <a:effectLst>
            <a:outerShdw blurRad="76200" dist="95250" dir="10500000" sx="97000" sy="23000" kx="900000" algn="br" rotWithShape="0">
              <a:srgbClr val="000000">
                <a:alpha val="20000"/>
              </a:srgbClr>
            </a:outerShdw>
          </a:effectLst>
        </p:spPr>
      </p:pic>
      <p:cxnSp>
        <p:nvCxnSpPr>
          <p:cNvPr id="880" name="Google Shape;880;p21"/>
          <p:cNvCxnSpPr/>
          <p:nvPr/>
        </p:nvCxnSpPr>
        <p:spPr>
          <a:xfrm rot="10800000">
            <a:off x="8245943" y="2967260"/>
            <a:ext cx="939631" cy="1"/>
          </a:xfrm>
          <a:prstGeom prst="straightConnector1">
            <a:avLst/>
          </a:prstGeom>
          <a:noFill/>
          <a:ln w="9525" cap="flat" cmpd="sng">
            <a:solidFill>
              <a:srgbClr val="411B9C"/>
            </a:solidFill>
            <a:prstDash val="solid"/>
            <a:round/>
            <a:headEnd type="oval" w="med" len="med"/>
            <a:tailEnd type="none" w="sm" len="sm"/>
          </a:ln>
        </p:spPr>
      </p:cxnSp>
      <p:cxnSp>
        <p:nvCxnSpPr>
          <p:cNvPr id="881" name="Google Shape;881;p21"/>
          <p:cNvCxnSpPr/>
          <p:nvPr/>
        </p:nvCxnSpPr>
        <p:spPr>
          <a:xfrm rot="10800000">
            <a:off x="8245943" y="3867587"/>
            <a:ext cx="939631" cy="1"/>
          </a:xfrm>
          <a:prstGeom prst="straightConnector1">
            <a:avLst/>
          </a:prstGeom>
          <a:noFill/>
          <a:ln w="9525" cap="flat" cmpd="sng">
            <a:solidFill>
              <a:srgbClr val="411B9C"/>
            </a:solidFill>
            <a:prstDash val="solid"/>
            <a:round/>
            <a:headEnd type="oval" w="med" len="med"/>
            <a:tailEnd type="none" w="sm" len="sm"/>
          </a:ln>
        </p:spPr>
      </p:cxnSp>
      <p:cxnSp>
        <p:nvCxnSpPr>
          <p:cNvPr id="882" name="Google Shape;882;p21"/>
          <p:cNvCxnSpPr/>
          <p:nvPr/>
        </p:nvCxnSpPr>
        <p:spPr>
          <a:xfrm rot="10800000">
            <a:off x="10733718" y="2245902"/>
            <a:ext cx="0" cy="572517"/>
          </a:xfrm>
          <a:prstGeom prst="straightConnector1">
            <a:avLst/>
          </a:prstGeom>
          <a:noFill/>
          <a:ln w="9525" cap="flat" cmpd="sng">
            <a:solidFill>
              <a:srgbClr val="411B9C"/>
            </a:solidFill>
            <a:prstDash val="solid"/>
            <a:round/>
            <a:headEnd type="oval" w="med" len="med"/>
            <a:tailEnd type="none" w="sm" len="sm"/>
          </a:ln>
        </p:spPr>
      </p:cxnSp>
      <p:cxnSp>
        <p:nvCxnSpPr>
          <p:cNvPr id="883" name="Google Shape;883;p21"/>
          <p:cNvCxnSpPr/>
          <p:nvPr/>
        </p:nvCxnSpPr>
        <p:spPr>
          <a:xfrm flipH="1">
            <a:off x="7906506" y="2245902"/>
            <a:ext cx="2827212" cy="7389"/>
          </a:xfrm>
          <a:prstGeom prst="straightConnector1">
            <a:avLst/>
          </a:prstGeom>
          <a:noFill/>
          <a:ln w="9525" cap="flat" cmpd="sng">
            <a:solidFill>
              <a:srgbClr val="411B9C"/>
            </a:solidFill>
            <a:prstDash val="solid"/>
            <a:round/>
            <a:headEnd type="none" w="sm" len="sm"/>
            <a:tailEnd type="none" w="sm" len="sm"/>
          </a:ln>
        </p:spPr>
      </p:cxnSp>
      <p:cxnSp>
        <p:nvCxnSpPr>
          <p:cNvPr id="884" name="Google Shape;884;p21"/>
          <p:cNvCxnSpPr/>
          <p:nvPr/>
        </p:nvCxnSpPr>
        <p:spPr>
          <a:xfrm>
            <a:off x="10765085" y="4112783"/>
            <a:ext cx="0" cy="298453"/>
          </a:xfrm>
          <a:prstGeom prst="straightConnector1">
            <a:avLst/>
          </a:prstGeom>
          <a:noFill/>
          <a:ln w="9525" cap="flat" cmpd="sng">
            <a:solidFill>
              <a:srgbClr val="411B9C"/>
            </a:solidFill>
            <a:prstDash val="solid"/>
            <a:round/>
            <a:headEnd type="oval" w="med" len="med"/>
            <a:tailEnd type="none" w="sm" len="sm"/>
          </a:ln>
        </p:spPr>
      </p:cxnSp>
      <p:cxnSp>
        <p:nvCxnSpPr>
          <p:cNvPr id="885" name="Google Shape;885;p21"/>
          <p:cNvCxnSpPr/>
          <p:nvPr/>
        </p:nvCxnSpPr>
        <p:spPr>
          <a:xfrm rot="10800000">
            <a:off x="6664817" y="3417424"/>
            <a:ext cx="1581129" cy="0"/>
          </a:xfrm>
          <a:prstGeom prst="straightConnector1">
            <a:avLst/>
          </a:prstGeom>
          <a:noFill/>
          <a:ln w="9525" cap="flat" cmpd="sng">
            <a:solidFill>
              <a:srgbClr val="411B9C"/>
            </a:solidFill>
            <a:prstDash val="solid"/>
            <a:round/>
            <a:headEnd type="none" w="sm" len="sm"/>
            <a:tailEnd type="none" w="sm" len="sm"/>
          </a:ln>
        </p:spPr>
      </p:cxnSp>
      <p:cxnSp>
        <p:nvCxnSpPr>
          <p:cNvPr id="886" name="Google Shape;886;p21"/>
          <p:cNvCxnSpPr/>
          <p:nvPr/>
        </p:nvCxnSpPr>
        <p:spPr>
          <a:xfrm>
            <a:off x="8245943" y="2967260"/>
            <a:ext cx="0" cy="450164"/>
          </a:xfrm>
          <a:prstGeom prst="straightConnector1">
            <a:avLst/>
          </a:prstGeom>
          <a:noFill/>
          <a:ln w="9525" cap="flat" cmpd="sng">
            <a:solidFill>
              <a:srgbClr val="411B9C"/>
            </a:solidFill>
            <a:prstDash val="solid"/>
            <a:round/>
            <a:headEnd type="none" w="sm" len="sm"/>
            <a:tailEnd type="none" w="sm" len="sm"/>
          </a:ln>
        </p:spPr>
      </p:cxnSp>
      <p:cxnSp>
        <p:nvCxnSpPr>
          <p:cNvPr id="887" name="Google Shape;887;p21"/>
          <p:cNvCxnSpPr/>
          <p:nvPr/>
        </p:nvCxnSpPr>
        <p:spPr>
          <a:xfrm>
            <a:off x="8245943" y="3417424"/>
            <a:ext cx="0" cy="450164"/>
          </a:xfrm>
          <a:prstGeom prst="straightConnector1">
            <a:avLst/>
          </a:prstGeom>
          <a:noFill/>
          <a:ln w="9525" cap="flat" cmpd="sng">
            <a:solidFill>
              <a:srgbClr val="411B9C"/>
            </a:solidFill>
            <a:prstDash val="solid"/>
            <a:round/>
            <a:headEnd type="none" w="sm" len="sm"/>
            <a:tailEnd type="none" w="sm" len="sm"/>
          </a:ln>
        </p:spPr>
      </p:cxnSp>
      <p:sp>
        <p:nvSpPr>
          <p:cNvPr id="888" name="Google Shape;888;p21"/>
          <p:cNvSpPr txBox="1"/>
          <p:nvPr/>
        </p:nvSpPr>
        <p:spPr>
          <a:xfrm>
            <a:off x="9603203" y="2251575"/>
            <a:ext cx="113051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ROCE</a:t>
            </a:r>
            <a:endParaRPr/>
          </a:p>
        </p:txBody>
      </p:sp>
      <p:sp>
        <p:nvSpPr>
          <p:cNvPr id="889" name="Google Shape;889;p21"/>
          <p:cNvSpPr txBox="1"/>
          <p:nvPr/>
        </p:nvSpPr>
        <p:spPr>
          <a:xfrm>
            <a:off x="10756289" y="4328501"/>
            <a:ext cx="86618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KPI METRICS</a:t>
            </a:r>
            <a:endParaRPr/>
          </a:p>
        </p:txBody>
      </p:sp>
      <p:sp>
        <p:nvSpPr>
          <p:cNvPr id="890" name="Google Shape;890;p21"/>
          <p:cNvSpPr txBox="1"/>
          <p:nvPr/>
        </p:nvSpPr>
        <p:spPr>
          <a:xfrm>
            <a:off x="8221909" y="3918416"/>
            <a:ext cx="735960"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ROIC</a:t>
            </a:r>
            <a:endParaRPr/>
          </a:p>
        </p:txBody>
      </p:sp>
      <p:sp>
        <p:nvSpPr>
          <p:cNvPr id="891" name="Google Shape;891;p21"/>
          <p:cNvSpPr txBox="1"/>
          <p:nvPr/>
        </p:nvSpPr>
        <p:spPr>
          <a:xfrm>
            <a:off x="8221909" y="2496589"/>
            <a:ext cx="735960"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NPM</a:t>
            </a:r>
            <a:endParaRPr/>
          </a:p>
        </p:txBody>
      </p:sp>
      <p:cxnSp>
        <p:nvCxnSpPr>
          <p:cNvPr id="892" name="Google Shape;892;p21"/>
          <p:cNvCxnSpPr/>
          <p:nvPr/>
        </p:nvCxnSpPr>
        <p:spPr>
          <a:xfrm rot="10800000">
            <a:off x="7901855" y="4411236"/>
            <a:ext cx="2863232" cy="0"/>
          </a:xfrm>
          <a:prstGeom prst="straightConnector1">
            <a:avLst/>
          </a:prstGeom>
          <a:noFill/>
          <a:ln w="9525" cap="flat" cmpd="sng">
            <a:solidFill>
              <a:srgbClr val="411B9C"/>
            </a:solidFill>
            <a:prstDash val="solid"/>
            <a:round/>
            <a:headEnd type="none" w="sm" len="sm"/>
            <a:tailEnd type="none" w="sm" len="sm"/>
          </a:ln>
        </p:spPr>
      </p:cxnSp>
      <p:cxnSp>
        <p:nvCxnSpPr>
          <p:cNvPr id="893" name="Google Shape;893;p21"/>
          <p:cNvCxnSpPr/>
          <p:nvPr/>
        </p:nvCxnSpPr>
        <p:spPr>
          <a:xfrm rot="10800000" flipH="1">
            <a:off x="7901855" y="2251575"/>
            <a:ext cx="5171" cy="1150298"/>
          </a:xfrm>
          <a:prstGeom prst="straightConnector1">
            <a:avLst/>
          </a:prstGeom>
          <a:noFill/>
          <a:ln w="9525" cap="flat" cmpd="sng">
            <a:solidFill>
              <a:srgbClr val="411B9C"/>
            </a:solidFill>
            <a:prstDash val="solid"/>
            <a:round/>
            <a:headEnd type="none" w="sm" len="sm"/>
            <a:tailEnd type="none" w="sm" len="sm"/>
          </a:ln>
        </p:spPr>
      </p:cxnSp>
      <p:cxnSp>
        <p:nvCxnSpPr>
          <p:cNvPr id="894" name="Google Shape;894;p21"/>
          <p:cNvCxnSpPr/>
          <p:nvPr/>
        </p:nvCxnSpPr>
        <p:spPr>
          <a:xfrm rot="10800000">
            <a:off x="7898658" y="3432583"/>
            <a:ext cx="3242" cy="978653"/>
          </a:xfrm>
          <a:prstGeom prst="straightConnector1">
            <a:avLst/>
          </a:prstGeom>
          <a:noFill/>
          <a:ln w="9525" cap="flat" cmpd="sng">
            <a:solidFill>
              <a:srgbClr val="411B9C"/>
            </a:solidFill>
            <a:prstDash val="solid"/>
            <a:round/>
            <a:headEnd type="none" w="sm" len="sm"/>
            <a:tailEnd type="none" w="sm" len="sm"/>
          </a:ln>
        </p:spPr>
      </p:cxnSp>
      <p:sp>
        <p:nvSpPr>
          <p:cNvPr id="895" name="Google Shape;895;p21"/>
          <p:cNvSpPr/>
          <p:nvPr/>
        </p:nvSpPr>
        <p:spPr>
          <a:xfrm>
            <a:off x="6989871" y="3317323"/>
            <a:ext cx="875884" cy="2002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PROFITABLITY</a:t>
            </a:r>
            <a:endParaRPr/>
          </a:p>
        </p:txBody>
      </p:sp>
      <p:cxnSp>
        <p:nvCxnSpPr>
          <p:cNvPr id="896" name="Google Shape;896;p21"/>
          <p:cNvCxnSpPr/>
          <p:nvPr/>
        </p:nvCxnSpPr>
        <p:spPr>
          <a:xfrm>
            <a:off x="840674" y="4045276"/>
            <a:ext cx="0" cy="365960"/>
          </a:xfrm>
          <a:prstGeom prst="straightConnector1">
            <a:avLst/>
          </a:prstGeom>
          <a:noFill/>
          <a:ln w="9525" cap="flat" cmpd="sng">
            <a:solidFill>
              <a:srgbClr val="411B9C"/>
            </a:solidFill>
            <a:prstDash val="solid"/>
            <a:round/>
            <a:headEnd type="oval" w="med" len="med"/>
            <a:tailEnd type="none" w="sm" len="sm"/>
          </a:ln>
        </p:spPr>
      </p:cxnSp>
      <p:sp>
        <p:nvSpPr>
          <p:cNvPr id="897" name="Google Shape;897;p21"/>
          <p:cNvSpPr txBox="1"/>
          <p:nvPr/>
        </p:nvSpPr>
        <p:spPr>
          <a:xfrm>
            <a:off x="442301" y="4263199"/>
            <a:ext cx="9846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P&amp;L</a:t>
            </a:r>
            <a:endParaRPr/>
          </a:p>
        </p:txBody>
      </p:sp>
      <p:cxnSp>
        <p:nvCxnSpPr>
          <p:cNvPr id="898" name="Google Shape;898;p21"/>
          <p:cNvCxnSpPr/>
          <p:nvPr/>
        </p:nvCxnSpPr>
        <p:spPr>
          <a:xfrm rot="10800000">
            <a:off x="840674" y="4411236"/>
            <a:ext cx="3308736" cy="0"/>
          </a:xfrm>
          <a:prstGeom prst="straightConnector1">
            <a:avLst/>
          </a:prstGeom>
          <a:noFill/>
          <a:ln w="9525" cap="flat" cmpd="sng">
            <a:solidFill>
              <a:srgbClr val="411B9C"/>
            </a:solidFill>
            <a:prstDash val="solid"/>
            <a:round/>
            <a:headEnd type="none" w="sm" len="sm"/>
            <a:tailEnd type="none" w="sm" len="sm"/>
          </a:ln>
        </p:spPr>
      </p:cxnSp>
      <p:cxnSp>
        <p:nvCxnSpPr>
          <p:cNvPr id="899" name="Google Shape;899;p21"/>
          <p:cNvCxnSpPr/>
          <p:nvPr/>
        </p:nvCxnSpPr>
        <p:spPr>
          <a:xfrm rot="10800000">
            <a:off x="2300235" y="2374163"/>
            <a:ext cx="0" cy="388296"/>
          </a:xfrm>
          <a:prstGeom prst="straightConnector1">
            <a:avLst/>
          </a:prstGeom>
          <a:noFill/>
          <a:ln w="9525" cap="flat" cmpd="sng">
            <a:solidFill>
              <a:srgbClr val="411B9C"/>
            </a:solidFill>
            <a:prstDash val="solid"/>
            <a:round/>
            <a:headEnd type="oval" w="med" len="med"/>
            <a:tailEnd type="none" w="sm" len="sm"/>
          </a:ln>
        </p:spPr>
      </p:cxnSp>
      <p:cxnSp>
        <p:nvCxnSpPr>
          <p:cNvPr id="900" name="Google Shape;900;p21"/>
          <p:cNvCxnSpPr/>
          <p:nvPr/>
        </p:nvCxnSpPr>
        <p:spPr>
          <a:xfrm rot="10800000">
            <a:off x="2300235" y="2374163"/>
            <a:ext cx="1849175" cy="0"/>
          </a:xfrm>
          <a:prstGeom prst="straightConnector1">
            <a:avLst/>
          </a:prstGeom>
          <a:noFill/>
          <a:ln w="9525" cap="flat" cmpd="sng">
            <a:solidFill>
              <a:srgbClr val="411B9C"/>
            </a:solidFill>
            <a:prstDash val="solid"/>
            <a:round/>
            <a:headEnd type="none" w="sm" len="sm"/>
            <a:tailEnd type="none" w="sm" len="sm"/>
          </a:ln>
        </p:spPr>
      </p:cxnSp>
      <p:sp>
        <p:nvSpPr>
          <p:cNvPr id="901" name="Google Shape;901;p21"/>
          <p:cNvSpPr txBox="1"/>
          <p:nvPr/>
        </p:nvSpPr>
        <p:spPr>
          <a:xfrm>
            <a:off x="2606653" y="2307832"/>
            <a:ext cx="136513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B/S</a:t>
            </a:r>
            <a:endParaRPr/>
          </a:p>
        </p:txBody>
      </p:sp>
      <p:cxnSp>
        <p:nvCxnSpPr>
          <p:cNvPr id="902" name="Google Shape;902;p21"/>
          <p:cNvCxnSpPr/>
          <p:nvPr/>
        </p:nvCxnSpPr>
        <p:spPr>
          <a:xfrm rot="10800000">
            <a:off x="4148465" y="2374163"/>
            <a:ext cx="0" cy="1018955"/>
          </a:xfrm>
          <a:prstGeom prst="straightConnector1">
            <a:avLst/>
          </a:prstGeom>
          <a:noFill/>
          <a:ln w="9525" cap="flat" cmpd="sng">
            <a:solidFill>
              <a:srgbClr val="411B9C"/>
            </a:solidFill>
            <a:prstDash val="solid"/>
            <a:round/>
            <a:headEnd type="none" w="sm" len="sm"/>
            <a:tailEnd type="none" w="sm" len="sm"/>
          </a:ln>
        </p:spPr>
      </p:cxnSp>
      <p:cxnSp>
        <p:nvCxnSpPr>
          <p:cNvPr id="903" name="Google Shape;903;p21"/>
          <p:cNvCxnSpPr/>
          <p:nvPr/>
        </p:nvCxnSpPr>
        <p:spPr>
          <a:xfrm rot="10800000">
            <a:off x="4148466" y="3417424"/>
            <a:ext cx="1309871" cy="0"/>
          </a:xfrm>
          <a:prstGeom prst="straightConnector1">
            <a:avLst/>
          </a:prstGeom>
          <a:noFill/>
          <a:ln w="9525" cap="flat" cmpd="sng">
            <a:solidFill>
              <a:srgbClr val="411B9C"/>
            </a:solidFill>
            <a:prstDash val="solid"/>
            <a:round/>
            <a:headEnd type="none" w="sm" len="sm"/>
            <a:tailEnd type="none" w="sm" len="sm"/>
          </a:ln>
        </p:spPr>
      </p:cxnSp>
      <p:cxnSp>
        <p:nvCxnSpPr>
          <p:cNvPr id="904" name="Google Shape;904;p21"/>
          <p:cNvCxnSpPr/>
          <p:nvPr/>
        </p:nvCxnSpPr>
        <p:spPr>
          <a:xfrm rot="10800000">
            <a:off x="4148557" y="3386140"/>
            <a:ext cx="6500" cy="1025096"/>
          </a:xfrm>
          <a:prstGeom prst="straightConnector1">
            <a:avLst/>
          </a:prstGeom>
          <a:noFill/>
          <a:ln w="9525" cap="flat" cmpd="sng">
            <a:solidFill>
              <a:srgbClr val="411B9C"/>
            </a:solidFill>
            <a:prstDash val="solid"/>
            <a:round/>
            <a:headEnd type="none" w="sm" len="sm"/>
            <a:tailEnd type="none" w="sm" len="sm"/>
          </a:ln>
        </p:spPr>
      </p:cxnSp>
      <p:sp>
        <p:nvSpPr>
          <p:cNvPr id="905" name="Google Shape;905;p21"/>
          <p:cNvSpPr/>
          <p:nvPr/>
        </p:nvSpPr>
        <p:spPr>
          <a:xfrm>
            <a:off x="4226474" y="3245418"/>
            <a:ext cx="875884" cy="3156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CAGR comparison</a:t>
            </a:r>
            <a:endParaRPr/>
          </a:p>
        </p:txBody>
      </p:sp>
      <p:pic>
        <p:nvPicPr>
          <p:cNvPr id="906" name="Google Shape;906;p21">
            <a:hlinkClick r:id="rId7"/>
          </p:cNvPr>
          <p:cNvPicPr preferRelativeResize="0"/>
          <p:nvPr/>
        </p:nvPicPr>
        <p:blipFill rotWithShape="1">
          <a:blip r:embed="rId8">
            <a:alphaModFix/>
          </a:blip>
          <a:srcRect/>
          <a:stretch/>
        </p:blipFill>
        <p:spPr>
          <a:xfrm>
            <a:off x="9108923" y="4902764"/>
            <a:ext cx="2770909" cy="1558636"/>
          </a:xfrm>
          <a:prstGeom prst="rect">
            <a:avLst/>
          </a:prstGeom>
          <a:noFill/>
          <a:ln w="9525" cap="flat" cmpd="sng">
            <a:solidFill>
              <a:srgbClr val="D3D3D3"/>
            </a:solidFill>
            <a:prstDash val="solid"/>
            <a:round/>
            <a:headEnd type="none" w="sm" len="sm"/>
            <a:tailEnd type="none" w="sm" len="sm"/>
          </a:ln>
          <a:effectLst>
            <a:outerShdw blurRad="76200" sy="23000" kx="1200000" algn="br" rotWithShape="0">
              <a:srgbClr val="000000">
                <a:alpha val="20000"/>
              </a:srgbClr>
            </a:outerShdw>
          </a:effectLst>
        </p:spPr>
      </p:pic>
      <p:pic>
        <p:nvPicPr>
          <p:cNvPr id="907" name="Google Shape;907;p21">
            <a:hlinkClick r:id="rId9"/>
          </p:cNvPr>
          <p:cNvPicPr preferRelativeResize="0"/>
          <p:nvPr/>
        </p:nvPicPr>
        <p:blipFill rotWithShape="1">
          <a:blip r:embed="rId10">
            <a:alphaModFix/>
          </a:blip>
          <a:srcRect/>
          <a:stretch/>
        </p:blipFill>
        <p:spPr>
          <a:xfrm>
            <a:off x="617949" y="4995817"/>
            <a:ext cx="2770909" cy="1558636"/>
          </a:xfrm>
          <a:prstGeom prst="rect">
            <a:avLst/>
          </a:prstGeom>
          <a:noFill/>
          <a:ln w="9525" cap="flat" cmpd="sng">
            <a:solidFill>
              <a:srgbClr val="D3D3D3"/>
            </a:solidFill>
            <a:prstDash val="solid"/>
            <a:round/>
            <a:headEnd type="none" w="sm" len="sm"/>
            <a:tailEnd type="none" w="sm" len="sm"/>
          </a:ln>
          <a:effectLst>
            <a:outerShdw blurRad="76200" sy="23000" kx="1200000" algn="br" rotWithShape="0">
              <a:srgbClr val="000000">
                <a:alpha val="20000"/>
              </a:srgbClr>
            </a:outerShdw>
          </a:effectLst>
        </p:spPr>
      </p:pic>
      <p:cxnSp>
        <p:nvCxnSpPr>
          <p:cNvPr id="908" name="Google Shape;908;p21"/>
          <p:cNvCxnSpPr/>
          <p:nvPr/>
        </p:nvCxnSpPr>
        <p:spPr>
          <a:xfrm rot="10800000">
            <a:off x="8254291" y="5976946"/>
            <a:ext cx="1029929" cy="0"/>
          </a:xfrm>
          <a:prstGeom prst="straightConnector1">
            <a:avLst/>
          </a:prstGeom>
          <a:noFill/>
          <a:ln w="9525" cap="flat" cmpd="sng">
            <a:solidFill>
              <a:srgbClr val="411B9C"/>
            </a:solidFill>
            <a:prstDash val="solid"/>
            <a:round/>
            <a:headEnd type="oval" w="med" len="med"/>
            <a:tailEnd type="none" w="sm" len="sm"/>
          </a:ln>
        </p:spPr>
      </p:cxnSp>
      <p:cxnSp>
        <p:nvCxnSpPr>
          <p:cNvPr id="909" name="Google Shape;909;p21"/>
          <p:cNvCxnSpPr/>
          <p:nvPr/>
        </p:nvCxnSpPr>
        <p:spPr>
          <a:xfrm>
            <a:off x="10980153" y="6281164"/>
            <a:ext cx="5846" cy="360472"/>
          </a:xfrm>
          <a:prstGeom prst="straightConnector1">
            <a:avLst/>
          </a:prstGeom>
          <a:noFill/>
          <a:ln w="9525" cap="flat" cmpd="sng">
            <a:solidFill>
              <a:srgbClr val="411B9C"/>
            </a:solidFill>
            <a:prstDash val="solid"/>
            <a:round/>
            <a:headEnd type="oval" w="med" len="med"/>
            <a:tailEnd type="none" w="sm" len="sm"/>
          </a:ln>
        </p:spPr>
      </p:cxnSp>
      <p:cxnSp>
        <p:nvCxnSpPr>
          <p:cNvPr id="910" name="Google Shape;910;p21"/>
          <p:cNvCxnSpPr/>
          <p:nvPr/>
        </p:nvCxnSpPr>
        <p:spPr>
          <a:xfrm rot="10800000">
            <a:off x="8254291" y="6638131"/>
            <a:ext cx="2731709" cy="0"/>
          </a:xfrm>
          <a:prstGeom prst="straightConnector1">
            <a:avLst/>
          </a:prstGeom>
          <a:noFill/>
          <a:ln w="9525" cap="flat" cmpd="sng">
            <a:solidFill>
              <a:srgbClr val="411B9C"/>
            </a:solidFill>
            <a:prstDash val="solid"/>
            <a:round/>
            <a:headEnd type="none" w="sm" len="sm"/>
            <a:tailEnd type="none" w="sm" len="sm"/>
          </a:ln>
        </p:spPr>
      </p:cxnSp>
      <p:cxnSp>
        <p:nvCxnSpPr>
          <p:cNvPr id="911" name="Google Shape;911;p21"/>
          <p:cNvCxnSpPr/>
          <p:nvPr/>
        </p:nvCxnSpPr>
        <p:spPr>
          <a:xfrm rot="10800000">
            <a:off x="8254291" y="5466737"/>
            <a:ext cx="1029929" cy="0"/>
          </a:xfrm>
          <a:prstGeom prst="straightConnector1">
            <a:avLst/>
          </a:prstGeom>
          <a:noFill/>
          <a:ln w="9525" cap="flat" cmpd="sng">
            <a:solidFill>
              <a:srgbClr val="411B9C"/>
            </a:solidFill>
            <a:prstDash val="solid"/>
            <a:round/>
            <a:headEnd type="oval" w="med" len="med"/>
            <a:tailEnd type="none" w="sm" len="sm"/>
          </a:ln>
        </p:spPr>
      </p:cxnSp>
      <p:cxnSp>
        <p:nvCxnSpPr>
          <p:cNvPr id="912" name="Google Shape;912;p21"/>
          <p:cNvCxnSpPr/>
          <p:nvPr/>
        </p:nvCxnSpPr>
        <p:spPr>
          <a:xfrm rot="10800000" flipH="1">
            <a:off x="8254290" y="5466737"/>
            <a:ext cx="1" cy="1171395"/>
          </a:xfrm>
          <a:prstGeom prst="straightConnector1">
            <a:avLst/>
          </a:prstGeom>
          <a:noFill/>
          <a:ln w="9525" cap="flat" cmpd="sng">
            <a:solidFill>
              <a:srgbClr val="411B9C"/>
            </a:solidFill>
            <a:prstDash val="solid"/>
            <a:round/>
            <a:headEnd type="none" w="sm" len="sm"/>
            <a:tailEnd type="none" w="sm" len="sm"/>
          </a:ln>
        </p:spPr>
      </p:cxnSp>
      <p:sp>
        <p:nvSpPr>
          <p:cNvPr id="913" name="Google Shape;913;p21"/>
          <p:cNvSpPr txBox="1"/>
          <p:nvPr/>
        </p:nvSpPr>
        <p:spPr>
          <a:xfrm>
            <a:off x="6792894" y="5250405"/>
            <a:ext cx="875882" cy="57708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chemeClr val="dk1"/>
                </a:solidFill>
                <a:latin typeface="Calibri"/>
                <a:ea typeface="Calibri"/>
                <a:cs typeface="Calibri"/>
                <a:sym typeface="Calibri"/>
              </a:rPr>
              <a:t>FINANCE COST, TAX MGMT</a:t>
            </a:r>
            <a:endParaRPr sz="1100">
              <a:solidFill>
                <a:schemeClr val="dk1"/>
              </a:solidFill>
              <a:latin typeface="Calibri"/>
              <a:ea typeface="Calibri"/>
              <a:cs typeface="Calibri"/>
              <a:sym typeface="Calibri"/>
            </a:endParaRPr>
          </a:p>
        </p:txBody>
      </p:sp>
      <p:sp>
        <p:nvSpPr>
          <p:cNvPr id="914" name="Google Shape;914;p21"/>
          <p:cNvSpPr txBox="1"/>
          <p:nvPr/>
        </p:nvSpPr>
        <p:spPr>
          <a:xfrm>
            <a:off x="7973616" y="5075672"/>
            <a:ext cx="120153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chemeClr val="dk1"/>
                </a:solidFill>
                <a:latin typeface="Calibri"/>
                <a:ea typeface="Calibri"/>
                <a:cs typeface="Calibri"/>
                <a:sym typeface="Calibri"/>
              </a:rPr>
              <a:t>CURRENT RATIO</a:t>
            </a:r>
            <a:endParaRPr/>
          </a:p>
        </p:txBody>
      </p:sp>
      <p:sp>
        <p:nvSpPr>
          <p:cNvPr id="915" name="Google Shape;915;p21"/>
          <p:cNvSpPr txBox="1"/>
          <p:nvPr/>
        </p:nvSpPr>
        <p:spPr>
          <a:xfrm>
            <a:off x="8082689" y="5575652"/>
            <a:ext cx="120153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chemeClr val="dk1"/>
                </a:solidFill>
                <a:latin typeface="Calibri"/>
                <a:ea typeface="Calibri"/>
                <a:cs typeface="Calibri"/>
                <a:sym typeface="Calibri"/>
              </a:rPr>
              <a:t>CASH RATIO</a:t>
            </a:r>
            <a:endParaRPr/>
          </a:p>
        </p:txBody>
      </p:sp>
      <p:sp>
        <p:nvSpPr>
          <p:cNvPr id="916" name="Google Shape;916;p21"/>
          <p:cNvSpPr txBox="1"/>
          <p:nvPr/>
        </p:nvSpPr>
        <p:spPr>
          <a:xfrm>
            <a:off x="8125036" y="6414734"/>
            <a:ext cx="19775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chemeClr val="dk1"/>
                </a:solidFill>
                <a:latin typeface="Calibri"/>
                <a:ea typeface="Calibri"/>
                <a:cs typeface="Calibri"/>
                <a:sym typeface="Calibri"/>
              </a:rPr>
              <a:t>INTEREST &amp; TAX MGMT</a:t>
            </a:r>
            <a:endParaRPr/>
          </a:p>
        </p:txBody>
      </p:sp>
      <p:sp>
        <p:nvSpPr>
          <p:cNvPr id="917" name="Google Shape;917;p21"/>
          <p:cNvSpPr txBox="1"/>
          <p:nvPr/>
        </p:nvSpPr>
        <p:spPr>
          <a:xfrm>
            <a:off x="4349671" y="5255001"/>
            <a:ext cx="166711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chemeClr val="dk1"/>
                </a:solidFill>
                <a:latin typeface="Calibri"/>
                <a:ea typeface="Calibri"/>
                <a:cs typeface="Calibri"/>
                <a:sym typeface="Calibri"/>
              </a:rPr>
              <a:t>Capital Structure &amp; implications</a:t>
            </a:r>
            <a:endParaRPr sz="1100">
              <a:solidFill>
                <a:schemeClr val="dk1"/>
              </a:solidFill>
              <a:latin typeface="Calibri"/>
              <a:ea typeface="Calibri"/>
              <a:cs typeface="Calibri"/>
              <a:sym typeface="Calibri"/>
            </a:endParaRPr>
          </a:p>
        </p:txBody>
      </p:sp>
      <p:sp>
        <p:nvSpPr>
          <p:cNvPr id="918" name="Google Shape;918;p21"/>
          <p:cNvSpPr txBox="1"/>
          <p:nvPr/>
        </p:nvSpPr>
        <p:spPr>
          <a:xfrm>
            <a:off x="3362081" y="4973260"/>
            <a:ext cx="875777"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Operating &amp; Cash cycle</a:t>
            </a:r>
            <a:endParaRPr sz="1100">
              <a:solidFill>
                <a:schemeClr val="dk1"/>
              </a:solidFill>
              <a:latin typeface="Calibri"/>
              <a:ea typeface="Calibri"/>
              <a:cs typeface="Calibri"/>
              <a:sym typeface="Calibri"/>
            </a:endParaRPr>
          </a:p>
        </p:txBody>
      </p:sp>
      <p:sp>
        <p:nvSpPr>
          <p:cNvPr id="919" name="Google Shape;919;p21"/>
          <p:cNvSpPr txBox="1"/>
          <p:nvPr/>
        </p:nvSpPr>
        <p:spPr>
          <a:xfrm>
            <a:off x="3364367" y="5884130"/>
            <a:ext cx="126594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SGR</a:t>
            </a:r>
            <a:endParaRPr sz="1100">
              <a:solidFill>
                <a:schemeClr val="dk1"/>
              </a:solidFill>
              <a:latin typeface="Calibri"/>
              <a:ea typeface="Calibri"/>
              <a:cs typeface="Calibri"/>
              <a:sym typeface="Calibri"/>
            </a:endParaRPr>
          </a:p>
        </p:txBody>
      </p:sp>
      <p:cxnSp>
        <p:nvCxnSpPr>
          <p:cNvPr id="920" name="Google Shape;920;p21"/>
          <p:cNvCxnSpPr/>
          <p:nvPr/>
        </p:nvCxnSpPr>
        <p:spPr>
          <a:xfrm rot="10800000" flipH="1">
            <a:off x="3280786" y="5329850"/>
            <a:ext cx="939631" cy="1"/>
          </a:xfrm>
          <a:prstGeom prst="straightConnector1">
            <a:avLst/>
          </a:prstGeom>
          <a:noFill/>
          <a:ln w="9525" cap="flat" cmpd="sng">
            <a:solidFill>
              <a:srgbClr val="411B9C"/>
            </a:solidFill>
            <a:prstDash val="solid"/>
            <a:round/>
            <a:headEnd type="oval" w="med" len="med"/>
            <a:tailEnd type="none" w="sm" len="sm"/>
          </a:ln>
        </p:spPr>
      </p:cxnSp>
      <p:cxnSp>
        <p:nvCxnSpPr>
          <p:cNvPr id="921" name="Google Shape;921;p21"/>
          <p:cNvCxnSpPr/>
          <p:nvPr/>
        </p:nvCxnSpPr>
        <p:spPr>
          <a:xfrm rot="10800000" flipH="1">
            <a:off x="3280786" y="6230177"/>
            <a:ext cx="939631" cy="1"/>
          </a:xfrm>
          <a:prstGeom prst="straightConnector1">
            <a:avLst/>
          </a:prstGeom>
          <a:noFill/>
          <a:ln w="9525" cap="flat" cmpd="sng">
            <a:solidFill>
              <a:srgbClr val="411B9C"/>
            </a:solidFill>
            <a:prstDash val="solid"/>
            <a:round/>
            <a:headEnd type="oval" w="med" len="med"/>
            <a:tailEnd type="none" w="sm" len="sm"/>
          </a:ln>
        </p:spPr>
      </p:cxnSp>
      <p:cxnSp>
        <p:nvCxnSpPr>
          <p:cNvPr id="922" name="Google Shape;922;p21"/>
          <p:cNvCxnSpPr/>
          <p:nvPr/>
        </p:nvCxnSpPr>
        <p:spPr>
          <a:xfrm rot="10800000" flipH="1">
            <a:off x="1846092" y="4640229"/>
            <a:ext cx="8796" cy="540780"/>
          </a:xfrm>
          <a:prstGeom prst="straightConnector1">
            <a:avLst/>
          </a:prstGeom>
          <a:noFill/>
          <a:ln w="9525" cap="flat" cmpd="sng">
            <a:solidFill>
              <a:srgbClr val="411B9C"/>
            </a:solidFill>
            <a:prstDash val="solid"/>
            <a:round/>
            <a:headEnd type="oval" w="med" len="med"/>
            <a:tailEnd type="none" w="sm" len="sm"/>
          </a:ln>
        </p:spPr>
      </p:cxnSp>
      <p:cxnSp>
        <p:nvCxnSpPr>
          <p:cNvPr id="923" name="Google Shape;923;p21"/>
          <p:cNvCxnSpPr/>
          <p:nvPr/>
        </p:nvCxnSpPr>
        <p:spPr>
          <a:xfrm>
            <a:off x="1854888" y="4640229"/>
            <a:ext cx="3265617" cy="3505"/>
          </a:xfrm>
          <a:prstGeom prst="straightConnector1">
            <a:avLst/>
          </a:prstGeom>
          <a:noFill/>
          <a:ln w="9525" cap="flat" cmpd="sng">
            <a:solidFill>
              <a:srgbClr val="411B9C"/>
            </a:solidFill>
            <a:prstDash val="solid"/>
            <a:round/>
            <a:headEnd type="none" w="sm" len="sm"/>
            <a:tailEnd type="none" w="sm" len="sm"/>
          </a:ln>
        </p:spPr>
      </p:cxnSp>
      <p:cxnSp>
        <p:nvCxnSpPr>
          <p:cNvPr id="924" name="Google Shape;924;p21"/>
          <p:cNvCxnSpPr/>
          <p:nvPr/>
        </p:nvCxnSpPr>
        <p:spPr>
          <a:xfrm>
            <a:off x="1814725" y="6475373"/>
            <a:ext cx="0" cy="171453"/>
          </a:xfrm>
          <a:prstGeom prst="straightConnector1">
            <a:avLst/>
          </a:prstGeom>
          <a:noFill/>
          <a:ln w="9525" cap="flat" cmpd="sng">
            <a:solidFill>
              <a:srgbClr val="411B9C"/>
            </a:solidFill>
            <a:prstDash val="solid"/>
            <a:round/>
            <a:headEnd type="oval" w="med" len="med"/>
            <a:tailEnd type="none" w="sm" len="sm"/>
          </a:ln>
        </p:spPr>
      </p:cxnSp>
      <p:cxnSp>
        <p:nvCxnSpPr>
          <p:cNvPr id="925" name="Google Shape;925;p21"/>
          <p:cNvCxnSpPr/>
          <p:nvPr/>
        </p:nvCxnSpPr>
        <p:spPr>
          <a:xfrm rot="10800000" flipH="1">
            <a:off x="4220416" y="5775135"/>
            <a:ext cx="1924806" cy="4879"/>
          </a:xfrm>
          <a:prstGeom prst="straightConnector1">
            <a:avLst/>
          </a:prstGeom>
          <a:noFill/>
          <a:ln w="9525" cap="flat" cmpd="sng">
            <a:solidFill>
              <a:srgbClr val="411B9C"/>
            </a:solidFill>
            <a:prstDash val="solid"/>
            <a:round/>
            <a:headEnd type="none" w="sm" len="sm"/>
            <a:tailEnd type="none" w="sm" len="sm"/>
          </a:ln>
        </p:spPr>
      </p:cxnSp>
      <p:cxnSp>
        <p:nvCxnSpPr>
          <p:cNvPr id="926" name="Google Shape;926;p21"/>
          <p:cNvCxnSpPr/>
          <p:nvPr/>
        </p:nvCxnSpPr>
        <p:spPr>
          <a:xfrm>
            <a:off x="4220417" y="5329850"/>
            <a:ext cx="0" cy="450164"/>
          </a:xfrm>
          <a:prstGeom prst="straightConnector1">
            <a:avLst/>
          </a:prstGeom>
          <a:noFill/>
          <a:ln w="9525" cap="flat" cmpd="sng">
            <a:solidFill>
              <a:srgbClr val="411B9C"/>
            </a:solidFill>
            <a:prstDash val="solid"/>
            <a:round/>
            <a:headEnd type="none" w="sm" len="sm"/>
            <a:tailEnd type="none" w="sm" len="sm"/>
          </a:ln>
        </p:spPr>
      </p:cxnSp>
      <p:cxnSp>
        <p:nvCxnSpPr>
          <p:cNvPr id="927" name="Google Shape;927;p21"/>
          <p:cNvCxnSpPr/>
          <p:nvPr/>
        </p:nvCxnSpPr>
        <p:spPr>
          <a:xfrm>
            <a:off x="4220417" y="5780014"/>
            <a:ext cx="0" cy="450164"/>
          </a:xfrm>
          <a:prstGeom prst="straightConnector1">
            <a:avLst/>
          </a:prstGeom>
          <a:noFill/>
          <a:ln w="9525" cap="flat" cmpd="sng">
            <a:solidFill>
              <a:srgbClr val="411B9C"/>
            </a:solidFill>
            <a:prstDash val="solid"/>
            <a:round/>
            <a:headEnd type="none" w="sm" len="sm"/>
            <a:tailEnd type="none" w="sm" len="sm"/>
          </a:ln>
        </p:spPr>
      </p:cxnSp>
      <p:sp>
        <p:nvSpPr>
          <p:cNvPr id="928" name="Google Shape;928;p21"/>
          <p:cNvSpPr txBox="1"/>
          <p:nvPr/>
        </p:nvSpPr>
        <p:spPr>
          <a:xfrm flipH="1">
            <a:off x="2907828" y="6620975"/>
            <a:ext cx="2064544"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Debt / Equity Ratio</a:t>
            </a:r>
            <a:endParaRPr/>
          </a:p>
        </p:txBody>
      </p:sp>
      <p:cxnSp>
        <p:nvCxnSpPr>
          <p:cNvPr id="929" name="Google Shape;929;p21"/>
          <p:cNvCxnSpPr/>
          <p:nvPr/>
        </p:nvCxnSpPr>
        <p:spPr>
          <a:xfrm>
            <a:off x="1814725" y="6646826"/>
            <a:ext cx="3308736" cy="0"/>
          </a:xfrm>
          <a:prstGeom prst="straightConnector1">
            <a:avLst/>
          </a:prstGeom>
          <a:noFill/>
          <a:ln w="9525" cap="flat" cmpd="sng">
            <a:solidFill>
              <a:srgbClr val="411B9C"/>
            </a:solidFill>
            <a:prstDash val="solid"/>
            <a:round/>
            <a:headEnd type="none" w="sm" len="sm"/>
            <a:tailEnd type="none" w="sm" len="sm"/>
          </a:ln>
        </p:spPr>
      </p:cxnSp>
      <p:cxnSp>
        <p:nvCxnSpPr>
          <p:cNvPr id="930" name="Google Shape;930;p21"/>
          <p:cNvCxnSpPr/>
          <p:nvPr/>
        </p:nvCxnSpPr>
        <p:spPr>
          <a:xfrm rot="10800000">
            <a:off x="5116871" y="4640230"/>
            <a:ext cx="6590" cy="1115478"/>
          </a:xfrm>
          <a:prstGeom prst="straightConnector1">
            <a:avLst/>
          </a:prstGeom>
          <a:noFill/>
          <a:ln w="9525" cap="flat" cmpd="sng">
            <a:solidFill>
              <a:srgbClr val="411B9C"/>
            </a:solidFill>
            <a:prstDash val="solid"/>
            <a:round/>
            <a:headEnd type="none" w="sm" len="sm"/>
            <a:tailEnd type="none" w="sm" len="sm"/>
          </a:ln>
        </p:spPr>
      </p:cxnSp>
      <p:cxnSp>
        <p:nvCxnSpPr>
          <p:cNvPr id="931" name="Google Shape;931;p21"/>
          <p:cNvCxnSpPr/>
          <p:nvPr/>
        </p:nvCxnSpPr>
        <p:spPr>
          <a:xfrm rot="10800000" flipH="1">
            <a:off x="5123461" y="5804322"/>
            <a:ext cx="1" cy="842504"/>
          </a:xfrm>
          <a:prstGeom prst="straightConnector1">
            <a:avLst/>
          </a:prstGeom>
          <a:noFill/>
          <a:ln w="9525" cap="flat" cmpd="sng">
            <a:solidFill>
              <a:srgbClr val="411B9C"/>
            </a:solidFill>
            <a:prstDash val="solid"/>
            <a:round/>
            <a:headEnd type="none" w="sm" len="sm"/>
            <a:tailEnd type="none" w="sm" len="sm"/>
          </a:ln>
        </p:spPr>
      </p:cxnSp>
      <p:sp>
        <p:nvSpPr>
          <p:cNvPr id="932" name="Google Shape;932;p21"/>
          <p:cNvSpPr txBox="1"/>
          <p:nvPr/>
        </p:nvSpPr>
        <p:spPr>
          <a:xfrm flipH="1">
            <a:off x="2216543" y="4625771"/>
            <a:ext cx="280656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Asset Structure</a:t>
            </a:r>
            <a:endParaRPr/>
          </a:p>
        </p:txBody>
      </p:sp>
      <p:cxnSp>
        <p:nvCxnSpPr>
          <p:cNvPr id="933" name="Google Shape;933;p21"/>
          <p:cNvCxnSpPr/>
          <p:nvPr/>
        </p:nvCxnSpPr>
        <p:spPr>
          <a:xfrm>
            <a:off x="5997555" y="5775135"/>
            <a:ext cx="2250247" cy="6576"/>
          </a:xfrm>
          <a:prstGeom prst="straightConnector1">
            <a:avLst/>
          </a:prstGeom>
          <a:noFill/>
          <a:ln w="9525" cap="flat" cmpd="sng">
            <a:solidFill>
              <a:srgbClr val="411B9C"/>
            </a:solidFill>
            <a:prstDash val="solid"/>
            <a:round/>
            <a:headEnd type="none" w="sm" len="sm"/>
            <a:tailEnd type="none" w="sm" len="sm"/>
          </a:ln>
        </p:spPr>
      </p:cxnSp>
      <p:cxnSp>
        <p:nvCxnSpPr>
          <p:cNvPr id="934" name="Google Shape;934;p21"/>
          <p:cNvCxnSpPr/>
          <p:nvPr/>
        </p:nvCxnSpPr>
        <p:spPr>
          <a:xfrm>
            <a:off x="6132991" y="4161513"/>
            <a:ext cx="12231" cy="1594195"/>
          </a:xfrm>
          <a:prstGeom prst="straightConnector1">
            <a:avLst/>
          </a:prstGeom>
          <a:noFill/>
          <a:ln w="9525" cap="flat" cmpd="sng">
            <a:solidFill>
              <a:srgbClr val="411B9C"/>
            </a:solidFill>
            <a:prstDash val="solid"/>
            <a:round/>
            <a:headEnd type="none" w="sm" len="sm"/>
            <a:tailEnd type="none" w="sm" len="sm"/>
          </a:ln>
        </p:spPr>
      </p:cxnSp>
      <p:sp>
        <p:nvSpPr>
          <p:cNvPr id="935" name="Google Shape;935;p21"/>
          <p:cNvSpPr/>
          <p:nvPr/>
        </p:nvSpPr>
        <p:spPr>
          <a:xfrm>
            <a:off x="5707280" y="4396078"/>
            <a:ext cx="875884" cy="2002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COMPOSITION</a:t>
            </a:r>
            <a:endParaRPr/>
          </a:p>
        </p:txBody>
      </p:sp>
      <p:pic>
        <p:nvPicPr>
          <p:cNvPr id="936" name="Google Shape;936;p21">
            <a:hlinkClick r:id="rId11"/>
          </p:cNvPr>
          <p:cNvPicPr preferRelativeResize="0"/>
          <p:nvPr/>
        </p:nvPicPr>
        <p:blipFill rotWithShape="1">
          <a:blip r:embed="rId12">
            <a:alphaModFix/>
          </a:blip>
          <a:srcRect/>
          <a:stretch/>
        </p:blipFill>
        <p:spPr>
          <a:xfrm>
            <a:off x="9108923" y="305174"/>
            <a:ext cx="2832903" cy="1593508"/>
          </a:xfrm>
          <a:prstGeom prst="rect">
            <a:avLst/>
          </a:prstGeom>
          <a:noFill/>
          <a:ln w="9525" cap="flat" cmpd="sng">
            <a:solidFill>
              <a:srgbClr val="D3D3D3"/>
            </a:solidFill>
            <a:prstDash val="solid"/>
            <a:round/>
            <a:headEnd type="none" w="sm" len="sm"/>
            <a:tailEnd type="none" w="sm" len="sm"/>
          </a:ln>
          <a:effectLst>
            <a:outerShdw blurRad="76200" sy="23000" kx="1200000" algn="br" rotWithShape="0">
              <a:srgbClr val="000000">
                <a:alpha val="20000"/>
              </a:srgbClr>
            </a:outerShdw>
          </a:effectLst>
        </p:spPr>
      </p:pic>
      <p:grpSp>
        <p:nvGrpSpPr>
          <p:cNvPr id="937" name="Google Shape;937;p21"/>
          <p:cNvGrpSpPr/>
          <p:nvPr/>
        </p:nvGrpSpPr>
        <p:grpSpPr>
          <a:xfrm>
            <a:off x="8366803" y="1774257"/>
            <a:ext cx="3265616" cy="297545"/>
            <a:chOff x="8366803" y="1774257"/>
            <a:chExt cx="3265616" cy="297545"/>
          </a:xfrm>
        </p:grpSpPr>
        <p:cxnSp>
          <p:nvCxnSpPr>
            <p:cNvPr id="938" name="Google Shape;938;p21"/>
            <p:cNvCxnSpPr/>
            <p:nvPr/>
          </p:nvCxnSpPr>
          <p:spPr>
            <a:xfrm>
              <a:off x="11631622" y="1781210"/>
              <a:ext cx="797" cy="290592"/>
            </a:xfrm>
            <a:prstGeom prst="straightConnector1">
              <a:avLst/>
            </a:prstGeom>
            <a:noFill/>
            <a:ln w="9525" cap="flat" cmpd="sng">
              <a:solidFill>
                <a:srgbClr val="411B9C"/>
              </a:solidFill>
              <a:prstDash val="solid"/>
              <a:round/>
              <a:headEnd type="oval" w="med" len="med"/>
              <a:tailEnd type="none" w="sm" len="sm"/>
            </a:ln>
          </p:spPr>
        </p:cxnSp>
        <p:cxnSp>
          <p:nvCxnSpPr>
            <p:cNvPr id="939" name="Google Shape;939;p21"/>
            <p:cNvCxnSpPr/>
            <p:nvPr/>
          </p:nvCxnSpPr>
          <p:spPr>
            <a:xfrm rot="10800000">
              <a:off x="8366803" y="2068298"/>
              <a:ext cx="3265616" cy="3504"/>
            </a:xfrm>
            <a:prstGeom prst="straightConnector1">
              <a:avLst/>
            </a:prstGeom>
            <a:noFill/>
            <a:ln w="9525" cap="flat" cmpd="sng">
              <a:solidFill>
                <a:srgbClr val="411B9C"/>
              </a:solidFill>
              <a:prstDash val="solid"/>
              <a:round/>
              <a:headEnd type="none" w="sm" len="sm"/>
              <a:tailEnd type="none" w="sm" len="sm"/>
            </a:ln>
          </p:spPr>
        </p:cxnSp>
        <p:cxnSp>
          <p:nvCxnSpPr>
            <p:cNvPr id="940" name="Google Shape;940;p21"/>
            <p:cNvCxnSpPr/>
            <p:nvPr/>
          </p:nvCxnSpPr>
          <p:spPr>
            <a:xfrm>
              <a:off x="9898427" y="1774257"/>
              <a:ext cx="797" cy="290592"/>
            </a:xfrm>
            <a:prstGeom prst="straightConnector1">
              <a:avLst/>
            </a:prstGeom>
            <a:noFill/>
            <a:ln w="9525" cap="flat" cmpd="sng">
              <a:solidFill>
                <a:srgbClr val="411B9C"/>
              </a:solidFill>
              <a:prstDash val="solid"/>
              <a:round/>
              <a:headEnd type="oval" w="med" len="med"/>
              <a:tailEnd type="none" w="sm" len="sm"/>
            </a:ln>
          </p:spPr>
        </p:cxnSp>
      </p:grpSp>
      <p:cxnSp>
        <p:nvCxnSpPr>
          <p:cNvPr id="941" name="Google Shape;941;p21"/>
          <p:cNvCxnSpPr/>
          <p:nvPr/>
        </p:nvCxnSpPr>
        <p:spPr>
          <a:xfrm rot="10800000" flipH="1">
            <a:off x="11713747" y="268546"/>
            <a:ext cx="797" cy="290592"/>
          </a:xfrm>
          <a:prstGeom prst="straightConnector1">
            <a:avLst/>
          </a:prstGeom>
          <a:noFill/>
          <a:ln w="9525" cap="flat" cmpd="sng">
            <a:solidFill>
              <a:srgbClr val="411B9C"/>
            </a:solidFill>
            <a:prstDash val="solid"/>
            <a:round/>
            <a:headEnd type="oval" w="med" len="med"/>
            <a:tailEnd type="none" w="sm" len="sm"/>
          </a:ln>
        </p:spPr>
      </p:cxnSp>
      <p:cxnSp>
        <p:nvCxnSpPr>
          <p:cNvPr id="942" name="Google Shape;942;p21"/>
          <p:cNvCxnSpPr/>
          <p:nvPr/>
        </p:nvCxnSpPr>
        <p:spPr>
          <a:xfrm flipH="1">
            <a:off x="8355235" y="268546"/>
            <a:ext cx="3359309" cy="5860"/>
          </a:xfrm>
          <a:prstGeom prst="straightConnector1">
            <a:avLst/>
          </a:prstGeom>
          <a:noFill/>
          <a:ln w="9525" cap="flat" cmpd="sng">
            <a:solidFill>
              <a:srgbClr val="411B9C"/>
            </a:solidFill>
            <a:prstDash val="solid"/>
            <a:round/>
            <a:headEnd type="none" w="sm" len="sm"/>
            <a:tailEnd type="none" w="sm" len="sm"/>
          </a:ln>
        </p:spPr>
      </p:cxnSp>
      <p:cxnSp>
        <p:nvCxnSpPr>
          <p:cNvPr id="943" name="Google Shape;943;p21"/>
          <p:cNvCxnSpPr/>
          <p:nvPr/>
        </p:nvCxnSpPr>
        <p:spPr>
          <a:xfrm rot="10800000" flipH="1">
            <a:off x="10318486" y="275499"/>
            <a:ext cx="797" cy="290592"/>
          </a:xfrm>
          <a:prstGeom prst="straightConnector1">
            <a:avLst/>
          </a:prstGeom>
          <a:noFill/>
          <a:ln w="9525" cap="flat" cmpd="sng">
            <a:solidFill>
              <a:srgbClr val="411B9C"/>
            </a:solidFill>
            <a:prstDash val="solid"/>
            <a:round/>
            <a:headEnd type="oval" w="med" len="med"/>
            <a:tailEnd type="none" w="sm" len="sm"/>
          </a:ln>
        </p:spPr>
      </p:cxnSp>
      <p:sp>
        <p:nvSpPr>
          <p:cNvPr id="944" name="Google Shape;944;p21"/>
          <p:cNvSpPr txBox="1"/>
          <p:nvPr/>
        </p:nvSpPr>
        <p:spPr>
          <a:xfrm>
            <a:off x="10674372" y="1849291"/>
            <a:ext cx="948105"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Revenue Growth</a:t>
            </a:r>
            <a:endParaRPr/>
          </a:p>
        </p:txBody>
      </p:sp>
      <p:sp>
        <p:nvSpPr>
          <p:cNvPr id="945" name="Google Shape;945;p21"/>
          <p:cNvSpPr txBox="1"/>
          <p:nvPr/>
        </p:nvSpPr>
        <p:spPr>
          <a:xfrm>
            <a:off x="8878603" y="1854964"/>
            <a:ext cx="1144441"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Revenue Drivers</a:t>
            </a:r>
            <a:endParaRPr/>
          </a:p>
        </p:txBody>
      </p:sp>
      <p:sp>
        <p:nvSpPr>
          <p:cNvPr id="946" name="Google Shape;946;p21"/>
          <p:cNvSpPr txBox="1"/>
          <p:nvPr/>
        </p:nvSpPr>
        <p:spPr>
          <a:xfrm>
            <a:off x="10765642" y="14844"/>
            <a:ext cx="1176184"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Revenue growth</a:t>
            </a:r>
            <a:endParaRPr/>
          </a:p>
        </p:txBody>
      </p:sp>
      <p:sp>
        <p:nvSpPr>
          <p:cNvPr id="947" name="Google Shape;947;p21"/>
          <p:cNvSpPr txBox="1"/>
          <p:nvPr/>
        </p:nvSpPr>
        <p:spPr>
          <a:xfrm>
            <a:off x="9234988" y="20517"/>
            <a:ext cx="1144441"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Revenue Drivers</a:t>
            </a:r>
            <a:endParaRPr/>
          </a:p>
        </p:txBody>
      </p:sp>
      <p:cxnSp>
        <p:nvCxnSpPr>
          <p:cNvPr id="948" name="Google Shape;948;p21"/>
          <p:cNvCxnSpPr/>
          <p:nvPr/>
        </p:nvCxnSpPr>
        <p:spPr>
          <a:xfrm rot="10800000">
            <a:off x="8355235" y="279903"/>
            <a:ext cx="7442" cy="1791899"/>
          </a:xfrm>
          <a:prstGeom prst="straightConnector1">
            <a:avLst/>
          </a:prstGeom>
          <a:noFill/>
          <a:ln w="9525" cap="flat" cmpd="sng">
            <a:solidFill>
              <a:srgbClr val="411B9C"/>
            </a:solidFill>
            <a:prstDash val="solid"/>
            <a:round/>
            <a:headEnd type="none" w="sm" len="sm"/>
            <a:tailEnd type="none" w="sm" len="sm"/>
          </a:ln>
        </p:spPr>
      </p:cxnSp>
      <p:cxnSp>
        <p:nvCxnSpPr>
          <p:cNvPr id="949" name="Google Shape;949;p21"/>
          <p:cNvCxnSpPr/>
          <p:nvPr/>
        </p:nvCxnSpPr>
        <p:spPr>
          <a:xfrm rot="10800000">
            <a:off x="5892127" y="1175852"/>
            <a:ext cx="2449836" cy="0"/>
          </a:xfrm>
          <a:prstGeom prst="straightConnector1">
            <a:avLst/>
          </a:prstGeom>
          <a:noFill/>
          <a:ln w="9525" cap="flat" cmpd="sng">
            <a:solidFill>
              <a:srgbClr val="411B9C"/>
            </a:solidFill>
            <a:prstDash val="solid"/>
            <a:round/>
            <a:headEnd type="none" w="sm" len="sm"/>
            <a:tailEnd type="none" w="sm" len="sm"/>
          </a:ln>
        </p:spPr>
      </p:cxnSp>
      <p:sp>
        <p:nvSpPr>
          <p:cNvPr id="950" name="Google Shape;950;p21"/>
          <p:cNvSpPr txBox="1"/>
          <p:nvPr/>
        </p:nvSpPr>
        <p:spPr>
          <a:xfrm>
            <a:off x="6993301" y="952988"/>
            <a:ext cx="1175659"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Revenue Growth &amp; Drivers</a:t>
            </a:r>
            <a:endParaRPr/>
          </a:p>
        </p:txBody>
      </p:sp>
      <p:pic>
        <p:nvPicPr>
          <p:cNvPr id="951" name="Google Shape;951;p21">
            <a:hlinkClick r:id="rId13"/>
          </p:cNvPr>
          <p:cNvPicPr preferRelativeResize="0"/>
          <p:nvPr/>
        </p:nvPicPr>
        <p:blipFill rotWithShape="1">
          <a:blip r:embed="rId14">
            <a:alphaModFix/>
          </a:blip>
          <a:srcRect/>
          <a:stretch/>
        </p:blipFill>
        <p:spPr>
          <a:xfrm>
            <a:off x="617949" y="305174"/>
            <a:ext cx="2775198" cy="1561049"/>
          </a:xfrm>
          <a:prstGeom prst="rect">
            <a:avLst/>
          </a:prstGeom>
          <a:noFill/>
          <a:ln w="9525" cap="flat" cmpd="sng">
            <a:solidFill>
              <a:srgbClr val="D3D3D3"/>
            </a:solidFill>
            <a:prstDash val="solid"/>
            <a:round/>
            <a:headEnd type="none" w="sm" len="sm"/>
            <a:tailEnd type="none" w="sm" len="sm"/>
          </a:ln>
          <a:effectLst>
            <a:outerShdw blurRad="76200" sy="23000" kx="1200000" algn="br" rotWithShape="0">
              <a:srgbClr val="000000">
                <a:alpha val="20000"/>
              </a:srgbClr>
            </a:outerShdw>
          </a:effectLst>
        </p:spPr>
      </p:pic>
      <p:cxnSp>
        <p:nvCxnSpPr>
          <p:cNvPr id="952" name="Google Shape;952;p21"/>
          <p:cNvCxnSpPr/>
          <p:nvPr/>
        </p:nvCxnSpPr>
        <p:spPr>
          <a:xfrm flipH="1">
            <a:off x="1294543" y="1770472"/>
            <a:ext cx="797" cy="290592"/>
          </a:xfrm>
          <a:prstGeom prst="straightConnector1">
            <a:avLst/>
          </a:prstGeom>
          <a:noFill/>
          <a:ln w="9525" cap="flat" cmpd="sng">
            <a:solidFill>
              <a:srgbClr val="411B9C"/>
            </a:solidFill>
            <a:prstDash val="solid"/>
            <a:round/>
            <a:headEnd type="oval" w="med" len="med"/>
            <a:tailEnd type="none" w="sm" len="sm"/>
          </a:ln>
        </p:spPr>
      </p:cxnSp>
      <p:cxnSp>
        <p:nvCxnSpPr>
          <p:cNvPr id="953" name="Google Shape;953;p21"/>
          <p:cNvCxnSpPr/>
          <p:nvPr/>
        </p:nvCxnSpPr>
        <p:spPr>
          <a:xfrm>
            <a:off x="1295340" y="2068298"/>
            <a:ext cx="2825481" cy="0"/>
          </a:xfrm>
          <a:prstGeom prst="straightConnector1">
            <a:avLst/>
          </a:prstGeom>
          <a:noFill/>
          <a:ln w="9525" cap="flat" cmpd="sng">
            <a:solidFill>
              <a:srgbClr val="411B9C"/>
            </a:solidFill>
            <a:prstDash val="solid"/>
            <a:round/>
            <a:headEnd type="none" w="sm" len="sm"/>
            <a:tailEnd type="none" w="sm" len="sm"/>
          </a:ln>
        </p:spPr>
      </p:cxnSp>
      <p:cxnSp>
        <p:nvCxnSpPr>
          <p:cNvPr id="954" name="Google Shape;954;p21"/>
          <p:cNvCxnSpPr/>
          <p:nvPr/>
        </p:nvCxnSpPr>
        <p:spPr>
          <a:xfrm flipH="1">
            <a:off x="2166854" y="1781834"/>
            <a:ext cx="797" cy="290592"/>
          </a:xfrm>
          <a:prstGeom prst="straightConnector1">
            <a:avLst/>
          </a:prstGeom>
          <a:noFill/>
          <a:ln w="9525" cap="flat" cmpd="sng">
            <a:solidFill>
              <a:srgbClr val="411B9C"/>
            </a:solidFill>
            <a:prstDash val="solid"/>
            <a:round/>
            <a:headEnd type="oval" w="med" len="med"/>
            <a:tailEnd type="none" w="sm" len="sm"/>
          </a:ln>
        </p:spPr>
      </p:cxnSp>
      <p:cxnSp>
        <p:nvCxnSpPr>
          <p:cNvPr id="955" name="Google Shape;955;p21"/>
          <p:cNvCxnSpPr/>
          <p:nvPr/>
        </p:nvCxnSpPr>
        <p:spPr>
          <a:xfrm rot="10800000">
            <a:off x="1721185" y="273404"/>
            <a:ext cx="797" cy="290592"/>
          </a:xfrm>
          <a:prstGeom prst="straightConnector1">
            <a:avLst/>
          </a:prstGeom>
          <a:noFill/>
          <a:ln w="9525" cap="flat" cmpd="sng">
            <a:solidFill>
              <a:srgbClr val="411B9C"/>
            </a:solidFill>
            <a:prstDash val="solid"/>
            <a:round/>
            <a:headEnd type="oval" w="med" len="med"/>
            <a:tailEnd type="none" w="sm" len="sm"/>
          </a:ln>
        </p:spPr>
      </p:cxnSp>
      <p:cxnSp>
        <p:nvCxnSpPr>
          <p:cNvPr id="956" name="Google Shape;956;p21"/>
          <p:cNvCxnSpPr/>
          <p:nvPr/>
        </p:nvCxnSpPr>
        <p:spPr>
          <a:xfrm>
            <a:off x="1717863" y="272036"/>
            <a:ext cx="2414526" cy="2370"/>
          </a:xfrm>
          <a:prstGeom prst="straightConnector1">
            <a:avLst/>
          </a:prstGeom>
          <a:noFill/>
          <a:ln w="9525" cap="flat" cmpd="sng">
            <a:solidFill>
              <a:srgbClr val="411B9C"/>
            </a:solidFill>
            <a:prstDash val="solid"/>
            <a:round/>
            <a:headEnd type="none" w="sm" len="sm"/>
            <a:tailEnd type="none" w="sm" len="sm"/>
          </a:ln>
        </p:spPr>
      </p:cxnSp>
      <p:cxnSp>
        <p:nvCxnSpPr>
          <p:cNvPr id="957" name="Google Shape;957;p21"/>
          <p:cNvCxnSpPr/>
          <p:nvPr/>
        </p:nvCxnSpPr>
        <p:spPr>
          <a:xfrm rot="10800000">
            <a:off x="2299836" y="275499"/>
            <a:ext cx="797" cy="290592"/>
          </a:xfrm>
          <a:prstGeom prst="straightConnector1">
            <a:avLst/>
          </a:prstGeom>
          <a:noFill/>
          <a:ln w="9525" cap="flat" cmpd="sng">
            <a:solidFill>
              <a:srgbClr val="411B9C"/>
            </a:solidFill>
            <a:prstDash val="solid"/>
            <a:round/>
            <a:headEnd type="oval" w="med" len="med"/>
            <a:tailEnd type="none" w="sm" len="sm"/>
          </a:ln>
        </p:spPr>
      </p:cxnSp>
      <p:cxnSp>
        <p:nvCxnSpPr>
          <p:cNvPr id="958" name="Google Shape;958;p21"/>
          <p:cNvCxnSpPr/>
          <p:nvPr/>
        </p:nvCxnSpPr>
        <p:spPr>
          <a:xfrm rot="10800000" flipH="1">
            <a:off x="4124947" y="279903"/>
            <a:ext cx="7442" cy="1791899"/>
          </a:xfrm>
          <a:prstGeom prst="straightConnector1">
            <a:avLst/>
          </a:prstGeom>
          <a:noFill/>
          <a:ln w="9525" cap="flat" cmpd="sng">
            <a:solidFill>
              <a:srgbClr val="411B9C"/>
            </a:solidFill>
            <a:prstDash val="solid"/>
            <a:round/>
            <a:headEnd type="none" w="sm" len="sm"/>
            <a:tailEnd type="none" w="sm" len="sm"/>
          </a:ln>
        </p:spPr>
      </p:cxnSp>
      <p:cxnSp>
        <p:nvCxnSpPr>
          <p:cNvPr id="959" name="Google Shape;959;p21"/>
          <p:cNvCxnSpPr/>
          <p:nvPr/>
        </p:nvCxnSpPr>
        <p:spPr>
          <a:xfrm>
            <a:off x="4145662" y="1175852"/>
            <a:ext cx="1881965" cy="0"/>
          </a:xfrm>
          <a:prstGeom prst="straightConnector1">
            <a:avLst/>
          </a:prstGeom>
          <a:noFill/>
          <a:ln w="9525" cap="flat" cmpd="sng">
            <a:solidFill>
              <a:srgbClr val="411B9C"/>
            </a:solidFill>
            <a:prstDash val="solid"/>
            <a:round/>
            <a:headEnd type="none" w="sm" len="sm"/>
            <a:tailEnd type="none" w="sm" len="sm"/>
          </a:ln>
        </p:spPr>
      </p:cxnSp>
      <p:sp>
        <p:nvSpPr>
          <p:cNvPr id="960" name="Google Shape;960;p21"/>
          <p:cNvSpPr txBox="1"/>
          <p:nvPr/>
        </p:nvSpPr>
        <p:spPr>
          <a:xfrm flipH="1">
            <a:off x="4601948" y="952988"/>
            <a:ext cx="1350322"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REVENUE V/S COST STRUCTURE</a:t>
            </a:r>
            <a:endParaRPr/>
          </a:p>
        </p:txBody>
      </p:sp>
      <p:sp>
        <p:nvSpPr>
          <p:cNvPr id="961" name="Google Shape;961;p21"/>
          <p:cNvSpPr txBox="1"/>
          <p:nvPr/>
        </p:nvSpPr>
        <p:spPr>
          <a:xfrm>
            <a:off x="3420419" y="439564"/>
            <a:ext cx="863450" cy="5770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Solar Equipment Mfg.</a:t>
            </a:r>
            <a:endParaRPr/>
          </a:p>
        </p:txBody>
      </p:sp>
      <p:sp>
        <p:nvSpPr>
          <p:cNvPr id="962" name="Google Shape;962;p21"/>
          <p:cNvSpPr txBox="1"/>
          <p:nvPr/>
        </p:nvSpPr>
        <p:spPr>
          <a:xfrm>
            <a:off x="3395765" y="1398593"/>
            <a:ext cx="769912" cy="5770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Turnkey Project Developer</a:t>
            </a:r>
            <a:endParaRPr/>
          </a:p>
        </p:txBody>
      </p:sp>
      <p:sp>
        <p:nvSpPr>
          <p:cNvPr id="963" name="Google Shape;963;p21"/>
          <p:cNvSpPr/>
          <p:nvPr/>
        </p:nvSpPr>
        <p:spPr>
          <a:xfrm>
            <a:off x="5674112" y="2358957"/>
            <a:ext cx="875884" cy="2002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COMPARISON</a:t>
            </a:r>
            <a:endParaRPr/>
          </a:p>
        </p:txBody>
      </p:sp>
      <p:sp>
        <p:nvSpPr>
          <p:cNvPr id="964" name="Google Shape;964;p21"/>
          <p:cNvSpPr/>
          <p:nvPr/>
        </p:nvSpPr>
        <p:spPr>
          <a:xfrm>
            <a:off x="5250234" y="2958945"/>
            <a:ext cx="1691533" cy="94011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FINANCIAL PERFORMANCE</a:t>
            </a:r>
            <a:endParaRPr/>
          </a:p>
        </p:txBody>
      </p:sp>
      <p:sp>
        <p:nvSpPr>
          <p:cNvPr id="965" name="Google Shape;965;p21"/>
          <p:cNvSpPr txBox="1"/>
          <p:nvPr/>
        </p:nvSpPr>
        <p:spPr>
          <a:xfrm>
            <a:off x="8322124" y="430157"/>
            <a:ext cx="863450" cy="5770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Solar Equipment Mfg.</a:t>
            </a:r>
            <a:endParaRPr/>
          </a:p>
        </p:txBody>
      </p:sp>
      <p:sp>
        <p:nvSpPr>
          <p:cNvPr id="966" name="Google Shape;966;p21"/>
          <p:cNvSpPr txBox="1"/>
          <p:nvPr/>
        </p:nvSpPr>
        <p:spPr>
          <a:xfrm>
            <a:off x="8322124" y="1272323"/>
            <a:ext cx="769912" cy="5770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Turnkey Project Developer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1"/>
          <p:cNvSpPr>
            <a:spLocks/>
          </p:cNvSpPr>
          <p:nvPr/>
        </p:nvSpPr>
        <p:spPr bwMode="auto">
          <a:xfrm flipH="1">
            <a:off x="840967" y="941696"/>
            <a:ext cx="4586818" cy="4686532"/>
          </a:xfrm>
          <a:custGeom>
            <a:avLst/>
            <a:gdLst>
              <a:gd name="T0" fmla="*/ 2872 w 5244"/>
              <a:gd name="T1" fmla="*/ 18 h 5359"/>
              <a:gd name="T2" fmla="*/ 3312 w 5244"/>
              <a:gd name="T3" fmla="*/ 105 h 5359"/>
              <a:gd name="T4" fmla="*/ 3728 w 5244"/>
              <a:gd name="T5" fmla="*/ 265 h 5359"/>
              <a:gd name="T6" fmla="*/ 4114 w 5244"/>
              <a:gd name="T7" fmla="*/ 492 h 5359"/>
              <a:gd name="T8" fmla="*/ 4460 w 5244"/>
              <a:gd name="T9" fmla="*/ 786 h 5359"/>
              <a:gd name="T10" fmla="*/ 4754 w 5244"/>
              <a:gd name="T11" fmla="*/ 1133 h 5359"/>
              <a:gd name="T12" fmla="*/ 4981 w 5244"/>
              <a:gd name="T13" fmla="*/ 1517 h 5359"/>
              <a:gd name="T14" fmla="*/ 5141 w 5244"/>
              <a:gd name="T15" fmla="*/ 1935 h 5359"/>
              <a:gd name="T16" fmla="*/ 5228 w 5244"/>
              <a:gd name="T17" fmla="*/ 2375 h 5359"/>
              <a:gd name="T18" fmla="*/ 5241 w 5244"/>
              <a:gd name="T19" fmla="*/ 2832 h 5359"/>
              <a:gd name="T20" fmla="*/ 5178 w 5244"/>
              <a:gd name="T21" fmla="*/ 3279 h 5359"/>
              <a:gd name="T22" fmla="*/ 5042 w 5244"/>
              <a:gd name="T23" fmla="*/ 3705 h 5359"/>
              <a:gd name="T24" fmla="*/ 4837 w 5244"/>
              <a:gd name="T25" fmla="*/ 4103 h 5359"/>
              <a:gd name="T26" fmla="*/ 4566 w 5244"/>
              <a:gd name="T27" fmla="*/ 4463 h 5359"/>
              <a:gd name="T28" fmla="*/ 4234 w 5244"/>
              <a:gd name="T29" fmla="*/ 4777 h 5359"/>
              <a:gd name="T30" fmla="*/ 3861 w 5244"/>
              <a:gd name="T31" fmla="*/ 5027 h 5359"/>
              <a:gd name="T32" fmla="*/ 3453 w 5244"/>
              <a:gd name="T33" fmla="*/ 5209 h 5359"/>
              <a:gd name="T34" fmla="*/ 3020 w 5244"/>
              <a:gd name="T35" fmla="*/ 5321 h 5359"/>
              <a:gd name="T36" fmla="*/ 2568 w 5244"/>
              <a:gd name="T37" fmla="*/ 5359 h 5359"/>
              <a:gd name="T38" fmla="*/ 2868 w 5244"/>
              <a:gd name="T39" fmla="*/ 4885 h 5359"/>
              <a:gd name="T40" fmla="*/ 3297 w 5244"/>
              <a:gd name="T41" fmla="*/ 4783 h 5359"/>
              <a:gd name="T42" fmla="*/ 3690 w 5244"/>
              <a:gd name="T43" fmla="*/ 4601 h 5359"/>
              <a:gd name="T44" fmla="*/ 4037 w 5244"/>
              <a:gd name="T45" fmla="*/ 4351 h 5359"/>
              <a:gd name="T46" fmla="*/ 4329 w 5244"/>
              <a:gd name="T47" fmla="*/ 4039 h 5359"/>
              <a:gd name="T48" fmla="*/ 4557 w 5244"/>
              <a:gd name="T49" fmla="*/ 3675 h 5359"/>
              <a:gd name="T50" fmla="*/ 4713 w 5244"/>
              <a:gd name="T51" fmla="*/ 3271 h 5359"/>
              <a:gd name="T52" fmla="*/ 4787 w 5244"/>
              <a:gd name="T53" fmla="*/ 2832 h 5359"/>
              <a:gd name="T54" fmla="*/ 4773 w 5244"/>
              <a:gd name="T55" fmla="*/ 2379 h 5359"/>
              <a:gd name="T56" fmla="*/ 4669 w 5244"/>
              <a:gd name="T57" fmla="*/ 1950 h 5359"/>
              <a:gd name="T58" fmla="*/ 4488 w 5244"/>
              <a:gd name="T59" fmla="*/ 1557 h 5359"/>
              <a:gd name="T60" fmla="*/ 4237 w 5244"/>
              <a:gd name="T61" fmla="*/ 1210 h 5359"/>
              <a:gd name="T62" fmla="*/ 3926 w 5244"/>
              <a:gd name="T63" fmla="*/ 917 h 5359"/>
              <a:gd name="T64" fmla="*/ 3563 w 5244"/>
              <a:gd name="T65" fmla="*/ 689 h 5359"/>
              <a:gd name="T66" fmla="*/ 3158 w 5244"/>
              <a:gd name="T67" fmla="*/ 533 h 5359"/>
              <a:gd name="T68" fmla="*/ 2719 w 5244"/>
              <a:gd name="T69" fmla="*/ 459 h 5359"/>
              <a:gd name="T70" fmla="*/ 2274 w 5244"/>
              <a:gd name="T71" fmla="*/ 472 h 5359"/>
              <a:gd name="T72" fmla="*/ 1856 w 5244"/>
              <a:gd name="T73" fmla="*/ 569 h 5359"/>
              <a:gd name="T74" fmla="*/ 1472 w 5244"/>
              <a:gd name="T75" fmla="*/ 740 h 5359"/>
              <a:gd name="T76" fmla="*/ 1130 w 5244"/>
              <a:gd name="T77" fmla="*/ 978 h 5359"/>
              <a:gd name="T78" fmla="*/ 838 w 5244"/>
              <a:gd name="T79" fmla="*/ 1276 h 5359"/>
              <a:gd name="T80" fmla="*/ 606 w 5244"/>
              <a:gd name="T81" fmla="*/ 1624 h 5359"/>
              <a:gd name="T82" fmla="*/ 442 w 5244"/>
              <a:gd name="T83" fmla="*/ 2017 h 5359"/>
              <a:gd name="T84" fmla="*/ 97 w 5244"/>
              <a:gd name="T85" fmla="*/ 1646 h 5359"/>
              <a:gd name="T86" fmla="*/ 301 w 5244"/>
              <a:gd name="T87" fmla="*/ 1254 h 5359"/>
              <a:gd name="T88" fmla="*/ 565 w 5244"/>
              <a:gd name="T89" fmla="*/ 901 h 5359"/>
              <a:gd name="T90" fmla="*/ 890 w 5244"/>
              <a:gd name="T91" fmla="*/ 592 h 5359"/>
              <a:gd name="T92" fmla="*/ 1267 w 5244"/>
              <a:gd name="T93" fmla="*/ 337 h 5359"/>
              <a:gd name="T94" fmla="*/ 1677 w 5244"/>
              <a:gd name="T95" fmla="*/ 153 h 5359"/>
              <a:gd name="T96" fmla="*/ 2114 w 5244"/>
              <a:gd name="T97" fmla="*/ 40 h 5359"/>
              <a:gd name="T98" fmla="*/ 2568 w 5244"/>
              <a:gd name="T99" fmla="*/ 0 h 5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44" h="5359">
                <a:moveTo>
                  <a:pt x="2568" y="0"/>
                </a:moveTo>
                <a:lnTo>
                  <a:pt x="2721" y="5"/>
                </a:lnTo>
                <a:lnTo>
                  <a:pt x="2872" y="18"/>
                </a:lnTo>
                <a:lnTo>
                  <a:pt x="3020" y="38"/>
                </a:lnTo>
                <a:lnTo>
                  <a:pt x="3167" y="68"/>
                </a:lnTo>
                <a:lnTo>
                  <a:pt x="3312" y="105"/>
                </a:lnTo>
                <a:lnTo>
                  <a:pt x="3453" y="150"/>
                </a:lnTo>
                <a:lnTo>
                  <a:pt x="3593" y="204"/>
                </a:lnTo>
                <a:lnTo>
                  <a:pt x="3728" y="265"/>
                </a:lnTo>
                <a:lnTo>
                  <a:pt x="3861" y="332"/>
                </a:lnTo>
                <a:lnTo>
                  <a:pt x="3989" y="410"/>
                </a:lnTo>
                <a:lnTo>
                  <a:pt x="4114" y="492"/>
                </a:lnTo>
                <a:lnTo>
                  <a:pt x="4234" y="582"/>
                </a:lnTo>
                <a:lnTo>
                  <a:pt x="4350" y="681"/>
                </a:lnTo>
                <a:lnTo>
                  <a:pt x="4460" y="786"/>
                </a:lnTo>
                <a:lnTo>
                  <a:pt x="4566" y="896"/>
                </a:lnTo>
                <a:lnTo>
                  <a:pt x="4662" y="1013"/>
                </a:lnTo>
                <a:lnTo>
                  <a:pt x="4754" y="1133"/>
                </a:lnTo>
                <a:lnTo>
                  <a:pt x="4837" y="1258"/>
                </a:lnTo>
                <a:lnTo>
                  <a:pt x="4914" y="1386"/>
                </a:lnTo>
                <a:lnTo>
                  <a:pt x="4981" y="1517"/>
                </a:lnTo>
                <a:lnTo>
                  <a:pt x="5042" y="1654"/>
                </a:lnTo>
                <a:lnTo>
                  <a:pt x="5096" y="1793"/>
                </a:lnTo>
                <a:lnTo>
                  <a:pt x="5141" y="1935"/>
                </a:lnTo>
                <a:lnTo>
                  <a:pt x="5178" y="2079"/>
                </a:lnTo>
                <a:lnTo>
                  <a:pt x="5206" y="2227"/>
                </a:lnTo>
                <a:lnTo>
                  <a:pt x="5228" y="2375"/>
                </a:lnTo>
                <a:lnTo>
                  <a:pt x="5241" y="2527"/>
                </a:lnTo>
                <a:lnTo>
                  <a:pt x="5244" y="2679"/>
                </a:lnTo>
                <a:lnTo>
                  <a:pt x="5241" y="2832"/>
                </a:lnTo>
                <a:lnTo>
                  <a:pt x="5228" y="2983"/>
                </a:lnTo>
                <a:lnTo>
                  <a:pt x="5206" y="3133"/>
                </a:lnTo>
                <a:lnTo>
                  <a:pt x="5178" y="3279"/>
                </a:lnTo>
                <a:lnTo>
                  <a:pt x="5141" y="3424"/>
                </a:lnTo>
                <a:lnTo>
                  <a:pt x="5096" y="3565"/>
                </a:lnTo>
                <a:lnTo>
                  <a:pt x="5042" y="3705"/>
                </a:lnTo>
                <a:lnTo>
                  <a:pt x="4981" y="3841"/>
                </a:lnTo>
                <a:lnTo>
                  <a:pt x="4914" y="3973"/>
                </a:lnTo>
                <a:lnTo>
                  <a:pt x="4837" y="4103"/>
                </a:lnTo>
                <a:lnTo>
                  <a:pt x="4754" y="4226"/>
                </a:lnTo>
                <a:lnTo>
                  <a:pt x="4662" y="4348"/>
                </a:lnTo>
                <a:lnTo>
                  <a:pt x="4566" y="4463"/>
                </a:lnTo>
                <a:lnTo>
                  <a:pt x="4460" y="4573"/>
                </a:lnTo>
                <a:lnTo>
                  <a:pt x="4350" y="4678"/>
                </a:lnTo>
                <a:lnTo>
                  <a:pt x="4234" y="4777"/>
                </a:lnTo>
                <a:lnTo>
                  <a:pt x="4114" y="4867"/>
                </a:lnTo>
                <a:lnTo>
                  <a:pt x="3989" y="4951"/>
                </a:lnTo>
                <a:lnTo>
                  <a:pt x="3861" y="5027"/>
                </a:lnTo>
                <a:lnTo>
                  <a:pt x="3728" y="5096"/>
                </a:lnTo>
                <a:lnTo>
                  <a:pt x="3593" y="5156"/>
                </a:lnTo>
                <a:lnTo>
                  <a:pt x="3453" y="5209"/>
                </a:lnTo>
                <a:lnTo>
                  <a:pt x="3312" y="5253"/>
                </a:lnTo>
                <a:lnTo>
                  <a:pt x="3167" y="5291"/>
                </a:lnTo>
                <a:lnTo>
                  <a:pt x="3020" y="5321"/>
                </a:lnTo>
                <a:lnTo>
                  <a:pt x="2872" y="5340"/>
                </a:lnTo>
                <a:lnTo>
                  <a:pt x="2721" y="5354"/>
                </a:lnTo>
                <a:lnTo>
                  <a:pt x="2568" y="5359"/>
                </a:lnTo>
                <a:lnTo>
                  <a:pt x="2568" y="4907"/>
                </a:lnTo>
                <a:lnTo>
                  <a:pt x="2719" y="4900"/>
                </a:lnTo>
                <a:lnTo>
                  <a:pt x="2868" y="4885"/>
                </a:lnTo>
                <a:lnTo>
                  <a:pt x="3015" y="4861"/>
                </a:lnTo>
                <a:lnTo>
                  <a:pt x="3158" y="4826"/>
                </a:lnTo>
                <a:lnTo>
                  <a:pt x="3297" y="4783"/>
                </a:lnTo>
                <a:lnTo>
                  <a:pt x="3434" y="4731"/>
                </a:lnTo>
                <a:lnTo>
                  <a:pt x="3563" y="4670"/>
                </a:lnTo>
                <a:lnTo>
                  <a:pt x="3690" y="4601"/>
                </a:lnTo>
                <a:lnTo>
                  <a:pt x="3811" y="4525"/>
                </a:lnTo>
                <a:lnTo>
                  <a:pt x="3926" y="4441"/>
                </a:lnTo>
                <a:lnTo>
                  <a:pt x="4037" y="4351"/>
                </a:lnTo>
                <a:lnTo>
                  <a:pt x="4140" y="4252"/>
                </a:lnTo>
                <a:lnTo>
                  <a:pt x="4237" y="4149"/>
                </a:lnTo>
                <a:lnTo>
                  <a:pt x="4329" y="4039"/>
                </a:lnTo>
                <a:lnTo>
                  <a:pt x="4413" y="3924"/>
                </a:lnTo>
                <a:lnTo>
                  <a:pt x="4488" y="3802"/>
                </a:lnTo>
                <a:lnTo>
                  <a:pt x="4557" y="3675"/>
                </a:lnTo>
                <a:lnTo>
                  <a:pt x="4618" y="3546"/>
                </a:lnTo>
                <a:lnTo>
                  <a:pt x="4669" y="3409"/>
                </a:lnTo>
                <a:lnTo>
                  <a:pt x="4713" y="3271"/>
                </a:lnTo>
                <a:lnTo>
                  <a:pt x="4748" y="3128"/>
                </a:lnTo>
                <a:lnTo>
                  <a:pt x="4773" y="2982"/>
                </a:lnTo>
                <a:lnTo>
                  <a:pt x="4787" y="2832"/>
                </a:lnTo>
                <a:lnTo>
                  <a:pt x="4792" y="2679"/>
                </a:lnTo>
                <a:lnTo>
                  <a:pt x="4787" y="2527"/>
                </a:lnTo>
                <a:lnTo>
                  <a:pt x="4773" y="2379"/>
                </a:lnTo>
                <a:lnTo>
                  <a:pt x="4748" y="2231"/>
                </a:lnTo>
                <a:lnTo>
                  <a:pt x="4713" y="2088"/>
                </a:lnTo>
                <a:lnTo>
                  <a:pt x="4669" y="1950"/>
                </a:lnTo>
                <a:lnTo>
                  <a:pt x="4618" y="1813"/>
                </a:lnTo>
                <a:lnTo>
                  <a:pt x="4557" y="1683"/>
                </a:lnTo>
                <a:lnTo>
                  <a:pt x="4488" y="1557"/>
                </a:lnTo>
                <a:lnTo>
                  <a:pt x="4413" y="1435"/>
                </a:lnTo>
                <a:lnTo>
                  <a:pt x="4329" y="1320"/>
                </a:lnTo>
                <a:lnTo>
                  <a:pt x="4237" y="1210"/>
                </a:lnTo>
                <a:lnTo>
                  <a:pt x="4140" y="1106"/>
                </a:lnTo>
                <a:lnTo>
                  <a:pt x="4037" y="1008"/>
                </a:lnTo>
                <a:lnTo>
                  <a:pt x="3926" y="917"/>
                </a:lnTo>
                <a:lnTo>
                  <a:pt x="3811" y="834"/>
                </a:lnTo>
                <a:lnTo>
                  <a:pt x="3690" y="758"/>
                </a:lnTo>
                <a:lnTo>
                  <a:pt x="3563" y="689"/>
                </a:lnTo>
                <a:lnTo>
                  <a:pt x="3434" y="628"/>
                </a:lnTo>
                <a:lnTo>
                  <a:pt x="3297" y="577"/>
                </a:lnTo>
                <a:lnTo>
                  <a:pt x="3158" y="533"/>
                </a:lnTo>
                <a:lnTo>
                  <a:pt x="3015" y="498"/>
                </a:lnTo>
                <a:lnTo>
                  <a:pt x="2868" y="474"/>
                </a:lnTo>
                <a:lnTo>
                  <a:pt x="2719" y="459"/>
                </a:lnTo>
                <a:lnTo>
                  <a:pt x="2568" y="454"/>
                </a:lnTo>
                <a:lnTo>
                  <a:pt x="2420" y="459"/>
                </a:lnTo>
                <a:lnTo>
                  <a:pt x="2274" y="472"/>
                </a:lnTo>
                <a:lnTo>
                  <a:pt x="2132" y="495"/>
                </a:lnTo>
                <a:lnTo>
                  <a:pt x="1993" y="528"/>
                </a:lnTo>
                <a:lnTo>
                  <a:pt x="1856" y="569"/>
                </a:lnTo>
                <a:lnTo>
                  <a:pt x="1725" y="618"/>
                </a:lnTo>
                <a:lnTo>
                  <a:pt x="1595" y="676"/>
                </a:lnTo>
                <a:lnTo>
                  <a:pt x="1472" y="740"/>
                </a:lnTo>
                <a:lnTo>
                  <a:pt x="1352" y="812"/>
                </a:lnTo>
                <a:lnTo>
                  <a:pt x="1239" y="893"/>
                </a:lnTo>
                <a:lnTo>
                  <a:pt x="1130" y="978"/>
                </a:lnTo>
                <a:lnTo>
                  <a:pt x="1027" y="1072"/>
                </a:lnTo>
                <a:lnTo>
                  <a:pt x="930" y="1171"/>
                </a:lnTo>
                <a:lnTo>
                  <a:pt x="838" y="1276"/>
                </a:lnTo>
                <a:lnTo>
                  <a:pt x="754" y="1386"/>
                </a:lnTo>
                <a:lnTo>
                  <a:pt x="677" y="1503"/>
                </a:lnTo>
                <a:lnTo>
                  <a:pt x="606" y="1624"/>
                </a:lnTo>
                <a:lnTo>
                  <a:pt x="544" y="1751"/>
                </a:lnTo>
                <a:lnTo>
                  <a:pt x="488" y="1882"/>
                </a:lnTo>
                <a:lnTo>
                  <a:pt x="442" y="2017"/>
                </a:lnTo>
                <a:lnTo>
                  <a:pt x="0" y="1922"/>
                </a:lnTo>
                <a:lnTo>
                  <a:pt x="44" y="1782"/>
                </a:lnTo>
                <a:lnTo>
                  <a:pt x="97" y="1646"/>
                </a:lnTo>
                <a:lnTo>
                  <a:pt x="158" y="1511"/>
                </a:lnTo>
                <a:lnTo>
                  <a:pt x="225" y="1381"/>
                </a:lnTo>
                <a:lnTo>
                  <a:pt x="301" y="1254"/>
                </a:lnTo>
                <a:lnTo>
                  <a:pt x="381" y="1133"/>
                </a:lnTo>
                <a:lnTo>
                  <a:pt x="470" y="1014"/>
                </a:lnTo>
                <a:lnTo>
                  <a:pt x="565" y="901"/>
                </a:lnTo>
                <a:lnTo>
                  <a:pt x="667" y="793"/>
                </a:lnTo>
                <a:lnTo>
                  <a:pt x="775" y="691"/>
                </a:lnTo>
                <a:lnTo>
                  <a:pt x="890" y="592"/>
                </a:lnTo>
                <a:lnTo>
                  <a:pt x="1012" y="500"/>
                </a:lnTo>
                <a:lnTo>
                  <a:pt x="1137" y="414"/>
                </a:lnTo>
                <a:lnTo>
                  <a:pt x="1267" y="337"/>
                </a:lnTo>
                <a:lnTo>
                  <a:pt x="1400" y="268"/>
                </a:lnTo>
                <a:lnTo>
                  <a:pt x="1538" y="207"/>
                </a:lnTo>
                <a:lnTo>
                  <a:pt x="1677" y="153"/>
                </a:lnTo>
                <a:lnTo>
                  <a:pt x="1820" y="107"/>
                </a:lnTo>
                <a:lnTo>
                  <a:pt x="1967" y="69"/>
                </a:lnTo>
                <a:lnTo>
                  <a:pt x="2114" y="40"/>
                </a:lnTo>
                <a:lnTo>
                  <a:pt x="2264" y="18"/>
                </a:lnTo>
                <a:lnTo>
                  <a:pt x="2415" y="5"/>
                </a:lnTo>
                <a:lnTo>
                  <a:pt x="2568"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p:nvSpPr>
        <p:spPr bwMode="auto">
          <a:xfrm flipH="1">
            <a:off x="1591442" y="1692171"/>
            <a:ext cx="3099863" cy="3183833"/>
          </a:xfrm>
          <a:custGeom>
            <a:avLst/>
            <a:gdLst>
              <a:gd name="T0" fmla="*/ 1860 w 3543"/>
              <a:gd name="T1" fmla="*/ 5 h 3639"/>
              <a:gd name="T2" fmla="*/ 2122 w 3543"/>
              <a:gd name="T3" fmla="*/ 44 h 3639"/>
              <a:gd name="T4" fmla="*/ 2372 w 3543"/>
              <a:gd name="T5" fmla="*/ 120 h 3639"/>
              <a:gd name="T6" fmla="*/ 2604 w 3543"/>
              <a:gd name="T7" fmla="*/ 228 h 3639"/>
              <a:gd name="T8" fmla="*/ 2817 w 3543"/>
              <a:gd name="T9" fmla="*/ 366 h 3639"/>
              <a:gd name="T10" fmla="*/ 3010 w 3543"/>
              <a:gd name="T11" fmla="*/ 534 h 3639"/>
              <a:gd name="T12" fmla="*/ 3175 w 3543"/>
              <a:gd name="T13" fmla="*/ 725 h 3639"/>
              <a:gd name="T14" fmla="*/ 3315 w 3543"/>
              <a:gd name="T15" fmla="*/ 938 h 3639"/>
              <a:gd name="T16" fmla="*/ 3424 w 3543"/>
              <a:gd name="T17" fmla="*/ 1172 h 3639"/>
              <a:gd name="T18" fmla="*/ 3499 w 3543"/>
              <a:gd name="T19" fmla="*/ 1422 h 3639"/>
              <a:gd name="T20" fmla="*/ 3539 w 3543"/>
              <a:gd name="T21" fmla="*/ 1685 h 3639"/>
              <a:gd name="T22" fmla="*/ 3539 w 3543"/>
              <a:gd name="T23" fmla="*/ 1956 h 3639"/>
              <a:gd name="T24" fmla="*/ 3499 w 3543"/>
              <a:gd name="T25" fmla="*/ 2217 h 3639"/>
              <a:gd name="T26" fmla="*/ 3424 w 3543"/>
              <a:gd name="T27" fmla="*/ 2467 h 3639"/>
              <a:gd name="T28" fmla="*/ 3315 w 3543"/>
              <a:gd name="T29" fmla="*/ 2700 h 3639"/>
              <a:gd name="T30" fmla="*/ 3175 w 3543"/>
              <a:gd name="T31" fmla="*/ 2914 h 3639"/>
              <a:gd name="T32" fmla="*/ 3010 w 3543"/>
              <a:gd name="T33" fmla="*/ 3105 h 3639"/>
              <a:gd name="T34" fmla="*/ 2817 w 3543"/>
              <a:gd name="T35" fmla="*/ 3272 h 3639"/>
              <a:gd name="T36" fmla="*/ 2604 w 3543"/>
              <a:gd name="T37" fmla="*/ 3410 h 3639"/>
              <a:gd name="T38" fmla="*/ 2372 w 3543"/>
              <a:gd name="T39" fmla="*/ 3519 h 3639"/>
              <a:gd name="T40" fmla="*/ 2122 w 3543"/>
              <a:gd name="T41" fmla="*/ 3595 h 3639"/>
              <a:gd name="T42" fmla="*/ 1860 w 3543"/>
              <a:gd name="T43" fmla="*/ 3634 h 3639"/>
              <a:gd name="T44" fmla="*/ 1725 w 3543"/>
              <a:gd name="T45" fmla="*/ 3187 h 3639"/>
              <a:gd name="T46" fmla="*/ 1956 w 3543"/>
              <a:gd name="T47" fmla="*/ 3167 h 3639"/>
              <a:gd name="T48" fmla="*/ 2177 w 3543"/>
              <a:gd name="T49" fmla="*/ 3110 h 3639"/>
              <a:gd name="T50" fmla="*/ 2382 w 3543"/>
              <a:gd name="T51" fmla="*/ 3018 h 3639"/>
              <a:gd name="T52" fmla="*/ 2566 w 3543"/>
              <a:gd name="T53" fmla="*/ 2896 h 3639"/>
              <a:gd name="T54" fmla="*/ 2729 w 3543"/>
              <a:gd name="T55" fmla="*/ 2746 h 3639"/>
              <a:gd name="T56" fmla="*/ 2865 w 3543"/>
              <a:gd name="T57" fmla="*/ 2572 h 3639"/>
              <a:gd name="T58" fmla="*/ 2972 w 3543"/>
              <a:gd name="T59" fmla="*/ 2377 h 3639"/>
              <a:gd name="T60" fmla="*/ 3047 w 3543"/>
              <a:gd name="T61" fmla="*/ 2165 h 3639"/>
              <a:gd name="T62" fmla="*/ 3085 w 3543"/>
              <a:gd name="T63" fmla="*/ 1938 h 3639"/>
              <a:gd name="T64" fmla="*/ 3085 w 3543"/>
              <a:gd name="T65" fmla="*/ 1701 h 3639"/>
              <a:gd name="T66" fmla="*/ 3047 w 3543"/>
              <a:gd name="T67" fmla="*/ 1474 h 3639"/>
              <a:gd name="T68" fmla="*/ 2972 w 3543"/>
              <a:gd name="T69" fmla="*/ 1262 h 3639"/>
              <a:gd name="T70" fmla="*/ 2865 w 3543"/>
              <a:gd name="T71" fmla="*/ 1067 h 3639"/>
              <a:gd name="T72" fmla="*/ 2729 w 3543"/>
              <a:gd name="T73" fmla="*/ 894 h 3639"/>
              <a:gd name="T74" fmla="*/ 2566 w 3543"/>
              <a:gd name="T75" fmla="*/ 743 h 3639"/>
              <a:gd name="T76" fmla="*/ 2382 w 3543"/>
              <a:gd name="T77" fmla="*/ 621 h 3639"/>
              <a:gd name="T78" fmla="*/ 2177 w 3543"/>
              <a:gd name="T79" fmla="*/ 529 h 3639"/>
              <a:gd name="T80" fmla="*/ 1956 w 3543"/>
              <a:gd name="T81" fmla="*/ 473 h 3639"/>
              <a:gd name="T82" fmla="*/ 1725 w 3543"/>
              <a:gd name="T83" fmla="*/ 454 h 3639"/>
              <a:gd name="T84" fmla="*/ 1496 w 3543"/>
              <a:gd name="T85" fmla="*/ 472 h 3639"/>
              <a:gd name="T86" fmla="*/ 1281 w 3543"/>
              <a:gd name="T87" fmla="*/ 526 h 3639"/>
              <a:gd name="T88" fmla="*/ 1079 w 3543"/>
              <a:gd name="T89" fmla="*/ 613 h 3639"/>
              <a:gd name="T90" fmla="*/ 897 w 3543"/>
              <a:gd name="T91" fmla="*/ 731 h 3639"/>
              <a:gd name="T92" fmla="*/ 734 w 3543"/>
              <a:gd name="T93" fmla="*/ 876 h 3639"/>
              <a:gd name="T94" fmla="*/ 598 w 3543"/>
              <a:gd name="T95" fmla="*/ 1045 h 3639"/>
              <a:gd name="T96" fmla="*/ 488 w 3543"/>
              <a:gd name="T97" fmla="*/ 1236 h 3639"/>
              <a:gd name="T98" fmla="*/ 0 w 3543"/>
              <a:gd name="T99" fmla="*/ 1244 h 3639"/>
              <a:gd name="T100" fmla="*/ 93 w 3543"/>
              <a:gd name="T101" fmla="*/ 1016 h 3639"/>
              <a:gd name="T102" fmla="*/ 217 w 3543"/>
              <a:gd name="T103" fmla="*/ 804 h 3639"/>
              <a:gd name="T104" fmla="*/ 368 w 3543"/>
              <a:gd name="T105" fmla="*/ 608 h 3639"/>
              <a:gd name="T106" fmla="*/ 545 w 3543"/>
              <a:gd name="T107" fmla="*/ 434 h 3639"/>
              <a:gd name="T108" fmla="*/ 754 w 3543"/>
              <a:gd name="T109" fmla="*/ 281 h 3639"/>
              <a:gd name="T110" fmla="*/ 979 w 3543"/>
              <a:gd name="T111" fmla="*/ 161 h 3639"/>
              <a:gd name="T112" fmla="*/ 1217 w 3543"/>
              <a:gd name="T113" fmla="*/ 72 h 3639"/>
              <a:gd name="T114" fmla="*/ 1467 w 3543"/>
              <a:gd name="T115" fmla="*/ 18 h 3639"/>
              <a:gd name="T116" fmla="*/ 1725 w 3543"/>
              <a:gd name="T117" fmla="*/ 0 h 3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 h="3639">
                <a:moveTo>
                  <a:pt x="1725" y="0"/>
                </a:moveTo>
                <a:lnTo>
                  <a:pt x="1860" y="5"/>
                </a:lnTo>
                <a:lnTo>
                  <a:pt x="1993" y="20"/>
                </a:lnTo>
                <a:lnTo>
                  <a:pt x="2122" y="44"/>
                </a:lnTo>
                <a:lnTo>
                  <a:pt x="2249" y="77"/>
                </a:lnTo>
                <a:lnTo>
                  <a:pt x="2372" y="120"/>
                </a:lnTo>
                <a:lnTo>
                  <a:pt x="2490" y="169"/>
                </a:lnTo>
                <a:lnTo>
                  <a:pt x="2604" y="228"/>
                </a:lnTo>
                <a:lnTo>
                  <a:pt x="2714" y="294"/>
                </a:lnTo>
                <a:lnTo>
                  <a:pt x="2817" y="366"/>
                </a:lnTo>
                <a:lnTo>
                  <a:pt x="2918" y="447"/>
                </a:lnTo>
                <a:lnTo>
                  <a:pt x="3010" y="534"/>
                </a:lnTo>
                <a:lnTo>
                  <a:pt x="3097" y="626"/>
                </a:lnTo>
                <a:lnTo>
                  <a:pt x="3175" y="725"/>
                </a:lnTo>
                <a:lnTo>
                  <a:pt x="3249" y="830"/>
                </a:lnTo>
                <a:lnTo>
                  <a:pt x="3315" y="938"/>
                </a:lnTo>
                <a:lnTo>
                  <a:pt x="3374" y="1053"/>
                </a:lnTo>
                <a:lnTo>
                  <a:pt x="3424" y="1172"/>
                </a:lnTo>
                <a:lnTo>
                  <a:pt x="3466" y="1295"/>
                </a:lnTo>
                <a:lnTo>
                  <a:pt x="3499" y="1422"/>
                </a:lnTo>
                <a:lnTo>
                  <a:pt x="3524" y="1552"/>
                </a:lnTo>
                <a:lnTo>
                  <a:pt x="3539" y="1685"/>
                </a:lnTo>
                <a:lnTo>
                  <a:pt x="3543" y="1819"/>
                </a:lnTo>
                <a:lnTo>
                  <a:pt x="3539" y="1956"/>
                </a:lnTo>
                <a:lnTo>
                  <a:pt x="3524" y="2087"/>
                </a:lnTo>
                <a:lnTo>
                  <a:pt x="3499" y="2217"/>
                </a:lnTo>
                <a:lnTo>
                  <a:pt x="3466" y="2344"/>
                </a:lnTo>
                <a:lnTo>
                  <a:pt x="3424" y="2467"/>
                </a:lnTo>
                <a:lnTo>
                  <a:pt x="3374" y="2585"/>
                </a:lnTo>
                <a:lnTo>
                  <a:pt x="3315" y="2700"/>
                </a:lnTo>
                <a:lnTo>
                  <a:pt x="3249" y="2809"/>
                </a:lnTo>
                <a:lnTo>
                  <a:pt x="3175" y="2914"/>
                </a:lnTo>
                <a:lnTo>
                  <a:pt x="3097" y="3013"/>
                </a:lnTo>
                <a:lnTo>
                  <a:pt x="3010" y="3105"/>
                </a:lnTo>
                <a:lnTo>
                  <a:pt x="2918" y="3192"/>
                </a:lnTo>
                <a:lnTo>
                  <a:pt x="2817" y="3272"/>
                </a:lnTo>
                <a:lnTo>
                  <a:pt x="2714" y="3345"/>
                </a:lnTo>
                <a:lnTo>
                  <a:pt x="2604" y="3410"/>
                </a:lnTo>
                <a:lnTo>
                  <a:pt x="2490" y="3470"/>
                </a:lnTo>
                <a:lnTo>
                  <a:pt x="2372" y="3519"/>
                </a:lnTo>
                <a:lnTo>
                  <a:pt x="2249" y="3562"/>
                </a:lnTo>
                <a:lnTo>
                  <a:pt x="2122" y="3595"/>
                </a:lnTo>
                <a:lnTo>
                  <a:pt x="1993" y="3619"/>
                </a:lnTo>
                <a:lnTo>
                  <a:pt x="1860" y="3634"/>
                </a:lnTo>
                <a:lnTo>
                  <a:pt x="1725" y="3639"/>
                </a:lnTo>
                <a:lnTo>
                  <a:pt x="1725" y="3187"/>
                </a:lnTo>
                <a:lnTo>
                  <a:pt x="1841" y="3182"/>
                </a:lnTo>
                <a:lnTo>
                  <a:pt x="1956" y="3167"/>
                </a:lnTo>
                <a:lnTo>
                  <a:pt x="2068" y="3143"/>
                </a:lnTo>
                <a:lnTo>
                  <a:pt x="2177" y="3110"/>
                </a:lnTo>
                <a:lnTo>
                  <a:pt x="2282" y="3067"/>
                </a:lnTo>
                <a:lnTo>
                  <a:pt x="2382" y="3018"/>
                </a:lnTo>
                <a:lnTo>
                  <a:pt x="2476" y="2960"/>
                </a:lnTo>
                <a:lnTo>
                  <a:pt x="2566" y="2896"/>
                </a:lnTo>
                <a:lnTo>
                  <a:pt x="2650" y="2824"/>
                </a:lnTo>
                <a:lnTo>
                  <a:pt x="2729" y="2746"/>
                </a:lnTo>
                <a:lnTo>
                  <a:pt x="2799" y="2661"/>
                </a:lnTo>
                <a:lnTo>
                  <a:pt x="2865" y="2572"/>
                </a:lnTo>
                <a:lnTo>
                  <a:pt x="2922" y="2477"/>
                </a:lnTo>
                <a:lnTo>
                  <a:pt x="2972" y="2377"/>
                </a:lnTo>
                <a:lnTo>
                  <a:pt x="3013" y="2273"/>
                </a:lnTo>
                <a:lnTo>
                  <a:pt x="3047" y="2165"/>
                </a:lnTo>
                <a:lnTo>
                  <a:pt x="3070" y="2053"/>
                </a:lnTo>
                <a:lnTo>
                  <a:pt x="3085" y="1938"/>
                </a:lnTo>
                <a:lnTo>
                  <a:pt x="3090" y="1819"/>
                </a:lnTo>
                <a:lnTo>
                  <a:pt x="3085" y="1701"/>
                </a:lnTo>
                <a:lnTo>
                  <a:pt x="3070" y="1586"/>
                </a:lnTo>
                <a:lnTo>
                  <a:pt x="3047" y="1474"/>
                </a:lnTo>
                <a:lnTo>
                  <a:pt x="3013" y="1367"/>
                </a:lnTo>
                <a:lnTo>
                  <a:pt x="2972" y="1262"/>
                </a:lnTo>
                <a:lnTo>
                  <a:pt x="2922" y="1162"/>
                </a:lnTo>
                <a:lnTo>
                  <a:pt x="2865" y="1067"/>
                </a:lnTo>
                <a:lnTo>
                  <a:pt x="2799" y="978"/>
                </a:lnTo>
                <a:lnTo>
                  <a:pt x="2729" y="894"/>
                </a:lnTo>
                <a:lnTo>
                  <a:pt x="2650" y="815"/>
                </a:lnTo>
                <a:lnTo>
                  <a:pt x="2566" y="743"/>
                </a:lnTo>
                <a:lnTo>
                  <a:pt x="2476" y="679"/>
                </a:lnTo>
                <a:lnTo>
                  <a:pt x="2382" y="621"/>
                </a:lnTo>
                <a:lnTo>
                  <a:pt x="2282" y="572"/>
                </a:lnTo>
                <a:lnTo>
                  <a:pt x="2177" y="529"/>
                </a:lnTo>
                <a:lnTo>
                  <a:pt x="2068" y="496"/>
                </a:lnTo>
                <a:lnTo>
                  <a:pt x="1956" y="473"/>
                </a:lnTo>
                <a:lnTo>
                  <a:pt x="1841" y="458"/>
                </a:lnTo>
                <a:lnTo>
                  <a:pt x="1725" y="454"/>
                </a:lnTo>
                <a:lnTo>
                  <a:pt x="1610" y="457"/>
                </a:lnTo>
                <a:lnTo>
                  <a:pt x="1496" y="472"/>
                </a:lnTo>
                <a:lnTo>
                  <a:pt x="1386" y="495"/>
                </a:lnTo>
                <a:lnTo>
                  <a:pt x="1281" y="526"/>
                </a:lnTo>
                <a:lnTo>
                  <a:pt x="1178" y="565"/>
                </a:lnTo>
                <a:lnTo>
                  <a:pt x="1079" y="613"/>
                </a:lnTo>
                <a:lnTo>
                  <a:pt x="986" y="669"/>
                </a:lnTo>
                <a:lnTo>
                  <a:pt x="897" y="731"/>
                </a:lnTo>
                <a:lnTo>
                  <a:pt x="813" y="800"/>
                </a:lnTo>
                <a:lnTo>
                  <a:pt x="734" y="876"/>
                </a:lnTo>
                <a:lnTo>
                  <a:pt x="662" y="958"/>
                </a:lnTo>
                <a:lnTo>
                  <a:pt x="598" y="1045"/>
                </a:lnTo>
                <a:lnTo>
                  <a:pt x="539" y="1139"/>
                </a:lnTo>
                <a:lnTo>
                  <a:pt x="488" y="1236"/>
                </a:lnTo>
                <a:lnTo>
                  <a:pt x="445" y="1339"/>
                </a:lnTo>
                <a:lnTo>
                  <a:pt x="0" y="1244"/>
                </a:lnTo>
                <a:lnTo>
                  <a:pt x="43" y="1127"/>
                </a:lnTo>
                <a:lnTo>
                  <a:pt x="93" y="1016"/>
                </a:lnTo>
                <a:lnTo>
                  <a:pt x="151" y="907"/>
                </a:lnTo>
                <a:lnTo>
                  <a:pt x="217" y="804"/>
                </a:lnTo>
                <a:lnTo>
                  <a:pt x="289" y="703"/>
                </a:lnTo>
                <a:lnTo>
                  <a:pt x="368" y="608"/>
                </a:lnTo>
                <a:lnTo>
                  <a:pt x="453" y="518"/>
                </a:lnTo>
                <a:lnTo>
                  <a:pt x="545" y="434"/>
                </a:lnTo>
                <a:lnTo>
                  <a:pt x="647" y="355"/>
                </a:lnTo>
                <a:lnTo>
                  <a:pt x="754" y="281"/>
                </a:lnTo>
                <a:lnTo>
                  <a:pt x="864" y="217"/>
                </a:lnTo>
                <a:lnTo>
                  <a:pt x="979" y="161"/>
                </a:lnTo>
                <a:lnTo>
                  <a:pt x="1096" y="112"/>
                </a:lnTo>
                <a:lnTo>
                  <a:pt x="1217" y="72"/>
                </a:lnTo>
                <a:lnTo>
                  <a:pt x="1342" y="41"/>
                </a:lnTo>
                <a:lnTo>
                  <a:pt x="1467" y="18"/>
                </a:lnTo>
                <a:lnTo>
                  <a:pt x="1595" y="5"/>
                </a:lnTo>
                <a:lnTo>
                  <a:pt x="172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p:nvSpPr>
        <p:spPr bwMode="auto">
          <a:xfrm flipH="1">
            <a:off x="2291185" y="2391914"/>
            <a:ext cx="1709123" cy="1786095"/>
          </a:xfrm>
          <a:custGeom>
            <a:avLst/>
            <a:gdLst>
              <a:gd name="T0" fmla="*/ 1034 w 1955"/>
              <a:gd name="T1" fmla="*/ 5 h 2041"/>
              <a:gd name="T2" fmla="*/ 1223 w 1955"/>
              <a:gd name="T3" fmla="*/ 41 h 2041"/>
              <a:gd name="T4" fmla="*/ 1397 w 1955"/>
              <a:gd name="T5" fmla="*/ 110 h 2041"/>
              <a:gd name="T6" fmla="*/ 1553 w 1955"/>
              <a:gd name="T7" fmla="*/ 208 h 2041"/>
              <a:gd name="T8" fmla="*/ 1689 w 1955"/>
              <a:gd name="T9" fmla="*/ 333 h 2041"/>
              <a:gd name="T10" fmla="*/ 1801 w 1955"/>
              <a:gd name="T11" fmla="*/ 480 h 2041"/>
              <a:gd name="T12" fmla="*/ 1885 w 1955"/>
              <a:gd name="T13" fmla="*/ 646 h 2041"/>
              <a:gd name="T14" fmla="*/ 1937 w 1955"/>
              <a:gd name="T15" fmla="*/ 826 h 2041"/>
              <a:gd name="T16" fmla="*/ 1955 w 1955"/>
              <a:gd name="T17" fmla="*/ 1020 h 2041"/>
              <a:gd name="T18" fmla="*/ 1937 w 1955"/>
              <a:gd name="T19" fmla="*/ 1214 h 2041"/>
              <a:gd name="T20" fmla="*/ 1885 w 1955"/>
              <a:gd name="T21" fmla="*/ 1395 h 2041"/>
              <a:gd name="T22" fmla="*/ 1801 w 1955"/>
              <a:gd name="T23" fmla="*/ 1561 h 2041"/>
              <a:gd name="T24" fmla="*/ 1689 w 1955"/>
              <a:gd name="T25" fmla="*/ 1707 h 2041"/>
              <a:gd name="T26" fmla="*/ 1553 w 1955"/>
              <a:gd name="T27" fmla="*/ 1832 h 2041"/>
              <a:gd name="T28" fmla="*/ 1397 w 1955"/>
              <a:gd name="T29" fmla="*/ 1931 h 2041"/>
              <a:gd name="T30" fmla="*/ 1223 w 1955"/>
              <a:gd name="T31" fmla="*/ 2000 h 2041"/>
              <a:gd name="T32" fmla="*/ 1034 w 1955"/>
              <a:gd name="T33" fmla="*/ 2036 h 2041"/>
              <a:gd name="T34" fmla="*/ 937 w 1955"/>
              <a:gd name="T35" fmla="*/ 1589 h 2041"/>
              <a:gd name="T36" fmla="*/ 1088 w 1955"/>
              <a:gd name="T37" fmla="*/ 1568 h 2041"/>
              <a:gd name="T38" fmla="*/ 1223 w 1955"/>
              <a:gd name="T39" fmla="*/ 1510 h 2041"/>
              <a:gd name="T40" fmla="*/ 1338 w 1955"/>
              <a:gd name="T41" fmla="*/ 1421 h 2041"/>
              <a:gd name="T42" fmla="*/ 1426 w 1955"/>
              <a:gd name="T43" fmla="*/ 1306 h 2041"/>
              <a:gd name="T44" fmla="*/ 1484 w 1955"/>
              <a:gd name="T45" fmla="*/ 1172 h 2041"/>
              <a:gd name="T46" fmla="*/ 1504 w 1955"/>
              <a:gd name="T47" fmla="*/ 1020 h 2041"/>
              <a:gd name="T48" fmla="*/ 1484 w 1955"/>
              <a:gd name="T49" fmla="*/ 869 h 2041"/>
              <a:gd name="T50" fmla="*/ 1426 w 1955"/>
              <a:gd name="T51" fmla="*/ 734 h 2041"/>
              <a:gd name="T52" fmla="*/ 1338 w 1955"/>
              <a:gd name="T53" fmla="*/ 619 h 2041"/>
              <a:gd name="T54" fmla="*/ 1223 w 1955"/>
              <a:gd name="T55" fmla="*/ 531 h 2041"/>
              <a:gd name="T56" fmla="*/ 1088 w 1955"/>
              <a:gd name="T57" fmla="*/ 473 h 2041"/>
              <a:gd name="T58" fmla="*/ 937 w 1955"/>
              <a:gd name="T59" fmla="*/ 453 h 2041"/>
              <a:gd name="T60" fmla="*/ 794 w 1955"/>
              <a:gd name="T61" fmla="*/ 471 h 2041"/>
              <a:gd name="T62" fmla="*/ 662 w 1955"/>
              <a:gd name="T63" fmla="*/ 524 h 2041"/>
              <a:gd name="T64" fmla="*/ 549 w 1955"/>
              <a:gd name="T65" fmla="*/ 606 h 2041"/>
              <a:gd name="T66" fmla="*/ 459 w 1955"/>
              <a:gd name="T67" fmla="*/ 713 h 2041"/>
              <a:gd name="T68" fmla="*/ 41 w 1955"/>
              <a:gd name="T69" fmla="*/ 532 h 2041"/>
              <a:gd name="T70" fmla="*/ 143 w 1955"/>
              <a:gd name="T71" fmla="*/ 381 h 2041"/>
              <a:gd name="T72" fmla="*/ 268 w 1955"/>
              <a:gd name="T73" fmla="*/ 251 h 2041"/>
              <a:gd name="T74" fmla="*/ 414 w 1955"/>
              <a:gd name="T75" fmla="*/ 144 h 2041"/>
              <a:gd name="T76" fmla="*/ 577 w 1955"/>
              <a:gd name="T77" fmla="*/ 67 h 2041"/>
              <a:gd name="T78" fmla="*/ 753 w 1955"/>
              <a:gd name="T79" fmla="*/ 18 h 2041"/>
              <a:gd name="T80" fmla="*/ 937 w 1955"/>
              <a:gd name="T81" fmla="*/ 0 h 2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5" h="2041">
                <a:moveTo>
                  <a:pt x="937" y="0"/>
                </a:moveTo>
                <a:lnTo>
                  <a:pt x="1034" y="5"/>
                </a:lnTo>
                <a:lnTo>
                  <a:pt x="1131" y="19"/>
                </a:lnTo>
                <a:lnTo>
                  <a:pt x="1223" y="41"/>
                </a:lnTo>
                <a:lnTo>
                  <a:pt x="1311" y="72"/>
                </a:lnTo>
                <a:lnTo>
                  <a:pt x="1397" y="110"/>
                </a:lnTo>
                <a:lnTo>
                  <a:pt x="1477" y="156"/>
                </a:lnTo>
                <a:lnTo>
                  <a:pt x="1553" y="208"/>
                </a:lnTo>
                <a:lnTo>
                  <a:pt x="1624" y="268"/>
                </a:lnTo>
                <a:lnTo>
                  <a:pt x="1689" y="333"/>
                </a:lnTo>
                <a:lnTo>
                  <a:pt x="1748" y="404"/>
                </a:lnTo>
                <a:lnTo>
                  <a:pt x="1801" y="480"/>
                </a:lnTo>
                <a:lnTo>
                  <a:pt x="1847" y="560"/>
                </a:lnTo>
                <a:lnTo>
                  <a:pt x="1885" y="646"/>
                </a:lnTo>
                <a:lnTo>
                  <a:pt x="1916" y="734"/>
                </a:lnTo>
                <a:lnTo>
                  <a:pt x="1937" y="826"/>
                </a:lnTo>
                <a:lnTo>
                  <a:pt x="1952" y="922"/>
                </a:lnTo>
                <a:lnTo>
                  <a:pt x="1955" y="1020"/>
                </a:lnTo>
                <a:lnTo>
                  <a:pt x="1952" y="1119"/>
                </a:lnTo>
                <a:lnTo>
                  <a:pt x="1937" y="1214"/>
                </a:lnTo>
                <a:lnTo>
                  <a:pt x="1916" y="1306"/>
                </a:lnTo>
                <a:lnTo>
                  <a:pt x="1885" y="1395"/>
                </a:lnTo>
                <a:lnTo>
                  <a:pt x="1847" y="1481"/>
                </a:lnTo>
                <a:lnTo>
                  <a:pt x="1801" y="1561"/>
                </a:lnTo>
                <a:lnTo>
                  <a:pt x="1748" y="1637"/>
                </a:lnTo>
                <a:lnTo>
                  <a:pt x="1689" y="1707"/>
                </a:lnTo>
                <a:lnTo>
                  <a:pt x="1624" y="1773"/>
                </a:lnTo>
                <a:lnTo>
                  <a:pt x="1553" y="1832"/>
                </a:lnTo>
                <a:lnTo>
                  <a:pt x="1477" y="1885"/>
                </a:lnTo>
                <a:lnTo>
                  <a:pt x="1397" y="1931"/>
                </a:lnTo>
                <a:lnTo>
                  <a:pt x="1311" y="1969"/>
                </a:lnTo>
                <a:lnTo>
                  <a:pt x="1223" y="2000"/>
                </a:lnTo>
                <a:lnTo>
                  <a:pt x="1131" y="2023"/>
                </a:lnTo>
                <a:lnTo>
                  <a:pt x="1034" y="2036"/>
                </a:lnTo>
                <a:lnTo>
                  <a:pt x="937" y="2041"/>
                </a:lnTo>
                <a:lnTo>
                  <a:pt x="937" y="1589"/>
                </a:lnTo>
                <a:lnTo>
                  <a:pt x="1014" y="1583"/>
                </a:lnTo>
                <a:lnTo>
                  <a:pt x="1088" y="1568"/>
                </a:lnTo>
                <a:lnTo>
                  <a:pt x="1157" y="1543"/>
                </a:lnTo>
                <a:lnTo>
                  <a:pt x="1223" y="1510"/>
                </a:lnTo>
                <a:lnTo>
                  <a:pt x="1283" y="1469"/>
                </a:lnTo>
                <a:lnTo>
                  <a:pt x="1338" y="1421"/>
                </a:lnTo>
                <a:lnTo>
                  <a:pt x="1385" y="1367"/>
                </a:lnTo>
                <a:lnTo>
                  <a:pt x="1426" y="1306"/>
                </a:lnTo>
                <a:lnTo>
                  <a:pt x="1459" y="1241"/>
                </a:lnTo>
                <a:lnTo>
                  <a:pt x="1484" y="1172"/>
                </a:lnTo>
                <a:lnTo>
                  <a:pt x="1499" y="1098"/>
                </a:lnTo>
                <a:lnTo>
                  <a:pt x="1504" y="1020"/>
                </a:lnTo>
                <a:lnTo>
                  <a:pt x="1499" y="943"/>
                </a:lnTo>
                <a:lnTo>
                  <a:pt x="1484" y="869"/>
                </a:lnTo>
                <a:lnTo>
                  <a:pt x="1459" y="800"/>
                </a:lnTo>
                <a:lnTo>
                  <a:pt x="1426" y="734"/>
                </a:lnTo>
                <a:lnTo>
                  <a:pt x="1385" y="674"/>
                </a:lnTo>
                <a:lnTo>
                  <a:pt x="1338" y="619"/>
                </a:lnTo>
                <a:lnTo>
                  <a:pt x="1283" y="572"/>
                </a:lnTo>
                <a:lnTo>
                  <a:pt x="1223" y="531"/>
                </a:lnTo>
                <a:lnTo>
                  <a:pt x="1157" y="498"/>
                </a:lnTo>
                <a:lnTo>
                  <a:pt x="1088" y="473"/>
                </a:lnTo>
                <a:lnTo>
                  <a:pt x="1014" y="458"/>
                </a:lnTo>
                <a:lnTo>
                  <a:pt x="937" y="453"/>
                </a:lnTo>
                <a:lnTo>
                  <a:pt x="865" y="457"/>
                </a:lnTo>
                <a:lnTo>
                  <a:pt x="794" y="471"/>
                </a:lnTo>
                <a:lnTo>
                  <a:pt x="727" y="493"/>
                </a:lnTo>
                <a:lnTo>
                  <a:pt x="662" y="524"/>
                </a:lnTo>
                <a:lnTo>
                  <a:pt x="603" y="560"/>
                </a:lnTo>
                <a:lnTo>
                  <a:pt x="549" y="606"/>
                </a:lnTo>
                <a:lnTo>
                  <a:pt x="501" y="657"/>
                </a:lnTo>
                <a:lnTo>
                  <a:pt x="459" y="713"/>
                </a:lnTo>
                <a:lnTo>
                  <a:pt x="0" y="614"/>
                </a:lnTo>
                <a:lnTo>
                  <a:pt x="41" y="532"/>
                </a:lnTo>
                <a:lnTo>
                  <a:pt x="89" y="453"/>
                </a:lnTo>
                <a:lnTo>
                  <a:pt x="143" y="381"/>
                </a:lnTo>
                <a:lnTo>
                  <a:pt x="202" y="312"/>
                </a:lnTo>
                <a:lnTo>
                  <a:pt x="268" y="251"/>
                </a:lnTo>
                <a:lnTo>
                  <a:pt x="339" y="195"/>
                </a:lnTo>
                <a:lnTo>
                  <a:pt x="414" y="144"/>
                </a:lnTo>
                <a:lnTo>
                  <a:pt x="493" y="102"/>
                </a:lnTo>
                <a:lnTo>
                  <a:pt x="577" y="67"/>
                </a:lnTo>
                <a:lnTo>
                  <a:pt x="662" y="38"/>
                </a:lnTo>
                <a:lnTo>
                  <a:pt x="753" y="18"/>
                </a:lnTo>
                <a:lnTo>
                  <a:pt x="843" y="5"/>
                </a:lnTo>
                <a:lnTo>
                  <a:pt x="93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p:nvSpPr>
        <p:spPr bwMode="auto">
          <a:xfrm flipH="1">
            <a:off x="3360043" y="3742419"/>
            <a:ext cx="475826" cy="474076"/>
          </a:xfrm>
          <a:custGeom>
            <a:avLst/>
            <a:gdLst>
              <a:gd name="T0" fmla="*/ 273 w 544"/>
              <a:gd name="T1" fmla="*/ 0 h 542"/>
              <a:gd name="T2" fmla="*/ 321 w 544"/>
              <a:gd name="T3" fmla="*/ 5 h 542"/>
              <a:gd name="T4" fmla="*/ 367 w 544"/>
              <a:gd name="T5" fmla="*/ 17 h 542"/>
              <a:gd name="T6" fmla="*/ 409 w 544"/>
              <a:gd name="T7" fmla="*/ 38 h 542"/>
              <a:gd name="T8" fmla="*/ 447 w 544"/>
              <a:gd name="T9" fmla="*/ 64 h 542"/>
              <a:gd name="T10" fmla="*/ 480 w 544"/>
              <a:gd name="T11" fmla="*/ 97 h 542"/>
              <a:gd name="T12" fmla="*/ 506 w 544"/>
              <a:gd name="T13" fmla="*/ 135 h 542"/>
              <a:gd name="T14" fmla="*/ 526 w 544"/>
              <a:gd name="T15" fmla="*/ 176 h 542"/>
              <a:gd name="T16" fmla="*/ 539 w 544"/>
              <a:gd name="T17" fmla="*/ 222 h 542"/>
              <a:gd name="T18" fmla="*/ 544 w 544"/>
              <a:gd name="T19" fmla="*/ 271 h 542"/>
              <a:gd name="T20" fmla="*/ 539 w 544"/>
              <a:gd name="T21" fmla="*/ 321 h 542"/>
              <a:gd name="T22" fmla="*/ 526 w 544"/>
              <a:gd name="T23" fmla="*/ 367 h 542"/>
              <a:gd name="T24" fmla="*/ 506 w 544"/>
              <a:gd name="T25" fmla="*/ 408 h 542"/>
              <a:gd name="T26" fmla="*/ 480 w 544"/>
              <a:gd name="T27" fmla="*/ 447 h 542"/>
              <a:gd name="T28" fmla="*/ 447 w 544"/>
              <a:gd name="T29" fmla="*/ 478 h 542"/>
              <a:gd name="T30" fmla="*/ 409 w 544"/>
              <a:gd name="T31" fmla="*/ 506 h 542"/>
              <a:gd name="T32" fmla="*/ 367 w 544"/>
              <a:gd name="T33" fmla="*/ 526 h 542"/>
              <a:gd name="T34" fmla="*/ 321 w 544"/>
              <a:gd name="T35" fmla="*/ 539 h 542"/>
              <a:gd name="T36" fmla="*/ 273 w 544"/>
              <a:gd name="T37" fmla="*/ 542 h 542"/>
              <a:gd name="T38" fmla="*/ 224 w 544"/>
              <a:gd name="T39" fmla="*/ 539 h 542"/>
              <a:gd name="T40" fmla="*/ 178 w 544"/>
              <a:gd name="T41" fmla="*/ 526 h 542"/>
              <a:gd name="T42" fmla="*/ 135 w 544"/>
              <a:gd name="T43" fmla="*/ 506 h 542"/>
              <a:gd name="T44" fmla="*/ 97 w 544"/>
              <a:gd name="T45" fmla="*/ 478 h 542"/>
              <a:gd name="T46" fmla="*/ 64 w 544"/>
              <a:gd name="T47" fmla="*/ 447 h 542"/>
              <a:gd name="T48" fmla="*/ 38 w 544"/>
              <a:gd name="T49" fmla="*/ 408 h 542"/>
              <a:gd name="T50" fmla="*/ 18 w 544"/>
              <a:gd name="T51" fmla="*/ 367 h 542"/>
              <a:gd name="T52" fmla="*/ 5 w 544"/>
              <a:gd name="T53" fmla="*/ 321 h 542"/>
              <a:gd name="T54" fmla="*/ 0 w 544"/>
              <a:gd name="T55" fmla="*/ 271 h 542"/>
              <a:gd name="T56" fmla="*/ 5 w 544"/>
              <a:gd name="T57" fmla="*/ 222 h 542"/>
              <a:gd name="T58" fmla="*/ 18 w 544"/>
              <a:gd name="T59" fmla="*/ 176 h 542"/>
              <a:gd name="T60" fmla="*/ 38 w 544"/>
              <a:gd name="T61" fmla="*/ 135 h 542"/>
              <a:gd name="T62" fmla="*/ 64 w 544"/>
              <a:gd name="T63" fmla="*/ 97 h 542"/>
              <a:gd name="T64" fmla="*/ 97 w 544"/>
              <a:gd name="T65" fmla="*/ 64 h 542"/>
              <a:gd name="T66" fmla="*/ 135 w 544"/>
              <a:gd name="T67" fmla="*/ 38 h 542"/>
              <a:gd name="T68" fmla="*/ 178 w 544"/>
              <a:gd name="T69" fmla="*/ 17 h 542"/>
              <a:gd name="T70" fmla="*/ 224 w 544"/>
              <a:gd name="T71" fmla="*/ 5 h 542"/>
              <a:gd name="T72" fmla="*/ 273 w 544"/>
              <a:gd name="T73"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 h="542">
                <a:moveTo>
                  <a:pt x="273" y="0"/>
                </a:moveTo>
                <a:lnTo>
                  <a:pt x="321" y="5"/>
                </a:lnTo>
                <a:lnTo>
                  <a:pt x="367" y="17"/>
                </a:lnTo>
                <a:lnTo>
                  <a:pt x="409" y="38"/>
                </a:lnTo>
                <a:lnTo>
                  <a:pt x="447" y="64"/>
                </a:lnTo>
                <a:lnTo>
                  <a:pt x="480" y="97"/>
                </a:lnTo>
                <a:lnTo>
                  <a:pt x="506" y="135"/>
                </a:lnTo>
                <a:lnTo>
                  <a:pt x="526" y="176"/>
                </a:lnTo>
                <a:lnTo>
                  <a:pt x="539" y="222"/>
                </a:lnTo>
                <a:lnTo>
                  <a:pt x="544" y="271"/>
                </a:lnTo>
                <a:lnTo>
                  <a:pt x="539" y="321"/>
                </a:lnTo>
                <a:lnTo>
                  <a:pt x="526" y="367"/>
                </a:lnTo>
                <a:lnTo>
                  <a:pt x="506" y="408"/>
                </a:lnTo>
                <a:lnTo>
                  <a:pt x="480" y="447"/>
                </a:lnTo>
                <a:lnTo>
                  <a:pt x="447" y="478"/>
                </a:lnTo>
                <a:lnTo>
                  <a:pt x="409" y="506"/>
                </a:lnTo>
                <a:lnTo>
                  <a:pt x="367" y="526"/>
                </a:lnTo>
                <a:lnTo>
                  <a:pt x="321" y="539"/>
                </a:lnTo>
                <a:lnTo>
                  <a:pt x="273" y="542"/>
                </a:lnTo>
                <a:lnTo>
                  <a:pt x="224" y="539"/>
                </a:lnTo>
                <a:lnTo>
                  <a:pt x="178" y="526"/>
                </a:lnTo>
                <a:lnTo>
                  <a:pt x="135" y="506"/>
                </a:lnTo>
                <a:lnTo>
                  <a:pt x="97" y="478"/>
                </a:lnTo>
                <a:lnTo>
                  <a:pt x="64" y="447"/>
                </a:lnTo>
                <a:lnTo>
                  <a:pt x="38" y="408"/>
                </a:lnTo>
                <a:lnTo>
                  <a:pt x="18" y="367"/>
                </a:lnTo>
                <a:lnTo>
                  <a:pt x="5" y="321"/>
                </a:lnTo>
                <a:lnTo>
                  <a:pt x="0" y="271"/>
                </a:lnTo>
                <a:lnTo>
                  <a:pt x="5" y="222"/>
                </a:lnTo>
                <a:lnTo>
                  <a:pt x="18" y="176"/>
                </a:lnTo>
                <a:lnTo>
                  <a:pt x="38" y="135"/>
                </a:lnTo>
                <a:lnTo>
                  <a:pt x="64" y="97"/>
                </a:lnTo>
                <a:lnTo>
                  <a:pt x="97" y="64"/>
                </a:lnTo>
                <a:lnTo>
                  <a:pt x="135" y="38"/>
                </a:lnTo>
                <a:lnTo>
                  <a:pt x="178" y="17"/>
                </a:lnTo>
                <a:lnTo>
                  <a:pt x="224" y="5"/>
                </a:lnTo>
                <a:lnTo>
                  <a:pt x="27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flipH="1">
            <a:off x="3360043" y="4447411"/>
            <a:ext cx="475826" cy="474076"/>
          </a:xfrm>
          <a:custGeom>
            <a:avLst/>
            <a:gdLst>
              <a:gd name="T0" fmla="*/ 273 w 544"/>
              <a:gd name="T1" fmla="*/ 0 h 543"/>
              <a:gd name="T2" fmla="*/ 321 w 544"/>
              <a:gd name="T3" fmla="*/ 3 h 543"/>
              <a:gd name="T4" fmla="*/ 367 w 544"/>
              <a:gd name="T5" fmla="*/ 17 h 543"/>
              <a:gd name="T6" fmla="*/ 409 w 544"/>
              <a:gd name="T7" fmla="*/ 36 h 543"/>
              <a:gd name="T8" fmla="*/ 447 w 544"/>
              <a:gd name="T9" fmla="*/ 63 h 543"/>
              <a:gd name="T10" fmla="*/ 480 w 544"/>
              <a:gd name="T11" fmla="*/ 95 h 543"/>
              <a:gd name="T12" fmla="*/ 506 w 544"/>
              <a:gd name="T13" fmla="*/ 133 h 543"/>
              <a:gd name="T14" fmla="*/ 526 w 544"/>
              <a:gd name="T15" fmla="*/ 176 h 543"/>
              <a:gd name="T16" fmla="*/ 539 w 544"/>
              <a:gd name="T17" fmla="*/ 222 h 543"/>
              <a:gd name="T18" fmla="*/ 544 w 544"/>
              <a:gd name="T19" fmla="*/ 271 h 543"/>
              <a:gd name="T20" fmla="*/ 539 w 544"/>
              <a:gd name="T21" fmla="*/ 319 h 543"/>
              <a:gd name="T22" fmla="*/ 526 w 544"/>
              <a:gd name="T23" fmla="*/ 365 h 543"/>
              <a:gd name="T24" fmla="*/ 506 w 544"/>
              <a:gd name="T25" fmla="*/ 408 h 543"/>
              <a:gd name="T26" fmla="*/ 480 w 544"/>
              <a:gd name="T27" fmla="*/ 446 h 543"/>
              <a:gd name="T28" fmla="*/ 447 w 544"/>
              <a:gd name="T29" fmla="*/ 478 h 543"/>
              <a:gd name="T30" fmla="*/ 409 w 544"/>
              <a:gd name="T31" fmla="*/ 505 h 543"/>
              <a:gd name="T32" fmla="*/ 367 w 544"/>
              <a:gd name="T33" fmla="*/ 526 h 543"/>
              <a:gd name="T34" fmla="*/ 321 w 544"/>
              <a:gd name="T35" fmla="*/ 538 h 543"/>
              <a:gd name="T36" fmla="*/ 273 w 544"/>
              <a:gd name="T37" fmla="*/ 543 h 543"/>
              <a:gd name="T38" fmla="*/ 224 w 544"/>
              <a:gd name="T39" fmla="*/ 538 h 543"/>
              <a:gd name="T40" fmla="*/ 178 w 544"/>
              <a:gd name="T41" fmla="*/ 526 h 543"/>
              <a:gd name="T42" fmla="*/ 135 w 544"/>
              <a:gd name="T43" fmla="*/ 505 h 543"/>
              <a:gd name="T44" fmla="*/ 97 w 544"/>
              <a:gd name="T45" fmla="*/ 478 h 543"/>
              <a:gd name="T46" fmla="*/ 64 w 544"/>
              <a:gd name="T47" fmla="*/ 446 h 543"/>
              <a:gd name="T48" fmla="*/ 38 w 544"/>
              <a:gd name="T49" fmla="*/ 408 h 543"/>
              <a:gd name="T50" fmla="*/ 18 w 544"/>
              <a:gd name="T51" fmla="*/ 365 h 543"/>
              <a:gd name="T52" fmla="*/ 5 w 544"/>
              <a:gd name="T53" fmla="*/ 319 h 543"/>
              <a:gd name="T54" fmla="*/ 0 w 544"/>
              <a:gd name="T55" fmla="*/ 271 h 543"/>
              <a:gd name="T56" fmla="*/ 5 w 544"/>
              <a:gd name="T57" fmla="*/ 222 h 543"/>
              <a:gd name="T58" fmla="*/ 18 w 544"/>
              <a:gd name="T59" fmla="*/ 176 h 543"/>
              <a:gd name="T60" fmla="*/ 38 w 544"/>
              <a:gd name="T61" fmla="*/ 133 h 543"/>
              <a:gd name="T62" fmla="*/ 64 w 544"/>
              <a:gd name="T63" fmla="*/ 95 h 543"/>
              <a:gd name="T64" fmla="*/ 97 w 544"/>
              <a:gd name="T65" fmla="*/ 63 h 543"/>
              <a:gd name="T66" fmla="*/ 135 w 544"/>
              <a:gd name="T67" fmla="*/ 36 h 543"/>
              <a:gd name="T68" fmla="*/ 178 w 544"/>
              <a:gd name="T69" fmla="*/ 17 h 543"/>
              <a:gd name="T70" fmla="*/ 224 w 544"/>
              <a:gd name="T71" fmla="*/ 3 h 543"/>
              <a:gd name="T72" fmla="*/ 273 w 544"/>
              <a:gd name="T73"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 h="543">
                <a:moveTo>
                  <a:pt x="273" y="0"/>
                </a:moveTo>
                <a:lnTo>
                  <a:pt x="321" y="3"/>
                </a:lnTo>
                <a:lnTo>
                  <a:pt x="367" y="17"/>
                </a:lnTo>
                <a:lnTo>
                  <a:pt x="409" y="36"/>
                </a:lnTo>
                <a:lnTo>
                  <a:pt x="447" y="63"/>
                </a:lnTo>
                <a:lnTo>
                  <a:pt x="480" y="95"/>
                </a:lnTo>
                <a:lnTo>
                  <a:pt x="506" y="133"/>
                </a:lnTo>
                <a:lnTo>
                  <a:pt x="526" y="176"/>
                </a:lnTo>
                <a:lnTo>
                  <a:pt x="539" y="222"/>
                </a:lnTo>
                <a:lnTo>
                  <a:pt x="544" y="271"/>
                </a:lnTo>
                <a:lnTo>
                  <a:pt x="539" y="319"/>
                </a:lnTo>
                <a:lnTo>
                  <a:pt x="526" y="365"/>
                </a:lnTo>
                <a:lnTo>
                  <a:pt x="506" y="408"/>
                </a:lnTo>
                <a:lnTo>
                  <a:pt x="480" y="446"/>
                </a:lnTo>
                <a:lnTo>
                  <a:pt x="447" y="478"/>
                </a:lnTo>
                <a:lnTo>
                  <a:pt x="409" y="505"/>
                </a:lnTo>
                <a:lnTo>
                  <a:pt x="367" y="526"/>
                </a:lnTo>
                <a:lnTo>
                  <a:pt x="321" y="538"/>
                </a:lnTo>
                <a:lnTo>
                  <a:pt x="273" y="543"/>
                </a:lnTo>
                <a:lnTo>
                  <a:pt x="224" y="538"/>
                </a:lnTo>
                <a:lnTo>
                  <a:pt x="178" y="526"/>
                </a:lnTo>
                <a:lnTo>
                  <a:pt x="135" y="505"/>
                </a:lnTo>
                <a:lnTo>
                  <a:pt x="97" y="478"/>
                </a:lnTo>
                <a:lnTo>
                  <a:pt x="64" y="446"/>
                </a:lnTo>
                <a:lnTo>
                  <a:pt x="38" y="408"/>
                </a:lnTo>
                <a:lnTo>
                  <a:pt x="18" y="365"/>
                </a:lnTo>
                <a:lnTo>
                  <a:pt x="5" y="319"/>
                </a:lnTo>
                <a:lnTo>
                  <a:pt x="0" y="271"/>
                </a:lnTo>
                <a:lnTo>
                  <a:pt x="5" y="222"/>
                </a:lnTo>
                <a:lnTo>
                  <a:pt x="18" y="176"/>
                </a:lnTo>
                <a:lnTo>
                  <a:pt x="38" y="133"/>
                </a:lnTo>
                <a:lnTo>
                  <a:pt x="64" y="95"/>
                </a:lnTo>
                <a:lnTo>
                  <a:pt x="97" y="63"/>
                </a:lnTo>
                <a:lnTo>
                  <a:pt x="135" y="36"/>
                </a:lnTo>
                <a:lnTo>
                  <a:pt x="178" y="17"/>
                </a:lnTo>
                <a:lnTo>
                  <a:pt x="224" y="3"/>
                </a:lnTo>
                <a:lnTo>
                  <a:pt x="2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p:nvSpPr>
        <p:spPr bwMode="auto">
          <a:xfrm flipH="1">
            <a:off x="3360043" y="5192638"/>
            <a:ext cx="475826" cy="474076"/>
          </a:xfrm>
          <a:custGeom>
            <a:avLst/>
            <a:gdLst>
              <a:gd name="T0" fmla="*/ 273 w 544"/>
              <a:gd name="T1" fmla="*/ 0 h 542"/>
              <a:gd name="T2" fmla="*/ 321 w 544"/>
              <a:gd name="T3" fmla="*/ 4 h 542"/>
              <a:gd name="T4" fmla="*/ 367 w 544"/>
              <a:gd name="T5" fmla="*/ 16 h 542"/>
              <a:gd name="T6" fmla="*/ 409 w 544"/>
              <a:gd name="T7" fmla="*/ 37 h 542"/>
              <a:gd name="T8" fmla="*/ 447 w 544"/>
              <a:gd name="T9" fmla="*/ 64 h 542"/>
              <a:gd name="T10" fmla="*/ 480 w 544"/>
              <a:gd name="T11" fmla="*/ 96 h 542"/>
              <a:gd name="T12" fmla="*/ 506 w 544"/>
              <a:gd name="T13" fmla="*/ 134 h 542"/>
              <a:gd name="T14" fmla="*/ 526 w 544"/>
              <a:gd name="T15" fmla="*/ 177 h 542"/>
              <a:gd name="T16" fmla="*/ 539 w 544"/>
              <a:gd name="T17" fmla="*/ 221 h 542"/>
              <a:gd name="T18" fmla="*/ 544 w 544"/>
              <a:gd name="T19" fmla="*/ 271 h 542"/>
              <a:gd name="T20" fmla="*/ 539 w 544"/>
              <a:gd name="T21" fmla="*/ 320 h 542"/>
              <a:gd name="T22" fmla="*/ 526 w 544"/>
              <a:gd name="T23" fmla="*/ 366 h 542"/>
              <a:gd name="T24" fmla="*/ 506 w 544"/>
              <a:gd name="T25" fmla="*/ 407 h 542"/>
              <a:gd name="T26" fmla="*/ 480 w 544"/>
              <a:gd name="T27" fmla="*/ 447 h 542"/>
              <a:gd name="T28" fmla="*/ 447 w 544"/>
              <a:gd name="T29" fmla="*/ 478 h 542"/>
              <a:gd name="T30" fmla="*/ 409 w 544"/>
              <a:gd name="T31" fmla="*/ 506 h 542"/>
              <a:gd name="T32" fmla="*/ 367 w 544"/>
              <a:gd name="T33" fmla="*/ 525 h 542"/>
              <a:gd name="T34" fmla="*/ 321 w 544"/>
              <a:gd name="T35" fmla="*/ 539 h 542"/>
              <a:gd name="T36" fmla="*/ 273 w 544"/>
              <a:gd name="T37" fmla="*/ 542 h 542"/>
              <a:gd name="T38" fmla="*/ 224 w 544"/>
              <a:gd name="T39" fmla="*/ 539 h 542"/>
              <a:gd name="T40" fmla="*/ 178 w 544"/>
              <a:gd name="T41" fmla="*/ 525 h 542"/>
              <a:gd name="T42" fmla="*/ 135 w 544"/>
              <a:gd name="T43" fmla="*/ 506 h 542"/>
              <a:gd name="T44" fmla="*/ 97 w 544"/>
              <a:gd name="T45" fmla="*/ 478 h 542"/>
              <a:gd name="T46" fmla="*/ 64 w 544"/>
              <a:gd name="T47" fmla="*/ 447 h 542"/>
              <a:gd name="T48" fmla="*/ 38 w 544"/>
              <a:gd name="T49" fmla="*/ 407 h 542"/>
              <a:gd name="T50" fmla="*/ 18 w 544"/>
              <a:gd name="T51" fmla="*/ 366 h 542"/>
              <a:gd name="T52" fmla="*/ 5 w 544"/>
              <a:gd name="T53" fmla="*/ 320 h 542"/>
              <a:gd name="T54" fmla="*/ 0 w 544"/>
              <a:gd name="T55" fmla="*/ 271 h 542"/>
              <a:gd name="T56" fmla="*/ 5 w 544"/>
              <a:gd name="T57" fmla="*/ 221 h 542"/>
              <a:gd name="T58" fmla="*/ 18 w 544"/>
              <a:gd name="T59" fmla="*/ 177 h 542"/>
              <a:gd name="T60" fmla="*/ 38 w 544"/>
              <a:gd name="T61" fmla="*/ 134 h 542"/>
              <a:gd name="T62" fmla="*/ 64 w 544"/>
              <a:gd name="T63" fmla="*/ 96 h 542"/>
              <a:gd name="T64" fmla="*/ 97 w 544"/>
              <a:gd name="T65" fmla="*/ 64 h 542"/>
              <a:gd name="T66" fmla="*/ 135 w 544"/>
              <a:gd name="T67" fmla="*/ 37 h 542"/>
              <a:gd name="T68" fmla="*/ 178 w 544"/>
              <a:gd name="T69" fmla="*/ 16 h 542"/>
              <a:gd name="T70" fmla="*/ 224 w 544"/>
              <a:gd name="T71" fmla="*/ 4 h 542"/>
              <a:gd name="T72" fmla="*/ 273 w 544"/>
              <a:gd name="T73"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 h="542">
                <a:moveTo>
                  <a:pt x="273" y="0"/>
                </a:moveTo>
                <a:lnTo>
                  <a:pt x="321" y="4"/>
                </a:lnTo>
                <a:lnTo>
                  <a:pt x="367" y="16"/>
                </a:lnTo>
                <a:lnTo>
                  <a:pt x="409" y="37"/>
                </a:lnTo>
                <a:lnTo>
                  <a:pt x="447" y="64"/>
                </a:lnTo>
                <a:lnTo>
                  <a:pt x="480" y="96"/>
                </a:lnTo>
                <a:lnTo>
                  <a:pt x="506" y="134"/>
                </a:lnTo>
                <a:lnTo>
                  <a:pt x="526" y="177"/>
                </a:lnTo>
                <a:lnTo>
                  <a:pt x="539" y="221"/>
                </a:lnTo>
                <a:lnTo>
                  <a:pt x="544" y="271"/>
                </a:lnTo>
                <a:lnTo>
                  <a:pt x="539" y="320"/>
                </a:lnTo>
                <a:lnTo>
                  <a:pt x="526" y="366"/>
                </a:lnTo>
                <a:lnTo>
                  <a:pt x="506" y="407"/>
                </a:lnTo>
                <a:lnTo>
                  <a:pt x="480" y="447"/>
                </a:lnTo>
                <a:lnTo>
                  <a:pt x="447" y="478"/>
                </a:lnTo>
                <a:lnTo>
                  <a:pt x="409" y="506"/>
                </a:lnTo>
                <a:lnTo>
                  <a:pt x="367" y="525"/>
                </a:lnTo>
                <a:lnTo>
                  <a:pt x="321" y="539"/>
                </a:lnTo>
                <a:lnTo>
                  <a:pt x="273" y="542"/>
                </a:lnTo>
                <a:lnTo>
                  <a:pt x="224" y="539"/>
                </a:lnTo>
                <a:lnTo>
                  <a:pt x="178" y="525"/>
                </a:lnTo>
                <a:lnTo>
                  <a:pt x="135" y="506"/>
                </a:lnTo>
                <a:lnTo>
                  <a:pt x="97" y="478"/>
                </a:lnTo>
                <a:lnTo>
                  <a:pt x="64" y="447"/>
                </a:lnTo>
                <a:lnTo>
                  <a:pt x="38" y="407"/>
                </a:lnTo>
                <a:lnTo>
                  <a:pt x="18" y="366"/>
                </a:lnTo>
                <a:lnTo>
                  <a:pt x="5" y="320"/>
                </a:lnTo>
                <a:lnTo>
                  <a:pt x="0" y="271"/>
                </a:lnTo>
                <a:lnTo>
                  <a:pt x="5" y="221"/>
                </a:lnTo>
                <a:lnTo>
                  <a:pt x="18" y="177"/>
                </a:lnTo>
                <a:lnTo>
                  <a:pt x="38" y="134"/>
                </a:lnTo>
                <a:lnTo>
                  <a:pt x="64" y="96"/>
                </a:lnTo>
                <a:lnTo>
                  <a:pt x="97" y="64"/>
                </a:lnTo>
                <a:lnTo>
                  <a:pt x="135" y="37"/>
                </a:lnTo>
                <a:lnTo>
                  <a:pt x="178" y="16"/>
                </a:lnTo>
                <a:lnTo>
                  <a:pt x="224" y="4"/>
                </a:lnTo>
                <a:lnTo>
                  <a:pt x="273"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TextBox 23"/>
          <p:cNvSpPr txBox="1"/>
          <p:nvPr/>
        </p:nvSpPr>
        <p:spPr>
          <a:xfrm>
            <a:off x="5325036" y="678347"/>
            <a:ext cx="6331492" cy="646331"/>
          </a:xfrm>
          <a:prstGeom prst="rect">
            <a:avLst/>
          </a:prstGeom>
          <a:noFill/>
        </p:spPr>
        <p:txBody>
          <a:bodyPr wrap="square" rtlCol="0">
            <a:spAutoFit/>
          </a:bodyPr>
          <a:lstStyle/>
          <a:p>
            <a:pPr algn="r"/>
            <a:r>
              <a:rPr lang="en-US" sz="3600" dirty="0">
                <a:solidFill>
                  <a:schemeClr val="tx1">
                    <a:lumMod val="65000"/>
                    <a:lumOff val="35000"/>
                  </a:schemeClr>
                </a:solidFill>
                <a:cs typeface="Arial" panose="020B0604020202020204" pitchFamily="34" charset="0"/>
              </a:rPr>
              <a:t>Introduction</a:t>
            </a:r>
          </a:p>
        </p:txBody>
      </p:sp>
      <p:grpSp>
        <p:nvGrpSpPr>
          <p:cNvPr id="8" name="Group 7"/>
          <p:cNvGrpSpPr/>
          <p:nvPr/>
        </p:nvGrpSpPr>
        <p:grpSpPr>
          <a:xfrm>
            <a:off x="4013678" y="3337875"/>
            <a:ext cx="6858269" cy="1033172"/>
            <a:chOff x="4033849" y="3472345"/>
            <a:chExt cx="6858269" cy="1033172"/>
          </a:xfrm>
        </p:grpSpPr>
        <p:grpSp>
          <p:nvGrpSpPr>
            <p:cNvPr id="3" name="Group 2"/>
            <p:cNvGrpSpPr/>
            <p:nvPr/>
          </p:nvGrpSpPr>
          <p:grpSpPr>
            <a:xfrm>
              <a:off x="4033849" y="3665766"/>
              <a:ext cx="6858269" cy="646331"/>
              <a:chOff x="3859038" y="3670928"/>
              <a:chExt cx="6858269" cy="646331"/>
            </a:xfrm>
          </p:grpSpPr>
          <p:sp>
            <p:nvSpPr>
              <p:cNvPr id="21" name="Rectangle 20"/>
              <p:cNvSpPr/>
              <p:nvPr/>
            </p:nvSpPr>
            <p:spPr>
              <a:xfrm>
                <a:off x="3859038" y="3882051"/>
                <a:ext cx="1487782" cy="369332"/>
              </a:xfrm>
              <a:prstGeom prst="rect">
                <a:avLst/>
              </a:prstGeom>
            </p:spPr>
            <p:txBody>
              <a:bodyPr wrap="square">
                <a:spAutoFit/>
              </a:bodyPr>
              <a:lstStyle/>
              <a:p>
                <a:r>
                  <a:rPr lang="en-US" sz="1800" b="1" cap="all" dirty="0">
                    <a:solidFill>
                      <a:schemeClr val="accent5"/>
                    </a:solidFill>
                    <a:cs typeface="Arial" panose="020B0604020202020204" pitchFamily="34" charset="0"/>
                  </a:rPr>
                  <a:t>Jobs</a:t>
                </a:r>
              </a:p>
            </p:txBody>
          </p:sp>
          <p:sp>
            <p:nvSpPr>
              <p:cNvPr id="2" name="Rectangle 1"/>
              <p:cNvSpPr/>
              <p:nvPr/>
            </p:nvSpPr>
            <p:spPr>
              <a:xfrm>
                <a:off x="5575136" y="3670928"/>
                <a:ext cx="5142171" cy="646331"/>
              </a:xfrm>
              <a:prstGeom prst="rect">
                <a:avLst/>
              </a:prstGeom>
            </p:spPr>
            <p:txBody>
              <a:bodyPr wrap="square">
                <a:spAutoFit/>
              </a:bodyPr>
              <a:lstStyle/>
              <a:p>
                <a:r>
                  <a:rPr lang="en-IN" sz="1800" dirty="0">
                    <a:solidFill>
                      <a:schemeClr val="tx1">
                        <a:lumMod val="65000"/>
                        <a:lumOff val="35000"/>
                      </a:schemeClr>
                    </a:solidFill>
                    <a:cs typeface="Arial" panose="020B0604020202020204" pitchFamily="34" charset="0"/>
                  </a:rPr>
                  <a:t>With 2.5 million jobs, the SPV is the largest area of employment in the renewable power sector</a:t>
                </a:r>
                <a:endParaRPr lang="en-US" sz="1800" dirty="0">
                  <a:solidFill>
                    <a:schemeClr val="tx1">
                      <a:lumMod val="65000"/>
                      <a:lumOff val="35000"/>
                    </a:schemeClr>
                  </a:solidFill>
                  <a:cs typeface="Arial" panose="020B0604020202020204" pitchFamily="34" charset="0"/>
                </a:endParaRPr>
              </a:p>
            </p:txBody>
          </p:sp>
        </p:grpSp>
        <p:cxnSp>
          <p:nvCxnSpPr>
            <p:cNvPr id="7" name="Straight Connector 6"/>
            <p:cNvCxnSpPr/>
            <p:nvPr/>
          </p:nvCxnSpPr>
          <p:spPr>
            <a:xfrm>
              <a:off x="5602596" y="3472345"/>
              <a:ext cx="0" cy="10331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057907" y="4224948"/>
            <a:ext cx="6784593" cy="1033172"/>
            <a:chOff x="4078078" y="3472345"/>
            <a:chExt cx="6784593" cy="1033172"/>
          </a:xfrm>
        </p:grpSpPr>
        <p:grpSp>
          <p:nvGrpSpPr>
            <p:cNvPr id="27" name="Group 26"/>
            <p:cNvGrpSpPr/>
            <p:nvPr/>
          </p:nvGrpSpPr>
          <p:grpSpPr>
            <a:xfrm>
              <a:off x="4078078" y="3535389"/>
              <a:ext cx="6784593" cy="923330"/>
              <a:chOff x="3903267" y="3540551"/>
              <a:chExt cx="6784593" cy="923330"/>
            </a:xfrm>
          </p:grpSpPr>
          <p:sp>
            <p:nvSpPr>
              <p:cNvPr id="29" name="Rectangle 28"/>
              <p:cNvSpPr/>
              <p:nvPr/>
            </p:nvSpPr>
            <p:spPr>
              <a:xfrm>
                <a:off x="3903267" y="3719334"/>
                <a:ext cx="1487782" cy="369332"/>
              </a:xfrm>
              <a:prstGeom prst="rect">
                <a:avLst/>
              </a:prstGeom>
            </p:spPr>
            <p:txBody>
              <a:bodyPr wrap="square">
                <a:spAutoFit/>
              </a:bodyPr>
              <a:lstStyle/>
              <a:p>
                <a:r>
                  <a:rPr lang="en-US" sz="1800" b="1" cap="all" dirty="0">
                    <a:solidFill>
                      <a:schemeClr val="accent6">
                        <a:lumMod val="75000"/>
                      </a:schemeClr>
                    </a:solidFill>
                    <a:cs typeface="Arial" panose="020B0604020202020204" pitchFamily="34" charset="0"/>
                  </a:rPr>
                  <a:t>Potential</a:t>
                </a:r>
              </a:p>
            </p:txBody>
          </p:sp>
          <p:sp>
            <p:nvSpPr>
              <p:cNvPr id="30" name="Rectangle 29"/>
              <p:cNvSpPr/>
              <p:nvPr/>
            </p:nvSpPr>
            <p:spPr>
              <a:xfrm>
                <a:off x="5545689" y="3540551"/>
                <a:ext cx="5142171" cy="923330"/>
              </a:xfrm>
              <a:prstGeom prst="rect">
                <a:avLst/>
              </a:prstGeom>
            </p:spPr>
            <p:txBody>
              <a:bodyPr wrap="square">
                <a:spAutoFit/>
              </a:bodyPr>
              <a:lstStyle/>
              <a:p>
                <a:r>
                  <a:rPr lang="en-IN" sz="1800" dirty="0">
                    <a:solidFill>
                      <a:schemeClr val="tx1">
                        <a:lumMod val="65000"/>
                        <a:lumOff val="35000"/>
                      </a:schemeClr>
                    </a:solidFill>
                    <a:cs typeface="Arial" panose="020B0604020202020204" pitchFamily="34" charset="0"/>
                  </a:rPr>
                  <a:t>As per a study by IIT Chennai, India's solar potential is 749 GW  - about 300 days of sunshine</a:t>
                </a:r>
                <a:endParaRPr lang="en-US" sz="1800" dirty="0">
                  <a:solidFill>
                    <a:schemeClr val="tx1">
                      <a:lumMod val="65000"/>
                      <a:lumOff val="35000"/>
                    </a:schemeClr>
                  </a:solidFill>
                  <a:cs typeface="Arial" panose="020B0604020202020204" pitchFamily="34" charset="0"/>
                </a:endParaRPr>
              </a:p>
            </p:txBody>
          </p:sp>
        </p:grpSp>
        <p:cxnSp>
          <p:nvCxnSpPr>
            <p:cNvPr id="28" name="Straight Connector 27"/>
            <p:cNvCxnSpPr/>
            <p:nvPr/>
          </p:nvCxnSpPr>
          <p:spPr>
            <a:xfrm>
              <a:off x="5602596" y="3472345"/>
              <a:ext cx="0" cy="10331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057907" y="5128267"/>
            <a:ext cx="6814040" cy="1033172"/>
            <a:chOff x="4078078" y="3472345"/>
            <a:chExt cx="6814040" cy="1033172"/>
          </a:xfrm>
        </p:grpSpPr>
        <p:grpSp>
          <p:nvGrpSpPr>
            <p:cNvPr id="32" name="Group 31"/>
            <p:cNvGrpSpPr/>
            <p:nvPr/>
          </p:nvGrpSpPr>
          <p:grpSpPr>
            <a:xfrm>
              <a:off x="4078078" y="3613741"/>
              <a:ext cx="6814040" cy="698356"/>
              <a:chOff x="3903267" y="3618903"/>
              <a:chExt cx="6814040" cy="698356"/>
            </a:xfrm>
          </p:grpSpPr>
          <p:sp>
            <p:nvSpPr>
              <p:cNvPr id="34" name="Rectangle 33"/>
              <p:cNvSpPr/>
              <p:nvPr/>
            </p:nvSpPr>
            <p:spPr>
              <a:xfrm>
                <a:off x="3903267" y="3618903"/>
                <a:ext cx="1487782" cy="369332"/>
              </a:xfrm>
              <a:prstGeom prst="rect">
                <a:avLst/>
              </a:prstGeom>
            </p:spPr>
            <p:txBody>
              <a:bodyPr wrap="square">
                <a:spAutoFit/>
              </a:bodyPr>
              <a:lstStyle/>
              <a:p>
                <a:r>
                  <a:rPr lang="en-US" sz="1800" b="1" cap="all" dirty="0">
                    <a:solidFill>
                      <a:schemeClr val="accent4"/>
                    </a:solidFill>
                    <a:cs typeface="Arial" panose="020B0604020202020204" pitchFamily="34" charset="0"/>
                  </a:rPr>
                  <a:t>Capacity</a:t>
                </a:r>
              </a:p>
            </p:txBody>
          </p:sp>
          <p:sp>
            <p:nvSpPr>
              <p:cNvPr id="35" name="Rectangle 34"/>
              <p:cNvSpPr/>
              <p:nvPr/>
            </p:nvSpPr>
            <p:spPr>
              <a:xfrm>
                <a:off x="5575136" y="3670928"/>
                <a:ext cx="5142171" cy="646331"/>
              </a:xfrm>
              <a:prstGeom prst="rect">
                <a:avLst/>
              </a:prstGeom>
            </p:spPr>
            <p:txBody>
              <a:bodyPr wrap="square">
                <a:spAutoFit/>
              </a:bodyPr>
              <a:lstStyle/>
              <a:p>
                <a:r>
                  <a:rPr lang="en-IN" sz="1800" dirty="0">
                    <a:solidFill>
                      <a:schemeClr val="tx1">
                        <a:lumMod val="65000"/>
                        <a:lumOff val="35000"/>
                      </a:schemeClr>
                    </a:solidFill>
                    <a:cs typeface="Arial" panose="020B0604020202020204" pitchFamily="34" charset="0"/>
                  </a:rPr>
                  <a:t>The total installed generation capacity reached 86GW by Nov 2019</a:t>
                </a:r>
                <a:endParaRPr lang="en-US" sz="1800" dirty="0">
                  <a:solidFill>
                    <a:schemeClr val="tx1">
                      <a:lumMod val="65000"/>
                      <a:lumOff val="35000"/>
                    </a:schemeClr>
                  </a:solidFill>
                  <a:cs typeface="Arial" panose="020B0604020202020204" pitchFamily="34" charset="0"/>
                </a:endParaRPr>
              </a:p>
            </p:txBody>
          </p:sp>
        </p:grpSp>
        <p:cxnSp>
          <p:nvCxnSpPr>
            <p:cNvPr id="33" name="Straight Connector 32"/>
            <p:cNvCxnSpPr/>
            <p:nvPr/>
          </p:nvCxnSpPr>
          <p:spPr>
            <a:xfrm>
              <a:off x="5602596" y="3472345"/>
              <a:ext cx="0" cy="10331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0260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22"/>
          <p:cNvSpPr/>
          <p:nvPr/>
        </p:nvSpPr>
        <p:spPr>
          <a:xfrm>
            <a:off x="6188138" y="833718"/>
            <a:ext cx="5847008" cy="5876364"/>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2" name="Google Shape;972;p22"/>
          <p:cNvSpPr/>
          <p:nvPr/>
        </p:nvSpPr>
        <p:spPr>
          <a:xfrm>
            <a:off x="206852" y="833718"/>
            <a:ext cx="5847008" cy="5876364"/>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3" name="Google Shape;973;p22"/>
          <p:cNvSpPr txBox="1"/>
          <p:nvPr/>
        </p:nvSpPr>
        <p:spPr>
          <a:xfrm>
            <a:off x="295836" y="268942"/>
            <a:ext cx="4114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Arial"/>
                <a:ea typeface="Arial"/>
                <a:cs typeface="Arial"/>
                <a:sym typeface="Arial"/>
              </a:rPr>
              <a:t>P &amp; L COMPARISON</a:t>
            </a:r>
            <a:endParaRPr sz="1800" b="1">
              <a:solidFill>
                <a:schemeClr val="accent3"/>
              </a:solidFill>
              <a:latin typeface="Arial"/>
              <a:ea typeface="Arial"/>
              <a:cs typeface="Arial"/>
              <a:sym typeface="Arial"/>
            </a:endParaRPr>
          </a:p>
        </p:txBody>
      </p:sp>
      <p:sp>
        <p:nvSpPr>
          <p:cNvPr id="974" name="Google Shape;974;p22"/>
          <p:cNvSpPr txBox="1"/>
          <p:nvPr/>
        </p:nvSpPr>
        <p:spPr>
          <a:xfrm>
            <a:off x="206853" y="833718"/>
            <a:ext cx="579598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595959"/>
                </a:solidFill>
                <a:latin typeface="Calibri"/>
                <a:ea typeface="Calibri"/>
                <a:cs typeface="Calibri"/>
                <a:sym typeface="Calibri"/>
              </a:rPr>
              <a:t>PROFIT &amp; LOSS - CAGR</a:t>
            </a:r>
            <a:endParaRPr/>
          </a:p>
        </p:txBody>
      </p:sp>
      <p:sp>
        <p:nvSpPr>
          <p:cNvPr id="975" name="Google Shape;975;p22"/>
          <p:cNvSpPr txBox="1"/>
          <p:nvPr/>
        </p:nvSpPr>
        <p:spPr>
          <a:xfrm>
            <a:off x="6138143" y="833718"/>
            <a:ext cx="5897004"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595959"/>
                </a:solidFill>
                <a:latin typeface="Calibri"/>
                <a:ea typeface="Calibri"/>
                <a:cs typeface="Calibri"/>
                <a:sym typeface="Calibri"/>
              </a:rPr>
              <a:t>BALANCE SHEET - CAGR</a:t>
            </a:r>
            <a:endParaRPr/>
          </a:p>
        </p:txBody>
      </p:sp>
      <p:sp>
        <p:nvSpPr>
          <p:cNvPr id="976" name="Google Shape;976;p22"/>
          <p:cNvSpPr/>
          <p:nvPr/>
        </p:nvSpPr>
        <p:spPr>
          <a:xfrm>
            <a:off x="253451" y="3854069"/>
            <a:ext cx="5847008" cy="3003931"/>
          </a:xfrm>
          <a:prstGeom prst="rect">
            <a:avLst/>
          </a:prstGeom>
          <a:solidFill>
            <a:schemeClr val="accent1">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7" name="Google Shape;977;p22"/>
          <p:cNvSpPr txBox="1"/>
          <p:nvPr/>
        </p:nvSpPr>
        <p:spPr>
          <a:xfrm>
            <a:off x="7862048" y="268942"/>
            <a:ext cx="4114799"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a:solidFill>
                  <a:schemeClr val="accent2"/>
                </a:solidFill>
                <a:latin typeface="Arial"/>
                <a:ea typeface="Arial"/>
                <a:cs typeface="Arial"/>
                <a:sym typeface="Arial"/>
              </a:rPr>
              <a:t>BALANCE SHEET COMPARISON</a:t>
            </a:r>
            <a:endParaRPr/>
          </a:p>
        </p:txBody>
      </p:sp>
      <p:graphicFrame>
        <p:nvGraphicFramePr>
          <p:cNvPr id="978" name="Google Shape;978;p22"/>
          <p:cNvGraphicFramePr/>
          <p:nvPr/>
        </p:nvGraphicFramePr>
        <p:xfrm>
          <a:off x="206851" y="1968425"/>
          <a:ext cx="5847008" cy="39482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79" name="Google Shape;979;p22"/>
          <p:cNvGraphicFramePr/>
          <p:nvPr/>
        </p:nvGraphicFramePr>
        <p:xfrm>
          <a:off x="6096000" y="1968424"/>
          <a:ext cx="5939146" cy="394828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23"/>
          <p:cNvSpPr/>
          <p:nvPr/>
        </p:nvSpPr>
        <p:spPr>
          <a:xfrm>
            <a:off x="206852" y="3847187"/>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85" name="Google Shape;985;p23"/>
          <p:cNvCxnSpPr/>
          <p:nvPr/>
        </p:nvCxnSpPr>
        <p:spPr>
          <a:xfrm rot="5400000">
            <a:off x="-594571" y="5471127"/>
            <a:ext cx="2155508" cy="1313"/>
          </a:xfrm>
          <a:prstGeom prst="straightConnector1">
            <a:avLst/>
          </a:prstGeom>
          <a:noFill/>
          <a:ln w="12700" cap="flat" cmpd="sng">
            <a:solidFill>
              <a:srgbClr val="D8D8D8"/>
            </a:solidFill>
            <a:prstDash val="solid"/>
            <a:round/>
            <a:headEnd type="none" w="sm" len="sm"/>
            <a:tailEnd type="none" w="sm" len="sm"/>
          </a:ln>
        </p:spPr>
      </p:cxnSp>
      <p:cxnSp>
        <p:nvCxnSpPr>
          <p:cNvPr id="986" name="Google Shape;986;p23"/>
          <p:cNvCxnSpPr/>
          <p:nvPr/>
        </p:nvCxnSpPr>
        <p:spPr>
          <a:xfrm>
            <a:off x="482436" y="6551653"/>
            <a:ext cx="5100707" cy="1182"/>
          </a:xfrm>
          <a:prstGeom prst="straightConnector1">
            <a:avLst/>
          </a:prstGeom>
          <a:noFill/>
          <a:ln w="12700" cap="flat" cmpd="sng">
            <a:solidFill>
              <a:srgbClr val="D8D8D8"/>
            </a:solidFill>
            <a:prstDash val="solid"/>
            <a:round/>
            <a:headEnd type="none" w="sm" len="sm"/>
            <a:tailEnd type="none" w="sm" len="sm"/>
          </a:ln>
        </p:spPr>
      </p:cxnSp>
      <p:sp>
        <p:nvSpPr>
          <p:cNvPr id="987" name="Google Shape;987;p23"/>
          <p:cNvSpPr/>
          <p:nvPr/>
        </p:nvSpPr>
        <p:spPr>
          <a:xfrm>
            <a:off x="6188138" y="833718"/>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23"/>
          <p:cNvSpPr/>
          <p:nvPr/>
        </p:nvSpPr>
        <p:spPr>
          <a:xfrm>
            <a:off x="206852" y="833718"/>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9" name="Google Shape;989;p23"/>
          <p:cNvSpPr txBox="1"/>
          <p:nvPr/>
        </p:nvSpPr>
        <p:spPr>
          <a:xfrm>
            <a:off x="295836" y="268942"/>
            <a:ext cx="32407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Arial"/>
                <a:ea typeface="Arial"/>
                <a:cs typeface="Arial"/>
                <a:sym typeface="Arial"/>
              </a:rPr>
              <a:t>PROFITABILITY RATIOS</a:t>
            </a:r>
            <a:endParaRPr sz="1800" b="1">
              <a:solidFill>
                <a:schemeClr val="accent3"/>
              </a:solidFill>
              <a:latin typeface="Arial"/>
              <a:ea typeface="Arial"/>
              <a:cs typeface="Arial"/>
              <a:sym typeface="Arial"/>
            </a:endParaRPr>
          </a:p>
        </p:txBody>
      </p:sp>
      <p:sp>
        <p:nvSpPr>
          <p:cNvPr id="990" name="Google Shape;990;p23"/>
          <p:cNvSpPr txBox="1"/>
          <p:nvPr/>
        </p:nvSpPr>
        <p:spPr>
          <a:xfrm>
            <a:off x="6188138" y="836181"/>
            <a:ext cx="584700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ROCE</a:t>
            </a:r>
            <a:endParaRPr/>
          </a:p>
        </p:txBody>
      </p:sp>
      <p:sp>
        <p:nvSpPr>
          <p:cNvPr id="991" name="Google Shape;991;p23"/>
          <p:cNvSpPr txBox="1"/>
          <p:nvPr/>
        </p:nvSpPr>
        <p:spPr>
          <a:xfrm>
            <a:off x="253450" y="836181"/>
            <a:ext cx="580040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Net Profit Margin</a:t>
            </a:r>
            <a:endParaRPr/>
          </a:p>
        </p:txBody>
      </p:sp>
      <p:sp>
        <p:nvSpPr>
          <p:cNvPr id="992" name="Google Shape;992;p23"/>
          <p:cNvSpPr txBox="1"/>
          <p:nvPr/>
        </p:nvSpPr>
        <p:spPr>
          <a:xfrm>
            <a:off x="206852" y="3869883"/>
            <a:ext cx="584700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ROIC</a:t>
            </a:r>
            <a:endParaRPr/>
          </a:p>
        </p:txBody>
      </p:sp>
      <p:sp>
        <p:nvSpPr>
          <p:cNvPr id="993" name="Google Shape;993;p23"/>
          <p:cNvSpPr/>
          <p:nvPr/>
        </p:nvSpPr>
        <p:spPr>
          <a:xfrm>
            <a:off x="6188138" y="3839267"/>
            <a:ext cx="5847008" cy="288249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23"/>
          <p:cNvSpPr txBox="1"/>
          <p:nvPr/>
        </p:nvSpPr>
        <p:spPr>
          <a:xfrm>
            <a:off x="6188136" y="3869883"/>
            <a:ext cx="584700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KEY PERFORMANCE INDICES</a:t>
            </a:r>
            <a:endParaRPr/>
          </a:p>
        </p:txBody>
      </p:sp>
      <p:graphicFrame>
        <p:nvGraphicFramePr>
          <p:cNvPr id="995" name="Google Shape;995;p23"/>
          <p:cNvGraphicFramePr/>
          <p:nvPr/>
        </p:nvGraphicFramePr>
        <p:xfrm>
          <a:off x="365758" y="1464224"/>
          <a:ext cx="5619932" cy="22367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96" name="Google Shape;996;p23"/>
          <p:cNvGraphicFramePr/>
          <p:nvPr/>
        </p:nvGraphicFramePr>
        <p:xfrm>
          <a:off x="6188136" y="1346380"/>
          <a:ext cx="5788711" cy="23275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97" name="Google Shape;997;p23"/>
          <p:cNvGraphicFramePr/>
          <p:nvPr/>
        </p:nvGraphicFramePr>
        <p:xfrm>
          <a:off x="178268" y="4414569"/>
          <a:ext cx="5958840" cy="24765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98" name="Google Shape;998;p23"/>
          <p:cNvGraphicFramePr/>
          <p:nvPr/>
        </p:nvGraphicFramePr>
        <p:xfrm>
          <a:off x="6188135" y="4406753"/>
          <a:ext cx="5825597" cy="231500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24"/>
          <p:cNvSpPr/>
          <p:nvPr/>
        </p:nvSpPr>
        <p:spPr>
          <a:xfrm>
            <a:off x="6188138" y="833718"/>
            <a:ext cx="5847008" cy="5888040"/>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p24"/>
          <p:cNvSpPr/>
          <p:nvPr/>
        </p:nvSpPr>
        <p:spPr>
          <a:xfrm>
            <a:off x="206852" y="3847187"/>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5" name="Google Shape;1005;p24"/>
          <p:cNvSpPr/>
          <p:nvPr/>
        </p:nvSpPr>
        <p:spPr>
          <a:xfrm>
            <a:off x="206852" y="833718"/>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24"/>
          <p:cNvSpPr txBox="1"/>
          <p:nvPr/>
        </p:nvSpPr>
        <p:spPr>
          <a:xfrm>
            <a:off x="7707851" y="268942"/>
            <a:ext cx="43084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Arial"/>
                <a:ea typeface="Arial"/>
                <a:cs typeface="Arial"/>
                <a:sym typeface="Arial"/>
              </a:rPr>
              <a:t>INTEREST &amp; TAX MANAGEMENT</a:t>
            </a:r>
            <a:endParaRPr sz="1800" b="1">
              <a:solidFill>
                <a:schemeClr val="accent3"/>
              </a:solidFill>
              <a:latin typeface="Arial"/>
              <a:ea typeface="Arial"/>
              <a:cs typeface="Arial"/>
              <a:sym typeface="Arial"/>
            </a:endParaRPr>
          </a:p>
        </p:txBody>
      </p:sp>
      <p:sp>
        <p:nvSpPr>
          <p:cNvPr id="1007" name="Google Shape;1007;p24"/>
          <p:cNvSpPr txBox="1"/>
          <p:nvPr/>
        </p:nvSpPr>
        <p:spPr>
          <a:xfrm>
            <a:off x="6263400" y="848699"/>
            <a:ext cx="58678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EQUIPMENT MANUFACTURER</a:t>
            </a:r>
            <a:endParaRPr/>
          </a:p>
        </p:txBody>
      </p:sp>
      <p:sp>
        <p:nvSpPr>
          <p:cNvPr id="1008" name="Google Shape;1008;p24"/>
          <p:cNvSpPr txBox="1"/>
          <p:nvPr/>
        </p:nvSpPr>
        <p:spPr>
          <a:xfrm>
            <a:off x="6263400" y="3793397"/>
            <a:ext cx="584700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TURNKEY DEVELOPERS</a:t>
            </a:r>
            <a:endParaRPr/>
          </a:p>
        </p:txBody>
      </p:sp>
      <p:graphicFrame>
        <p:nvGraphicFramePr>
          <p:cNvPr id="1009" name="Google Shape;1009;p24"/>
          <p:cNvGraphicFramePr/>
          <p:nvPr/>
        </p:nvGraphicFramePr>
        <p:xfrm>
          <a:off x="6263400" y="1405395"/>
          <a:ext cx="5780671" cy="23028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10" name="Google Shape;1010;p24"/>
          <p:cNvGraphicFramePr/>
          <p:nvPr/>
        </p:nvGraphicFramePr>
        <p:xfrm>
          <a:off x="6263401" y="4397233"/>
          <a:ext cx="5780670" cy="2305992"/>
        </p:xfrm>
        <a:graphic>
          <a:graphicData uri="http://schemas.openxmlformats.org/drawingml/2006/chart">
            <c:chart xmlns:c="http://schemas.openxmlformats.org/drawingml/2006/chart" xmlns:r="http://schemas.openxmlformats.org/officeDocument/2006/relationships" r:id="rId4"/>
          </a:graphicData>
        </a:graphic>
      </p:graphicFrame>
      <p:sp>
        <p:nvSpPr>
          <p:cNvPr id="1011" name="Google Shape;1011;p24"/>
          <p:cNvSpPr txBox="1"/>
          <p:nvPr/>
        </p:nvSpPr>
        <p:spPr>
          <a:xfrm>
            <a:off x="202631" y="3882799"/>
            <a:ext cx="584700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CASH RATIO</a:t>
            </a:r>
            <a:endParaRPr/>
          </a:p>
        </p:txBody>
      </p:sp>
      <p:sp>
        <p:nvSpPr>
          <p:cNvPr id="1012" name="Google Shape;1012;p24"/>
          <p:cNvSpPr txBox="1"/>
          <p:nvPr/>
        </p:nvSpPr>
        <p:spPr>
          <a:xfrm>
            <a:off x="184644" y="869330"/>
            <a:ext cx="584700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CURRENT RATIO</a:t>
            </a:r>
            <a:endParaRPr/>
          </a:p>
        </p:txBody>
      </p:sp>
      <p:pic>
        <p:nvPicPr>
          <p:cNvPr id="1013" name="Google Shape;1013;p24"/>
          <p:cNvPicPr preferRelativeResize="0"/>
          <p:nvPr/>
        </p:nvPicPr>
        <p:blipFill rotWithShape="1">
          <a:blip r:embed="rId5">
            <a:alphaModFix/>
          </a:blip>
          <a:srcRect/>
          <a:stretch/>
        </p:blipFill>
        <p:spPr>
          <a:xfrm>
            <a:off x="344624" y="1515660"/>
            <a:ext cx="5687027" cy="2111678"/>
          </a:xfrm>
          <a:prstGeom prst="rect">
            <a:avLst/>
          </a:prstGeom>
          <a:noFill/>
          <a:ln>
            <a:noFill/>
          </a:ln>
        </p:spPr>
      </p:pic>
      <p:pic>
        <p:nvPicPr>
          <p:cNvPr id="1014" name="Google Shape;1014;p24"/>
          <p:cNvPicPr preferRelativeResize="0"/>
          <p:nvPr/>
        </p:nvPicPr>
        <p:blipFill rotWithShape="1">
          <a:blip r:embed="rId6">
            <a:alphaModFix/>
          </a:blip>
          <a:srcRect/>
          <a:stretch/>
        </p:blipFill>
        <p:spPr>
          <a:xfrm>
            <a:off x="273628" y="4497123"/>
            <a:ext cx="5752882" cy="2143684"/>
          </a:xfrm>
          <a:prstGeom prst="rect">
            <a:avLst/>
          </a:prstGeom>
          <a:noFill/>
          <a:ln>
            <a:noFill/>
          </a:ln>
        </p:spPr>
      </p:pic>
      <p:sp>
        <p:nvSpPr>
          <p:cNvPr id="1015" name="Google Shape;1015;p24"/>
          <p:cNvSpPr txBox="1"/>
          <p:nvPr/>
        </p:nvSpPr>
        <p:spPr>
          <a:xfrm>
            <a:off x="190381" y="255827"/>
            <a:ext cx="54612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Arial"/>
                <a:ea typeface="Arial"/>
                <a:cs typeface="Arial"/>
                <a:sym typeface="Arial"/>
              </a:rPr>
              <a:t>LIQUIDITY ANALYSIS</a:t>
            </a:r>
            <a:endParaRPr sz="1800" b="1">
              <a:solidFill>
                <a:schemeClr val="accent3"/>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25"/>
          <p:cNvSpPr/>
          <p:nvPr/>
        </p:nvSpPr>
        <p:spPr>
          <a:xfrm>
            <a:off x="206852" y="3847187"/>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1" name="Google Shape;1021;p25"/>
          <p:cNvSpPr/>
          <p:nvPr/>
        </p:nvSpPr>
        <p:spPr>
          <a:xfrm>
            <a:off x="6188138" y="833718"/>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25"/>
          <p:cNvSpPr/>
          <p:nvPr/>
        </p:nvSpPr>
        <p:spPr>
          <a:xfrm>
            <a:off x="206852" y="825798"/>
            <a:ext cx="5847008" cy="288249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25"/>
          <p:cNvSpPr/>
          <p:nvPr/>
        </p:nvSpPr>
        <p:spPr>
          <a:xfrm>
            <a:off x="6213841" y="3847187"/>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4" name="Google Shape;1024;p25"/>
          <p:cNvSpPr txBox="1"/>
          <p:nvPr/>
        </p:nvSpPr>
        <p:spPr>
          <a:xfrm>
            <a:off x="6188137" y="3841499"/>
            <a:ext cx="584700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OPERATING &amp; CASH CYCLE</a:t>
            </a:r>
            <a:endParaRPr/>
          </a:p>
        </p:txBody>
      </p:sp>
      <p:graphicFrame>
        <p:nvGraphicFramePr>
          <p:cNvPr id="1025" name="Google Shape;1025;p25"/>
          <p:cNvGraphicFramePr/>
          <p:nvPr/>
        </p:nvGraphicFramePr>
        <p:xfrm>
          <a:off x="6188139" y="4374514"/>
          <a:ext cx="5847007" cy="2302893"/>
        </p:xfrm>
        <a:graphic>
          <a:graphicData uri="http://schemas.openxmlformats.org/drawingml/2006/chart">
            <c:chart xmlns:c="http://schemas.openxmlformats.org/drawingml/2006/chart" xmlns:r="http://schemas.openxmlformats.org/officeDocument/2006/relationships" r:id="rId3"/>
          </a:graphicData>
        </a:graphic>
      </p:graphicFrame>
      <p:sp>
        <p:nvSpPr>
          <p:cNvPr id="1026" name="Google Shape;1026;p25"/>
          <p:cNvSpPr txBox="1"/>
          <p:nvPr/>
        </p:nvSpPr>
        <p:spPr>
          <a:xfrm>
            <a:off x="8132782" y="215152"/>
            <a:ext cx="3844066"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a:solidFill>
                  <a:schemeClr val="accent2"/>
                </a:solidFill>
                <a:latin typeface="Arial"/>
                <a:ea typeface="Arial"/>
                <a:cs typeface="Arial"/>
                <a:sym typeface="Arial"/>
              </a:rPr>
              <a:t>SALES/ASSET RATIO, OPERATING &amp; CASH CYCLE</a:t>
            </a:r>
            <a:endParaRPr/>
          </a:p>
        </p:txBody>
      </p:sp>
      <p:sp>
        <p:nvSpPr>
          <p:cNvPr id="1027" name="Google Shape;1027;p25"/>
          <p:cNvSpPr txBox="1"/>
          <p:nvPr/>
        </p:nvSpPr>
        <p:spPr>
          <a:xfrm>
            <a:off x="206853" y="833718"/>
            <a:ext cx="579598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ASSET STRUCTURE</a:t>
            </a:r>
            <a:endParaRPr/>
          </a:p>
        </p:txBody>
      </p:sp>
      <p:graphicFrame>
        <p:nvGraphicFramePr>
          <p:cNvPr id="1028" name="Google Shape;1028;p25"/>
          <p:cNvGraphicFramePr/>
          <p:nvPr/>
        </p:nvGraphicFramePr>
        <p:xfrm>
          <a:off x="206851" y="1385185"/>
          <a:ext cx="5795982" cy="2331024"/>
        </p:xfrm>
        <a:graphic>
          <a:graphicData uri="http://schemas.openxmlformats.org/drawingml/2006/chart">
            <c:chart xmlns:c="http://schemas.openxmlformats.org/drawingml/2006/chart" xmlns:r="http://schemas.openxmlformats.org/officeDocument/2006/relationships" r:id="rId4"/>
          </a:graphicData>
        </a:graphic>
      </p:graphicFrame>
      <p:sp>
        <p:nvSpPr>
          <p:cNvPr id="1029" name="Google Shape;1029;p25"/>
          <p:cNvSpPr txBox="1"/>
          <p:nvPr/>
        </p:nvSpPr>
        <p:spPr>
          <a:xfrm>
            <a:off x="295836" y="268942"/>
            <a:ext cx="4114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Arial"/>
                <a:ea typeface="Arial"/>
                <a:cs typeface="Arial"/>
                <a:sym typeface="Arial"/>
              </a:rPr>
              <a:t>CAPITAL STRUCTURE ANALYSIS</a:t>
            </a:r>
            <a:endParaRPr sz="1800" b="1">
              <a:solidFill>
                <a:schemeClr val="accent3"/>
              </a:solidFill>
              <a:latin typeface="Arial"/>
              <a:ea typeface="Arial"/>
              <a:cs typeface="Arial"/>
              <a:sym typeface="Arial"/>
            </a:endParaRPr>
          </a:p>
        </p:txBody>
      </p:sp>
      <p:sp>
        <p:nvSpPr>
          <p:cNvPr id="1030" name="Google Shape;1030;p25"/>
          <p:cNvSpPr txBox="1"/>
          <p:nvPr/>
        </p:nvSpPr>
        <p:spPr>
          <a:xfrm>
            <a:off x="206851" y="3837649"/>
            <a:ext cx="584700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DEBT – EQUITY RATIO</a:t>
            </a:r>
            <a:endParaRPr/>
          </a:p>
        </p:txBody>
      </p:sp>
      <p:graphicFrame>
        <p:nvGraphicFramePr>
          <p:cNvPr id="1031" name="Google Shape;1031;p25"/>
          <p:cNvGraphicFramePr/>
          <p:nvPr/>
        </p:nvGraphicFramePr>
        <p:xfrm>
          <a:off x="206850" y="4440441"/>
          <a:ext cx="5771310" cy="22908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32" name="Google Shape;1032;p25" descr="_EXPORT31_2_357865203522.181797_65203522.181797"/>
          <p:cNvGraphicFramePr/>
          <p:nvPr/>
        </p:nvGraphicFramePr>
        <p:xfrm>
          <a:off x="6002832" y="1340834"/>
          <a:ext cx="6032314" cy="2367455"/>
        </p:xfrm>
        <a:graphic>
          <a:graphicData uri="http://schemas.openxmlformats.org/drawingml/2006/chart">
            <c:chart xmlns:c="http://schemas.openxmlformats.org/drawingml/2006/chart" xmlns:r="http://schemas.openxmlformats.org/officeDocument/2006/relationships" r:id="rId6"/>
          </a:graphicData>
        </a:graphic>
      </p:graphicFrame>
      <p:sp>
        <p:nvSpPr>
          <p:cNvPr id="1033" name="Google Shape;1033;p25"/>
          <p:cNvSpPr txBox="1"/>
          <p:nvPr/>
        </p:nvSpPr>
        <p:spPr>
          <a:xfrm>
            <a:off x="6129838" y="833717"/>
            <a:ext cx="584700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ASSET TURNOVER</a:t>
            </a:r>
            <a:endParaRPr/>
          </a:p>
        </p:txBody>
      </p:sp>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26"/>
          <p:cNvSpPr/>
          <p:nvPr/>
        </p:nvSpPr>
        <p:spPr>
          <a:xfrm>
            <a:off x="206852" y="833718"/>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039;p26"/>
          <p:cNvSpPr/>
          <p:nvPr/>
        </p:nvSpPr>
        <p:spPr>
          <a:xfrm>
            <a:off x="206852" y="3847187"/>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26"/>
          <p:cNvSpPr/>
          <p:nvPr/>
        </p:nvSpPr>
        <p:spPr>
          <a:xfrm>
            <a:off x="6188138" y="833718"/>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041;p26"/>
          <p:cNvSpPr txBox="1"/>
          <p:nvPr/>
        </p:nvSpPr>
        <p:spPr>
          <a:xfrm>
            <a:off x="295836" y="268942"/>
            <a:ext cx="32407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Arial"/>
                <a:ea typeface="Arial"/>
                <a:cs typeface="Arial"/>
                <a:sym typeface="Arial"/>
              </a:rPr>
              <a:t>REVENUE </a:t>
            </a:r>
            <a:r>
              <a:rPr lang="en-US" sz="1800" b="1">
                <a:solidFill>
                  <a:schemeClr val="accent2"/>
                </a:solidFill>
                <a:latin typeface="Arial"/>
                <a:ea typeface="Arial"/>
                <a:cs typeface="Arial"/>
                <a:sym typeface="Arial"/>
              </a:rPr>
              <a:t>DRIVERS</a:t>
            </a:r>
            <a:endParaRPr sz="1800" b="1">
              <a:solidFill>
                <a:schemeClr val="accent3"/>
              </a:solidFill>
              <a:latin typeface="Arial"/>
              <a:ea typeface="Arial"/>
              <a:cs typeface="Arial"/>
              <a:sym typeface="Arial"/>
            </a:endParaRPr>
          </a:p>
        </p:txBody>
      </p:sp>
      <p:sp>
        <p:nvSpPr>
          <p:cNvPr id="1042" name="Google Shape;1042;p26"/>
          <p:cNvSpPr txBox="1"/>
          <p:nvPr/>
        </p:nvSpPr>
        <p:spPr>
          <a:xfrm>
            <a:off x="8046720" y="268942"/>
            <a:ext cx="3930127"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a:solidFill>
                  <a:schemeClr val="accent2"/>
                </a:solidFill>
                <a:latin typeface="Arial"/>
                <a:ea typeface="Arial"/>
                <a:cs typeface="Arial"/>
                <a:sym typeface="Arial"/>
              </a:rPr>
              <a:t>PROJECTED REVENUE GROWTH</a:t>
            </a:r>
            <a:endParaRPr/>
          </a:p>
        </p:txBody>
      </p:sp>
      <p:sp>
        <p:nvSpPr>
          <p:cNvPr id="1043" name="Google Shape;1043;p26"/>
          <p:cNvSpPr txBox="1"/>
          <p:nvPr/>
        </p:nvSpPr>
        <p:spPr>
          <a:xfrm>
            <a:off x="6188138" y="833718"/>
            <a:ext cx="584700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595959"/>
                </a:solidFill>
                <a:latin typeface="Calibri"/>
                <a:ea typeface="Calibri"/>
                <a:cs typeface="Calibri"/>
                <a:sym typeface="Calibri"/>
              </a:rPr>
              <a:t>SOLAR EQUIPMENT MFG.</a:t>
            </a:r>
            <a:endParaRPr/>
          </a:p>
        </p:txBody>
      </p:sp>
      <p:sp>
        <p:nvSpPr>
          <p:cNvPr id="1044" name="Google Shape;1044;p26"/>
          <p:cNvSpPr txBox="1"/>
          <p:nvPr/>
        </p:nvSpPr>
        <p:spPr>
          <a:xfrm>
            <a:off x="206852" y="833718"/>
            <a:ext cx="58649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595959"/>
                </a:solidFill>
                <a:latin typeface="Calibri"/>
                <a:ea typeface="Calibri"/>
                <a:cs typeface="Calibri"/>
                <a:sym typeface="Calibri"/>
              </a:rPr>
              <a:t>SOLAR EQUIPMENT MFG.</a:t>
            </a:r>
            <a:endParaRPr/>
          </a:p>
        </p:txBody>
      </p:sp>
      <p:sp>
        <p:nvSpPr>
          <p:cNvPr id="1045" name="Google Shape;1045;p26"/>
          <p:cNvSpPr txBox="1"/>
          <p:nvPr/>
        </p:nvSpPr>
        <p:spPr>
          <a:xfrm>
            <a:off x="206852" y="3847187"/>
            <a:ext cx="58649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595959"/>
                </a:solidFill>
                <a:latin typeface="Calibri"/>
                <a:ea typeface="Calibri"/>
                <a:cs typeface="Calibri"/>
                <a:sym typeface="Calibri"/>
              </a:rPr>
              <a:t>TURNKEY PROJECT DEVELOPER</a:t>
            </a:r>
            <a:endParaRPr/>
          </a:p>
        </p:txBody>
      </p:sp>
      <p:sp>
        <p:nvSpPr>
          <p:cNvPr id="1046" name="Google Shape;1046;p26"/>
          <p:cNvSpPr/>
          <p:nvPr/>
        </p:nvSpPr>
        <p:spPr>
          <a:xfrm>
            <a:off x="6188138" y="3839267"/>
            <a:ext cx="5847008" cy="288249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7" name="Google Shape;1047;p26"/>
          <p:cNvSpPr txBox="1"/>
          <p:nvPr/>
        </p:nvSpPr>
        <p:spPr>
          <a:xfrm>
            <a:off x="6167242" y="3839267"/>
            <a:ext cx="586790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TURNKEY PROJECT DEVELOPER</a:t>
            </a:r>
            <a:endParaRPr/>
          </a:p>
        </p:txBody>
      </p:sp>
      <p:graphicFrame>
        <p:nvGraphicFramePr>
          <p:cNvPr id="1048" name="Google Shape;1048;p26"/>
          <p:cNvGraphicFramePr/>
          <p:nvPr/>
        </p:nvGraphicFramePr>
        <p:xfrm>
          <a:off x="237892" y="1329968"/>
          <a:ext cx="5815967" cy="23783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49" name="Google Shape;1049;p26"/>
          <p:cNvGraphicFramePr/>
          <p:nvPr/>
        </p:nvGraphicFramePr>
        <p:xfrm>
          <a:off x="237893" y="4335332"/>
          <a:ext cx="5833954" cy="23349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50" name="Google Shape;1050;p26"/>
          <p:cNvGraphicFramePr/>
          <p:nvPr/>
        </p:nvGraphicFramePr>
        <p:xfrm>
          <a:off x="6167242" y="1329968"/>
          <a:ext cx="5864995" cy="23783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51" name="Google Shape;1051;p26"/>
          <p:cNvGraphicFramePr/>
          <p:nvPr/>
        </p:nvGraphicFramePr>
        <p:xfrm>
          <a:off x="6225824" y="4331009"/>
          <a:ext cx="5759324" cy="233931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27"/>
          <p:cNvSpPr/>
          <p:nvPr/>
        </p:nvSpPr>
        <p:spPr>
          <a:xfrm>
            <a:off x="206852" y="3847187"/>
            <a:ext cx="11828294"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7" name="Google Shape;1057;p27"/>
          <p:cNvSpPr txBox="1"/>
          <p:nvPr/>
        </p:nvSpPr>
        <p:spPr>
          <a:xfrm>
            <a:off x="206852" y="3847187"/>
            <a:ext cx="1177829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595959"/>
                </a:solidFill>
                <a:latin typeface="Calibri"/>
                <a:ea typeface="Calibri"/>
                <a:cs typeface="Calibri"/>
                <a:sym typeface="Calibri"/>
              </a:rPr>
              <a:t>TURNKEY PROJECT DEVELOPER – ADANI GREEN</a:t>
            </a:r>
            <a:endParaRPr/>
          </a:p>
        </p:txBody>
      </p:sp>
      <p:sp>
        <p:nvSpPr>
          <p:cNvPr id="1058" name="Google Shape;1058;p27"/>
          <p:cNvSpPr/>
          <p:nvPr/>
        </p:nvSpPr>
        <p:spPr>
          <a:xfrm>
            <a:off x="206852" y="833718"/>
            <a:ext cx="11828294"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9" name="Google Shape;1059;p27"/>
          <p:cNvSpPr txBox="1"/>
          <p:nvPr/>
        </p:nvSpPr>
        <p:spPr>
          <a:xfrm>
            <a:off x="206851" y="833718"/>
            <a:ext cx="117782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595959"/>
                </a:solidFill>
                <a:latin typeface="Calibri"/>
                <a:ea typeface="Calibri"/>
                <a:cs typeface="Calibri"/>
                <a:sym typeface="Calibri"/>
              </a:rPr>
              <a:t>SOLAR EQUIPMENT MFG. - SWELECT</a:t>
            </a:r>
            <a:endParaRPr/>
          </a:p>
        </p:txBody>
      </p:sp>
      <p:sp>
        <p:nvSpPr>
          <p:cNvPr id="1060" name="Google Shape;1060;p27"/>
          <p:cNvSpPr txBox="1"/>
          <p:nvPr/>
        </p:nvSpPr>
        <p:spPr>
          <a:xfrm>
            <a:off x="295836" y="268942"/>
            <a:ext cx="41578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Arial"/>
                <a:ea typeface="Arial"/>
                <a:cs typeface="Arial"/>
                <a:sym typeface="Arial"/>
              </a:rPr>
              <a:t>REVENUE V/S COST STRUCTURE</a:t>
            </a:r>
            <a:endParaRPr sz="1800" b="1">
              <a:solidFill>
                <a:schemeClr val="accent3"/>
              </a:solidFill>
              <a:latin typeface="Arial"/>
              <a:ea typeface="Arial"/>
              <a:cs typeface="Arial"/>
              <a:sym typeface="Arial"/>
            </a:endParaRPr>
          </a:p>
        </p:txBody>
      </p:sp>
      <p:pic>
        <p:nvPicPr>
          <p:cNvPr id="1061" name="Google Shape;1061;p27"/>
          <p:cNvPicPr preferRelativeResize="0"/>
          <p:nvPr/>
        </p:nvPicPr>
        <p:blipFill rotWithShape="1">
          <a:blip r:embed="rId3">
            <a:alphaModFix/>
          </a:blip>
          <a:srcRect/>
          <a:stretch/>
        </p:blipFill>
        <p:spPr>
          <a:xfrm>
            <a:off x="206852" y="1480049"/>
            <a:ext cx="11828294" cy="2228239"/>
          </a:xfrm>
          <a:prstGeom prst="rect">
            <a:avLst/>
          </a:prstGeom>
          <a:noFill/>
          <a:ln>
            <a:noFill/>
          </a:ln>
        </p:spPr>
      </p:pic>
      <p:pic>
        <p:nvPicPr>
          <p:cNvPr id="1062" name="Google Shape;1062;p27"/>
          <p:cNvPicPr preferRelativeResize="0"/>
          <p:nvPr/>
        </p:nvPicPr>
        <p:blipFill rotWithShape="1">
          <a:blip r:embed="rId4">
            <a:alphaModFix/>
          </a:blip>
          <a:srcRect/>
          <a:stretch/>
        </p:blipFill>
        <p:spPr>
          <a:xfrm>
            <a:off x="206851" y="4354618"/>
            <a:ext cx="11828294" cy="23671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28"/>
          <p:cNvSpPr/>
          <p:nvPr/>
        </p:nvSpPr>
        <p:spPr>
          <a:xfrm>
            <a:off x="6167242" y="3847553"/>
            <a:ext cx="5847008" cy="288249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8" name="Google Shape;1068;p28"/>
          <p:cNvSpPr/>
          <p:nvPr/>
        </p:nvSpPr>
        <p:spPr>
          <a:xfrm>
            <a:off x="206852" y="765089"/>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9" name="Google Shape;1069;p28"/>
          <p:cNvSpPr txBox="1"/>
          <p:nvPr/>
        </p:nvSpPr>
        <p:spPr>
          <a:xfrm>
            <a:off x="206852" y="833718"/>
            <a:ext cx="58649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595959"/>
                </a:solidFill>
                <a:latin typeface="Calibri"/>
                <a:ea typeface="Calibri"/>
                <a:cs typeface="Calibri"/>
                <a:sym typeface="Calibri"/>
              </a:rPr>
              <a:t>PRICE-EARNINGS RATIO</a:t>
            </a:r>
            <a:endParaRPr/>
          </a:p>
        </p:txBody>
      </p:sp>
      <p:sp>
        <p:nvSpPr>
          <p:cNvPr id="1070" name="Google Shape;1070;p28"/>
          <p:cNvSpPr/>
          <p:nvPr/>
        </p:nvSpPr>
        <p:spPr>
          <a:xfrm>
            <a:off x="6167242" y="765089"/>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1" name="Google Shape;1071;p28"/>
          <p:cNvSpPr txBox="1"/>
          <p:nvPr/>
        </p:nvSpPr>
        <p:spPr>
          <a:xfrm>
            <a:off x="295836" y="268942"/>
            <a:ext cx="32407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Arial"/>
                <a:ea typeface="Arial"/>
                <a:cs typeface="Arial"/>
                <a:sym typeface="Arial"/>
              </a:rPr>
              <a:t>VALUATION </a:t>
            </a:r>
            <a:r>
              <a:rPr lang="en-US" sz="1800" b="1">
                <a:solidFill>
                  <a:schemeClr val="accent2"/>
                </a:solidFill>
                <a:latin typeface="Arial"/>
                <a:ea typeface="Arial"/>
                <a:cs typeface="Arial"/>
                <a:sym typeface="Arial"/>
              </a:rPr>
              <a:t>RATIOS</a:t>
            </a:r>
            <a:endParaRPr sz="1800" b="1">
              <a:solidFill>
                <a:schemeClr val="accent3"/>
              </a:solidFill>
              <a:latin typeface="Arial"/>
              <a:ea typeface="Arial"/>
              <a:cs typeface="Arial"/>
              <a:sym typeface="Arial"/>
            </a:endParaRPr>
          </a:p>
        </p:txBody>
      </p:sp>
      <p:sp>
        <p:nvSpPr>
          <p:cNvPr id="1072" name="Google Shape;1072;p28"/>
          <p:cNvSpPr txBox="1"/>
          <p:nvPr/>
        </p:nvSpPr>
        <p:spPr>
          <a:xfrm>
            <a:off x="7465808" y="268942"/>
            <a:ext cx="4511040"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a:solidFill>
                  <a:schemeClr val="accent2"/>
                </a:solidFill>
                <a:latin typeface="Arial"/>
                <a:ea typeface="Arial"/>
                <a:cs typeface="Arial"/>
                <a:sym typeface="Arial"/>
              </a:rPr>
              <a:t>INDUSTRY’S EBITDA &amp; GROWTH RATE</a:t>
            </a:r>
            <a:endParaRPr/>
          </a:p>
        </p:txBody>
      </p:sp>
      <p:sp>
        <p:nvSpPr>
          <p:cNvPr id="1073" name="Google Shape;1073;p28"/>
          <p:cNvSpPr txBox="1"/>
          <p:nvPr/>
        </p:nvSpPr>
        <p:spPr>
          <a:xfrm>
            <a:off x="6167242" y="3847553"/>
            <a:ext cx="586790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595959"/>
                </a:solidFill>
                <a:latin typeface="Calibri"/>
                <a:ea typeface="Calibri"/>
                <a:cs typeface="Calibri"/>
                <a:sym typeface="Calibri"/>
              </a:rPr>
              <a:t>SUSTAINABLE GROWTH RATE</a:t>
            </a:r>
            <a:endParaRPr/>
          </a:p>
        </p:txBody>
      </p:sp>
      <p:pic>
        <p:nvPicPr>
          <p:cNvPr id="1074" name="Google Shape;1074;p28"/>
          <p:cNvPicPr preferRelativeResize="0"/>
          <p:nvPr/>
        </p:nvPicPr>
        <p:blipFill rotWithShape="1">
          <a:blip r:embed="rId3">
            <a:alphaModFix/>
          </a:blip>
          <a:srcRect/>
          <a:stretch/>
        </p:blipFill>
        <p:spPr>
          <a:xfrm>
            <a:off x="206852" y="1301675"/>
            <a:ext cx="5842102" cy="2320330"/>
          </a:xfrm>
          <a:prstGeom prst="rect">
            <a:avLst/>
          </a:prstGeom>
          <a:noFill/>
          <a:ln>
            <a:noFill/>
          </a:ln>
        </p:spPr>
      </p:pic>
      <p:sp>
        <p:nvSpPr>
          <p:cNvPr id="1075" name="Google Shape;1075;p28"/>
          <p:cNvSpPr/>
          <p:nvPr/>
        </p:nvSpPr>
        <p:spPr>
          <a:xfrm>
            <a:off x="208981" y="3847553"/>
            <a:ext cx="5847008" cy="2874571"/>
          </a:xfrm>
          <a:prstGeom prst="rect">
            <a:avLst/>
          </a:prstGeom>
          <a:solidFill>
            <a:srgbClr val="F2F2F2"/>
          </a:solidFill>
          <a:ln>
            <a:noFill/>
          </a:ln>
          <a:effectLst>
            <a:outerShdw blurRad="76200" dist="63500" dir="2700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76" name="Google Shape;1076;p28"/>
          <p:cNvPicPr preferRelativeResize="0"/>
          <p:nvPr/>
        </p:nvPicPr>
        <p:blipFill rotWithShape="1">
          <a:blip r:embed="rId4">
            <a:alphaModFix/>
          </a:blip>
          <a:srcRect/>
          <a:stretch/>
        </p:blipFill>
        <p:spPr>
          <a:xfrm>
            <a:off x="231006" y="4438690"/>
            <a:ext cx="5817948" cy="2283434"/>
          </a:xfrm>
          <a:prstGeom prst="rect">
            <a:avLst/>
          </a:prstGeom>
          <a:noFill/>
          <a:ln>
            <a:noFill/>
          </a:ln>
        </p:spPr>
      </p:pic>
      <p:sp>
        <p:nvSpPr>
          <p:cNvPr id="1077" name="Google Shape;1077;p28"/>
          <p:cNvSpPr txBox="1"/>
          <p:nvPr/>
        </p:nvSpPr>
        <p:spPr>
          <a:xfrm>
            <a:off x="231005" y="3853915"/>
            <a:ext cx="58649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595959"/>
                </a:solidFill>
                <a:latin typeface="Calibri"/>
                <a:ea typeface="Calibri"/>
                <a:cs typeface="Calibri"/>
                <a:sym typeface="Calibri"/>
              </a:rPr>
              <a:t>EARNINGS / SHARE</a:t>
            </a:r>
            <a:endParaRPr/>
          </a:p>
        </p:txBody>
      </p:sp>
      <p:graphicFrame>
        <p:nvGraphicFramePr>
          <p:cNvPr id="1078" name="Google Shape;1078;p28"/>
          <p:cNvGraphicFramePr/>
          <p:nvPr/>
        </p:nvGraphicFramePr>
        <p:xfrm>
          <a:off x="6189533" y="1301675"/>
          <a:ext cx="5826759" cy="2320330"/>
        </p:xfrm>
        <a:graphic>
          <a:graphicData uri="http://schemas.openxmlformats.org/drawingml/2006/chart">
            <c:chart xmlns:c="http://schemas.openxmlformats.org/drawingml/2006/chart" xmlns:r="http://schemas.openxmlformats.org/officeDocument/2006/relationships" r:id="rId5"/>
          </a:graphicData>
        </a:graphic>
      </p:graphicFrame>
      <p:sp>
        <p:nvSpPr>
          <p:cNvPr id="1079" name="Google Shape;1079;p28"/>
          <p:cNvSpPr txBox="1"/>
          <p:nvPr/>
        </p:nvSpPr>
        <p:spPr>
          <a:xfrm>
            <a:off x="6238127" y="801394"/>
            <a:ext cx="58649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595959"/>
                </a:solidFill>
                <a:latin typeface="Calibri"/>
                <a:ea typeface="Calibri"/>
                <a:cs typeface="Calibri"/>
                <a:sym typeface="Calibri"/>
              </a:rPr>
              <a:t>EBITDA MULTIPLE</a:t>
            </a:r>
            <a:endParaRPr/>
          </a:p>
        </p:txBody>
      </p:sp>
      <p:graphicFrame>
        <p:nvGraphicFramePr>
          <p:cNvPr id="1080" name="Google Shape;1080;p28"/>
          <p:cNvGraphicFramePr/>
          <p:nvPr/>
        </p:nvGraphicFramePr>
        <p:xfrm>
          <a:off x="6181903" y="4438690"/>
          <a:ext cx="5847008" cy="2283434"/>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29"/>
          <p:cNvSpPr/>
          <p:nvPr/>
        </p:nvSpPr>
        <p:spPr>
          <a:xfrm>
            <a:off x="0" y="-1"/>
            <a:ext cx="12192000" cy="3752603"/>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6" name="Google Shape;1086;p29"/>
          <p:cNvSpPr txBox="1"/>
          <p:nvPr/>
        </p:nvSpPr>
        <p:spPr>
          <a:xfrm>
            <a:off x="1347730" y="705362"/>
            <a:ext cx="9496540" cy="28623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chemeClr val="lt1"/>
                </a:solidFill>
                <a:latin typeface="Arial"/>
                <a:ea typeface="Arial"/>
                <a:cs typeface="Arial"/>
                <a:sym typeface="Arial"/>
              </a:rPr>
              <a:t>MODEL DASHBOARD – SOLAR EQUIPMENT MANUFACTURER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0"/>
        <p:cNvGrpSpPr/>
        <p:nvPr/>
      </p:nvGrpSpPr>
      <p:grpSpPr>
        <a:xfrm>
          <a:off x="0" y="0"/>
          <a:ext cx="0" cy="0"/>
          <a:chOff x="0" y="0"/>
          <a:chExt cx="0" cy="0"/>
        </a:xfrm>
      </p:grpSpPr>
      <p:sp>
        <p:nvSpPr>
          <p:cNvPr id="1091" name="Google Shape;1091;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2" name="Google Shape;1092;p30"/>
          <p:cNvSpPr/>
          <p:nvPr/>
        </p:nvSpPr>
        <p:spPr>
          <a:xfrm rot="-2700000" flipH="1">
            <a:off x="-376156"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3" name="Google Shape;1093;p30"/>
          <p:cNvSpPr/>
          <p:nvPr/>
        </p:nvSpPr>
        <p:spPr>
          <a:xfrm rot="-2700000" flipH="1">
            <a:off x="891641"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4" name="Google Shape;1094;p30"/>
          <p:cNvSpPr/>
          <p:nvPr/>
        </p:nvSpPr>
        <p:spPr>
          <a:xfrm rot="-2700000" flipH="1">
            <a:off x="10043482"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5" name="Google Shape;1095;p30"/>
          <p:cNvSpPr/>
          <p:nvPr/>
        </p:nvSpPr>
        <p:spPr>
          <a:xfrm rot="10800000" flipH="1">
            <a:off x="9356643"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6" name="Google Shape;1096;p30"/>
          <p:cNvSpPr/>
          <p:nvPr/>
        </p:nvSpPr>
        <p:spPr>
          <a:xfrm flipH="1">
            <a:off x="7976344"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97" name="Google Shape;1097;p30"/>
          <p:cNvPicPr preferRelativeResize="0"/>
          <p:nvPr/>
        </p:nvPicPr>
        <p:blipFill rotWithShape="1">
          <a:blip r:embed="rId3">
            <a:alphaModFix/>
          </a:blip>
          <a:srcRect/>
          <a:stretch/>
        </p:blipFill>
        <p:spPr>
          <a:xfrm>
            <a:off x="210629" y="182880"/>
            <a:ext cx="11644298" cy="6439906"/>
          </a:xfrm>
          <a:prstGeom prst="rect">
            <a:avLst/>
          </a:prstGeom>
          <a:noFill/>
          <a:ln>
            <a:noFill/>
          </a:ln>
        </p:spPr>
      </p:pic>
      <p:sp>
        <p:nvSpPr>
          <p:cNvPr id="1098" name="Google Shape;1098;p30"/>
          <p:cNvSpPr/>
          <p:nvPr/>
        </p:nvSpPr>
        <p:spPr>
          <a:xfrm flipH="1">
            <a:off x="7604080"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31"/>
          <p:cNvSpPr/>
          <p:nvPr/>
        </p:nvSpPr>
        <p:spPr>
          <a:xfrm>
            <a:off x="0" y="-1"/>
            <a:ext cx="12192000" cy="3752603"/>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4" name="Google Shape;1104;p31"/>
          <p:cNvSpPr txBox="1"/>
          <p:nvPr/>
        </p:nvSpPr>
        <p:spPr>
          <a:xfrm>
            <a:off x="1347730" y="705362"/>
            <a:ext cx="9496540" cy="28623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chemeClr val="lt1"/>
                </a:solidFill>
                <a:latin typeface="Arial"/>
                <a:ea typeface="Arial"/>
                <a:cs typeface="Arial"/>
                <a:sym typeface="Arial"/>
              </a:rPr>
              <a:t>MODEL DASHBOARD – TURNKEY PROJECT DEVELOPER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12"/>
          <p:cNvGrpSpPr/>
          <p:nvPr/>
        </p:nvGrpSpPr>
        <p:grpSpPr>
          <a:xfrm>
            <a:off x="3324493" y="5340758"/>
            <a:ext cx="2307173" cy="769059"/>
            <a:chOff x="3323770" y="5341255"/>
            <a:chExt cx="2307774" cy="769259"/>
          </a:xfrm>
        </p:grpSpPr>
        <p:sp>
          <p:nvSpPr>
            <p:cNvPr id="415" name="Google Shape;415;p12"/>
            <p:cNvSpPr/>
            <p:nvPr/>
          </p:nvSpPr>
          <p:spPr>
            <a:xfrm rot="5400000">
              <a:off x="3708399" y="4956628"/>
              <a:ext cx="769257" cy="1538515"/>
            </a:xfrm>
            <a:prstGeom prst="rect">
              <a:avLst/>
            </a:prstGeom>
            <a:solidFill>
              <a:schemeClr val="accent1"/>
            </a:solidFill>
            <a:ln>
              <a:noFill/>
            </a:ln>
            <a:effectLst>
              <a:outerShdw blurRad="279400" dist="38100" dir="5400000" sx="103000" sy="103000" algn="tl"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sp>
          <p:nvSpPr>
            <p:cNvPr id="416" name="Google Shape;416;p12"/>
            <p:cNvSpPr/>
            <p:nvPr/>
          </p:nvSpPr>
          <p:spPr>
            <a:xfrm rot="10800000" flipH="1">
              <a:off x="4862285" y="5341255"/>
              <a:ext cx="769259" cy="769257"/>
            </a:xfrm>
            <a:prstGeom prst="rtTriangle">
              <a:avLst/>
            </a:prstGeom>
            <a:solidFill>
              <a:schemeClr val="accent1"/>
            </a:solidFill>
            <a:ln>
              <a:noFill/>
            </a:ln>
            <a:effectLst>
              <a:outerShdw blurRad="279400" dist="38100" dir="5400000" sx="103000" sy="103000" algn="tl"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grpSp>
      <p:grpSp>
        <p:nvGrpSpPr>
          <p:cNvPr id="417" name="Google Shape;417;p12"/>
          <p:cNvGrpSpPr/>
          <p:nvPr/>
        </p:nvGrpSpPr>
        <p:grpSpPr>
          <a:xfrm>
            <a:off x="5631667" y="3033582"/>
            <a:ext cx="2307173" cy="769059"/>
            <a:chOff x="5631544" y="3033478"/>
            <a:chExt cx="2307774" cy="769259"/>
          </a:xfrm>
        </p:grpSpPr>
        <p:sp>
          <p:nvSpPr>
            <p:cNvPr id="418" name="Google Shape;418;p12"/>
            <p:cNvSpPr/>
            <p:nvPr/>
          </p:nvSpPr>
          <p:spPr>
            <a:xfrm rot="5400000">
              <a:off x="6016173" y="2648851"/>
              <a:ext cx="769257" cy="1538515"/>
            </a:xfrm>
            <a:prstGeom prst="rect">
              <a:avLst/>
            </a:prstGeom>
            <a:solidFill>
              <a:schemeClr val="accent2"/>
            </a:solidFill>
            <a:ln>
              <a:noFill/>
            </a:ln>
            <a:effectLst>
              <a:outerShdw blurRad="279400" dist="38100" dir="5400000" sx="103000" sy="103000" algn="tl"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sp>
          <p:nvSpPr>
            <p:cNvPr id="419" name="Google Shape;419;p12"/>
            <p:cNvSpPr/>
            <p:nvPr/>
          </p:nvSpPr>
          <p:spPr>
            <a:xfrm rot="10800000" flipH="1">
              <a:off x="7170059" y="3033478"/>
              <a:ext cx="769259" cy="769257"/>
            </a:xfrm>
            <a:prstGeom prst="rtTriangle">
              <a:avLst/>
            </a:prstGeom>
            <a:solidFill>
              <a:schemeClr val="accent2"/>
            </a:solidFill>
            <a:ln>
              <a:noFill/>
            </a:ln>
            <a:effectLst>
              <a:outerShdw blurRad="279400" dist="38100" dir="5400000" sx="103000" sy="103000" algn="tl"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grpSp>
      <p:grpSp>
        <p:nvGrpSpPr>
          <p:cNvPr id="420" name="Google Shape;420;p12"/>
          <p:cNvGrpSpPr/>
          <p:nvPr/>
        </p:nvGrpSpPr>
        <p:grpSpPr>
          <a:xfrm>
            <a:off x="7938839" y="726405"/>
            <a:ext cx="2307173" cy="769059"/>
            <a:chOff x="7939318" y="725700"/>
            <a:chExt cx="2307774" cy="769259"/>
          </a:xfrm>
        </p:grpSpPr>
        <p:sp>
          <p:nvSpPr>
            <p:cNvPr id="421" name="Google Shape;421;p12"/>
            <p:cNvSpPr/>
            <p:nvPr/>
          </p:nvSpPr>
          <p:spPr>
            <a:xfrm rot="5400000">
              <a:off x="8323947" y="341073"/>
              <a:ext cx="769257" cy="1538515"/>
            </a:xfrm>
            <a:prstGeom prst="rect">
              <a:avLst/>
            </a:prstGeom>
            <a:solidFill>
              <a:schemeClr val="accent4"/>
            </a:solidFill>
            <a:ln>
              <a:noFill/>
            </a:ln>
            <a:effectLst>
              <a:outerShdw blurRad="279400" dist="38100" dir="5400000" sx="103000" sy="103000" algn="tl"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sp>
          <p:nvSpPr>
            <p:cNvPr id="422" name="Google Shape;422;p12"/>
            <p:cNvSpPr/>
            <p:nvPr/>
          </p:nvSpPr>
          <p:spPr>
            <a:xfrm rot="10800000" flipH="1">
              <a:off x="9477833" y="725700"/>
              <a:ext cx="769259" cy="769257"/>
            </a:xfrm>
            <a:prstGeom prst="rtTriangle">
              <a:avLst/>
            </a:prstGeom>
            <a:solidFill>
              <a:schemeClr val="accent4"/>
            </a:solidFill>
            <a:ln>
              <a:noFill/>
            </a:ln>
            <a:effectLst>
              <a:outerShdw blurRad="279400" dist="38100" dir="5400000" sx="103000" sy="103000" algn="tl"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grpSp>
      <p:sp>
        <p:nvSpPr>
          <p:cNvPr id="423" name="Google Shape;423;p12"/>
          <p:cNvSpPr/>
          <p:nvPr/>
        </p:nvSpPr>
        <p:spPr>
          <a:xfrm>
            <a:off x="9476956" y="894"/>
            <a:ext cx="769057" cy="72550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sp>
        <p:nvSpPr>
          <p:cNvPr id="424" name="Google Shape;424;p12"/>
          <p:cNvSpPr/>
          <p:nvPr/>
        </p:nvSpPr>
        <p:spPr>
          <a:xfrm>
            <a:off x="5873991" y="1716024"/>
            <a:ext cx="1096994" cy="1096994"/>
          </a:xfrm>
          <a:prstGeom prst="roundRect">
            <a:avLst>
              <a:gd name="adj" fmla="val 16667"/>
            </a:avLst>
          </a:prstGeom>
          <a:solidFill>
            <a:schemeClr val="accent4"/>
          </a:solidFill>
          <a:ln w="5715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sp>
        <p:nvSpPr>
          <p:cNvPr id="425" name="Google Shape;425;p12"/>
          <p:cNvSpPr/>
          <p:nvPr/>
        </p:nvSpPr>
        <p:spPr>
          <a:xfrm>
            <a:off x="3545054" y="4023201"/>
            <a:ext cx="1096994" cy="1096994"/>
          </a:xfrm>
          <a:prstGeom prst="roundRect">
            <a:avLst>
              <a:gd name="adj" fmla="val 16667"/>
            </a:avLst>
          </a:prstGeom>
          <a:solidFill>
            <a:schemeClr val="accent1"/>
          </a:solidFill>
          <a:ln w="5715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sp>
        <p:nvSpPr>
          <p:cNvPr id="426" name="Google Shape;426;p12"/>
          <p:cNvSpPr/>
          <p:nvPr/>
        </p:nvSpPr>
        <p:spPr>
          <a:xfrm>
            <a:off x="698093" y="4248619"/>
            <a:ext cx="2736681" cy="36920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799">
                <a:solidFill>
                  <a:srgbClr val="3F3F3F"/>
                </a:solidFill>
                <a:latin typeface="Arial"/>
                <a:ea typeface="Arial"/>
                <a:cs typeface="Arial"/>
                <a:sym typeface="Arial"/>
              </a:rPr>
              <a:t>Own and Operate Model</a:t>
            </a:r>
            <a:endParaRPr/>
          </a:p>
        </p:txBody>
      </p:sp>
      <p:sp>
        <p:nvSpPr>
          <p:cNvPr id="427" name="Google Shape;427;p12"/>
          <p:cNvSpPr/>
          <p:nvPr/>
        </p:nvSpPr>
        <p:spPr>
          <a:xfrm>
            <a:off x="2964640" y="1935692"/>
            <a:ext cx="2736681" cy="64607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799" dirty="0">
                <a:solidFill>
                  <a:srgbClr val="3F3F3F"/>
                </a:solidFill>
                <a:latin typeface="Arial"/>
                <a:ea typeface="Arial"/>
                <a:cs typeface="Arial"/>
                <a:sym typeface="Arial"/>
              </a:rPr>
              <a:t>Supply and Install Business</a:t>
            </a:r>
            <a:endParaRPr dirty="0"/>
          </a:p>
        </p:txBody>
      </p:sp>
      <p:sp>
        <p:nvSpPr>
          <p:cNvPr id="428" name="Google Shape;428;p12"/>
          <p:cNvSpPr/>
          <p:nvPr/>
        </p:nvSpPr>
        <p:spPr>
          <a:xfrm>
            <a:off x="7143657" y="4248619"/>
            <a:ext cx="2736681" cy="3692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a:solidFill>
                  <a:srgbClr val="3F3F3F"/>
                </a:solidFill>
                <a:latin typeface="Arial"/>
                <a:ea typeface="Arial"/>
                <a:cs typeface="Arial"/>
                <a:sym typeface="Arial"/>
              </a:rPr>
              <a:t>Investor Owned Model</a:t>
            </a:r>
            <a:endParaRPr/>
          </a:p>
        </p:txBody>
      </p:sp>
      <p:sp>
        <p:nvSpPr>
          <p:cNvPr id="429" name="Google Shape;429;p12"/>
          <p:cNvSpPr/>
          <p:nvPr/>
        </p:nvSpPr>
        <p:spPr>
          <a:xfrm>
            <a:off x="9410204" y="1935692"/>
            <a:ext cx="2736681" cy="3692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a:solidFill>
                  <a:srgbClr val="3F3F3F"/>
                </a:solidFill>
                <a:latin typeface="Arial"/>
                <a:ea typeface="Arial"/>
                <a:cs typeface="Arial"/>
                <a:sym typeface="Arial"/>
              </a:rPr>
              <a:t>Solar Farm Installation</a:t>
            </a:r>
            <a:endParaRPr/>
          </a:p>
        </p:txBody>
      </p:sp>
      <p:grpSp>
        <p:nvGrpSpPr>
          <p:cNvPr id="430" name="Google Shape;430;p12"/>
          <p:cNvGrpSpPr/>
          <p:nvPr/>
        </p:nvGrpSpPr>
        <p:grpSpPr>
          <a:xfrm>
            <a:off x="3816807" y="4267048"/>
            <a:ext cx="553489" cy="609302"/>
            <a:chOff x="889" y="817"/>
            <a:chExt cx="714" cy="786"/>
          </a:xfrm>
        </p:grpSpPr>
        <p:sp>
          <p:nvSpPr>
            <p:cNvPr id="431" name="Google Shape;431;p12"/>
            <p:cNvSpPr/>
            <p:nvPr/>
          </p:nvSpPr>
          <p:spPr>
            <a:xfrm>
              <a:off x="972" y="817"/>
              <a:ext cx="169" cy="169"/>
            </a:xfrm>
            <a:custGeom>
              <a:avLst/>
              <a:gdLst/>
              <a:ahLst/>
              <a:cxnLst/>
              <a:rect l="l" t="t" r="r" b="b"/>
              <a:pathLst>
                <a:path w="847" h="845" extrusionOk="0">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432" name="Google Shape;432;p12"/>
            <p:cNvSpPr/>
            <p:nvPr/>
          </p:nvSpPr>
          <p:spPr>
            <a:xfrm>
              <a:off x="1252" y="817"/>
              <a:ext cx="170" cy="170"/>
            </a:xfrm>
            <a:custGeom>
              <a:avLst/>
              <a:gdLst/>
              <a:ahLst/>
              <a:cxnLst/>
              <a:rect l="l" t="t" r="r" b="b"/>
              <a:pathLst>
                <a:path w="848" h="846" extrusionOk="0">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433" name="Google Shape;433;p12"/>
            <p:cNvSpPr/>
            <p:nvPr/>
          </p:nvSpPr>
          <p:spPr>
            <a:xfrm>
              <a:off x="1390" y="1497"/>
              <a:ext cx="90" cy="106"/>
            </a:xfrm>
            <a:custGeom>
              <a:avLst/>
              <a:gdLst/>
              <a:ahLst/>
              <a:cxnLst/>
              <a:rect l="l" t="t" r="r" b="b"/>
              <a:pathLst>
                <a:path w="449" h="529" extrusionOk="0">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434" name="Google Shape;434;p12"/>
            <p:cNvSpPr/>
            <p:nvPr/>
          </p:nvSpPr>
          <p:spPr>
            <a:xfrm>
              <a:off x="889" y="982"/>
              <a:ext cx="714" cy="621"/>
            </a:xfrm>
            <a:custGeom>
              <a:avLst/>
              <a:gdLst/>
              <a:ahLst/>
              <a:cxnLst/>
              <a:rect l="l" t="t" r="r" b="b"/>
              <a:pathLst>
                <a:path w="3570" h="3106" extrusionOk="0">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grpSp>
      <p:sp>
        <p:nvSpPr>
          <p:cNvPr id="435" name="Google Shape;435;p12"/>
          <p:cNvSpPr/>
          <p:nvPr/>
        </p:nvSpPr>
        <p:spPr>
          <a:xfrm>
            <a:off x="6143742" y="1995172"/>
            <a:ext cx="557494" cy="538703"/>
          </a:xfrm>
          <a:custGeom>
            <a:avLst/>
            <a:gdLst/>
            <a:ahLst/>
            <a:cxnLst/>
            <a:rect l="l" t="t" r="r" b="b"/>
            <a:pathLst>
              <a:path w="3318" h="3302" extrusionOk="0">
                <a:moveTo>
                  <a:pt x="1903" y="2900"/>
                </a:moveTo>
                <a:lnTo>
                  <a:pt x="1902" y="2903"/>
                </a:lnTo>
                <a:lnTo>
                  <a:pt x="1899" y="2911"/>
                </a:lnTo>
                <a:lnTo>
                  <a:pt x="1895" y="2923"/>
                </a:lnTo>
                <a:lnTo>
                  <a:pt x="1889" y="2940"/>
                </a:lnTo>
                <a:lnTo>
                  <a:pt x="1883" y="2957"/>
                </a:lnTo>
                <a:lnTo>
                  <a:pt x="1875" y="2976"/>
                </a:lnTo>
                <a:lnTo>
                  <a:pt x="1865" y="2997"/>
                </a:lnTo>
                <a:lnTo>
                  <a:pt x="1853" y="3017"/>
                </a:lnTo>
                <a:lnTo>
                  <a:pt x="1838" y="3038"/>
                </a:lnTo>
                <a:lnTo>
                  <a:pt x="1820" y="3057"/>
                </a:lnTo>
                <a:lnTo>
                  <a:pt x="1798" y="3075"/>
                </a:lnTo>
                <a:lnTo>
                  <a:pt x="1773" y="3090"/>
                </a:lnTo>
                <a:lnTo>
                  <a:pt x="1752" y="3100"/>
                </a:lnTo>
                <a:lnTo>
                  <a:pt x="1728" y="3107"/>
                </a:lnTo>
                <a:lnTo>
                  <a:pt x="1713" y="3111"/>
                </a:lnTo>
                <a:lnTo>
                  <a:pt x="1697" y="3114"/>
                </a:lnTo>
                <a:lnTo>
                  <a:pt x="1682" y="3117"/>
                </a:lnTo>
                <a:lnTo>
                  <a:pt x="1658" y="3119"/>
                </a:lnTo>
                <a:lnTo>
                  <a:pt x="1635" y="3120"/>
                </a:lnTo>
                <a:lnTo>
                  <a:pt x="1614" y="3120"/>
                </a:lnTo>
                <a:lnTo>
                  <a:pt x="1593" y="3119"/>
                </a:lnTo>
                <a:lnTo>
                  <a:pt x="1568" y="3117"/>
                </a:lnTo>
                <a:lnTo>
                  <a:pt x="1545" y="3114"/>
                </a:lnTo>
                <a:lnTo>
                  <a:pt x="1527" y="3111"/>
                </a:lnTo>
                <a:lnTo>
                  <a:pt x="1514" y="3109"/>
                </a:lnTo>
                <a:lnTo>
                  <a:pt x="1505" y="3108"/>
                </a:lnTo>
                <a:lnTo>
                  <a:pt x="1502" y="3107"/>
                </a:lnTo>
                <a:lnTo>
                  <a:pt x="1504" y="3108"/>
                </a:lnTo>
                <a:lnTo>
                  <a:pt x="1508" y="3111"/>
                </a:lnTo>
                <a:lnTo>
                  <a:pt x="1515" y="3114"/>
                </a:lnTo>
                <a:lnTo>
                  <a:pt x="1524" y="3119"/>
                </a:lnTo>
                <a:lnTo>
                  <a:pt x="1540" y="3128"/>
                </a:lnTo>
                <a:lnTo>
                  <a:pt x="1560" y="3139"/>
                </a:lnTo>
                <a:lnTo>
                  <a:pt x="1585" y="3150"/>
                </a:lnTo>
                <a:lnTo>
                  <a:pt x="1605" y="3159"/>
                </a:lnTo>
                <a:lnTo>
                  <a:pt x="1628" y="3167"/>
                </a:lnTo>
                <a:lnTo>
                  <a:pt x="1652" y="3174"/>
                </a:lnTo>
                <a:lnTo>
                  <a:pt x="1678" y="3181"/>
                </a:lnTo>
                <a:lnTo>
                  <a:pt x="1696" y="3185"/>
                </a:lnTo>
                <a:lnTo>
                  <a:pt x="1715" y="3188"/>
                </a:lnTo>
                <a:lnTo>
                  <a:pt x="1735" y="3190"/>
                </a:lnTo>
                <a:lnTo>
                  <a:pt x="1767" y="3192"/>
                </a:lnTo>
                <a:lnTo>
                  <a:pt x="1799" y="3189"/>
                </a:lnTo>
                <a:lnTo>
                  <a:pt x="1831" y="3185"/>
                </a:lnTo>
                <a:lnTo>
                  <a:pt x="1863" y="3176"/>
                </a:lnTo>
                <a:lnTo>
                  <a:pt x="1893" y="3165"/>
                </a:lnTo>
                <a:lnTo>
                  <a:pt x="1923" y="3150"/>
                </a:lnTo>
                <a:lnTo>
                  <a:pt x="1950" y="3134"/>
                </a:lnTo>
                <a:lnTo>
                  <a:pt x="1974" y="3116"/>
                </a:lnTo>
                <a:lnTo>
                  <a:pt x="1996" y="3098"/>
                </a:lnTo>
                <a:lnTo>
                  <a:pt x="2015" y="3079"/>
                </a:lnTo>
                <a:lnTo>
                  <a:pt x="2031" y="3062"/>
                </a:lnTo>
                <a:lnTo>
                  <a:pt x="2045" y="3046"/>
                </a:lnTo>
                <a:lnTo>
                  <a:pt x="2057" y="3033"/>
                </a:lnTo>
                <a:lnTo>
                  <a:pt x="2066" y="3021"/>
                </a:lnTo>
                <a:lnTo>
                  <a:pt x="2073" y="3013"/>
                </a:lnTo>
                <a:lnTo>
                  <a:pt x="2078" y="3006"/>
                </a:lnTo>
                <a:lnTo>
                  <a:pt x="2081" y="3003"/>
                </a:lnTo>
                <a:lnTo>
                  <a:pt x="2082" y="3001"/>
                </a:lnTo>
                <a:lnTo>
                  <a:pt x="1903" y="2900"/>
                </a:lnTo>
                <a:close/>
                <a:moveTo>
                  <a:pt x="300" y="1197"/>
                </a:moveTo>
                <a:lnTo>
                  <a:pt x="299" y="1197"/>
                </a:lnTo>
                <a:lnTo>
                  <a:pt x="298" y="1199"/>
                </a:lnTo>
                <a:lnTo>
                  <a:pt x="296" y="1201"/>
                </a:lnTo>
                <a:lnTo>
                  <a:pt x="294" y="1202"/>
                </a:lnTo>
                <a:lnTo>
                  <a:pt x="292" y="1204"/>
                </a:lnTo>
                <a:lnTo>
                  <a:pt x="290" y="1206"/>
                </a:lnTo>
                <a:lnTo>
                  <a:pt x="287" y="1209"/>
                </a:lnTo>
                <a:lnTo>
                  <a:pt x="283" y="1212"/>
                </a:lnTo>
                <a:lnTo>
                  <a:pt x="271" y="1221"/>
                </a:lnTo>
                <a:lnTo>
                  <a:pt x="258" y="1233"/>
                </a:lnTo>
                <a:lnTo>
                  <a:pt x="243" y="1247"/>
                </a:lnTo>
                <a:lnTo>
                  <a:pt x="226" y="1263"/>
                </a:lnTo>
                <a:lnTo>
                  <a:pt x="207" y="1284"/>
                </a:lnTo>
                <a:lnTo>
                  <a:pt x="189" y="1306"/>
                </a:lnTo>
                <a:lnTo>
                  <a:pt x="171" y="1331"/>
                </a:lnTo>
                <a:lnTo>
                  <a:pt x="155" y="1360"/>
                </a:lnTo>
                <a:lnTo>
                  <a:pt x="146" y="1380"/>
                </a:lnTo>
                <a:lnTo>
                  <a:pt x="138" y="1401"/>
                </a:lnTo>
                <a:lnTo>
                  <a:pt x="131" y="1423"/>
                </a:lnTo>
                <a:lnTo>
                  <a:pt x="127" y="1446"/>
                </a:lnTo>
                <a:lnTo>
                  <a:pt x="124" y="1468"/>
                </a:lnTo>
                <a:lnTo>
                  <a:pt x="123" y="1490"/>
                </a:lnTo>
                <a:lnTo>
                  <a:pt x="123" y="1512"/>
                </a:lnTo>
                <a:lnTo>
                  <a:pt x="125" y="1533"/>
                </a:lnTo>
                <a:lnTo>
                  <a:pt x="128" y="1553"/>
                </a:lnTo>
                <a:lnTo>
                  <a:pt x="134" y="1583"/>
                </a:lnTo>
                <a:lnTo>
                  <a:pt x="141" y="1611"/>
                </a:lnTo>
                <a:lnTo>
                  <a:pt x="154" y="1644"/>
                </a:lnTo>
                <a:lnTo>
                  <a:pt x="167" y="1675"/>
                </a:lnTo>
                <a:lnTo>
                  <a:pt x="180" y="1702"/>
                </a:lnTo>
                <a:lnTo>
                  <a:pt x="193" y="1725"/>
                </a:lnTo>
                <a:lnTo>
                  <a:pt x="205" y="1746"/>
                </a:lnTo>
                <a:lnTo>
                  <a:pt x="214" y="1761"/>
                </a:lnTo>
                <a:lnTo>
                  <a:pt x="220" y="1770"/>
                </a:lnTo>
                <a:lnTo>
                  <a:pt x="224" y="1777"/>
                </a:lnTo>
                <a:lnTo>
                  <a:pt x="227" y="1781"/>
                </a:lnTo>
                <a:lnTo>
                  <a:pt x="228" y="1783"/>
                </a:lnTo>
                <a:lnTo>
                  <a:pt x="227" y="1780"/>
                </a:lnTo>
                <a:lnTo>
                  <a:pt x="225" y="1771"/>
                </a:lnTo>
                <a:lnTo>
                  <a:pt x="222" y="1758"/>
                </a:lnTo>
                <a:lnTo>
                  <a:pt x="219" y="1740"/>
                </a:lnTo>
                <a:lnTo>
                  <a:pt x="214" y="1717"/>
                </a:lnTo>
                <a:lnTo>
                  <a:pt x="211" y="1692"/>
                </a:lnTo>
                <a:lnTo>
                  <a:pt x="207" y="1664"/>
                </a:lnTo>
                <a:lnTo>
                  <a:pt x="206" y="1633"/>
                </a:lnTo>
                <a:lnTo>
                  <a:pt x="205" y="1602"/>
                </a:lnTo>
                <a:lnTo>
                  <a:pt x="208" y="1577"/>
                </a:lnTo>
                <a:lnTo>
                  <a:pt x="211" y="1552"/>
                </a:lnTo>
                <a:lnTo>
                  <a:pt x="215" y="1537"/>
                </a:lnTo>
                <a:lnTo>
                  <a:pt x="219" y="1522"/>
                </a:lnTo>
                <a:lnTo>
                  <a:pt x="224" y="1507"/>
                </a:lnTo>
                <a:lnTo>
                  <a:pt x="230" y="1494"/>
                </a:lnTo>
                <a:lnTo>
                  <a:pt x="237" y="1481"/>
                </a:lnTo>
                <a:lnTo>
                  <a:pt x="244" y="1469"/>
                </a:lnTo>
                <a:lnTo>
                  <a:pt x="257" y="1454"/>
                </a:lnTo>
                <a:lnTo>
                  <a:pt x="270" y="1440"/>
                </a:lnTo>
                <a:lnTo>
                  <a:pt x="285" y="1429"/>
                </a:lnTo>
                <a:lnTo>
                  <a:pt x="300" y="1418"/>
                </a:lnTo>
                <a:lnTo>
                  <a:pt x="315" y="1409"/>
                </a:lnTo>
                <a:lnTo>
                  <a:pt x="330" y="1402"/>
                </a:lnTo>
                <a:lnTo>
                  <a:pt x="359" y="1390"/>
                </a:lnTo>
                <a:lnTo>
                  <a:pt x="384" y="1381"/>
                </a:lnTo>
                <a:lnTo>
                  <a:pt x="395" y="1376"/>
                </a:lnTo>
                <a:lnTo>
                  <a:pt x="403" y="1373"/>
                </a:lnTo>
                <a:lnTo>
                  <a:pt x="406" y="1372"/>
                </a:lnTo>
                <a:lnTo>
                  <a:pt x="408" y="1371"/>
                </a:lnTo>
                <a:lnTo>
                  <a:pt x="410" y="1370"/>
                </a:lnTo>
                <a:lnTo>
                  <a:pt x="410" y="1370"/>
                </a:lnTo>
                <a:lnTo>
                  <a:pt x="300" y="1197"/>
                </a:lnTo>
                <a:close/>
                <a:moveTo>
                  <a:pt x="394" y="1039"/>
                </a:moveTo>
                <a:lnTo>
                  <a:pt x="421" y="1042"/>
                </a:lnTo>
                <a:lnTo>
                  <a:pt x="449" y="1049"/>
                </a:lnTo>
                <a:lnTo>
                  <a:pt x="479" y="1061"/>
                </a:lnTo>
                <a:lnTo>
                  <a:pt x="508" y="1077"/>
                </a:lnTo>
                <a:lnTo>
                  <a:pt x="539" y="1099"/>
                </a:lnTo>
                <a:lnTo>
                  <a:pt x="570" y="1126"/>
                </a:lnTo>
                <a:lnTo>
                  <a:pt x="602" y="1159"/>
                </a:lnTo>
                <a:lnTo>
                  <a:pt x="635" y="1198"/>
                </a:lnTo>
                <a:lnTo>
                  <a:pt x="669" y="1240"/>
                </a:lnTo>
                <a:lnTo>
                  <a:pt x="698" y="1281"/>
                </a:lnTo>
                <a:lnTo>
                  <a:pt x="721" y="1318"/>
                </a:lnTo>
                <a:lnTo>
                  <a:pt x="741" y="1353"/>
                </a:lnTo>
                <a:lnTo>
                  <a:pt x="757" y="1385"/>
                </a:lnTo>
                <a:lnTo>
                  <a:pt x="769" y="1416"/>
                </a:lnTo>
                <a:lnTo>
                  <a:pt x="778" y="1445"/>
                </a:lnTo>
                <a:lnTo>
                  <a:pt x="783" y="1472"/>
                </a:lnTo>
                <a:lnTo>
                  <a:pt x="785" y="1498"/>
                </a:lnTo>
                <a:lnTo>
                  <a:pt x="784" y="1521"/>
                </a:lnTo>
                <a:lnTo>
                  <a:pt x="781" y="1544"/>
                </a:lnTo>
                <a:lnTo>
                  <a:pt x="775" y="1566"/>
                </a:lnTo>
                <a:lnTo>
                  <a:pt x="766" y="1587"/>
                </a:lnTo>
                <a:lnTo>
                  <a:pt x="756" y="1607"/>
                </a:lnTo>
                <a:lnTo>
                  <a:pt x="744" y="1626"/>
                </a:lnTo>
                <a:lnTo>
                  <a:pt x="730" y="1645"/>
                </a:lnTo>
                <a:lnTo>
                  <a:pt x="714" y="1664"/>
                </a:lnTo>
                <a:lnTo>
                  <a:pt x="697" y="1682"/>
                </a:lnTo>
                <a:lnTo>
                  <a:pt x="680" y="1700"/>
                </a:lnTo>
                <a:lnTo>
                  <a:pt x="661" y="1719"/>
                </a:lnTo>
                <a:lnTo>
                  <a:pt x="641" y="1739"/>
                </a:lnTo>
                <a:lnTo>
                  <a:pt x="621" y="1759"/>
                </a:lnTo>
                <a:lnTo>
                  <a:pt x="607" y="1776"/>
                </a:lnTo>
                <a:lnTo>
                  <a:pt x="599" y="1796"/>
                </a:lnTo>
                <a:lnTo>
                  <a:pt x="595" y="1818"/>
                </a:lnTo>
                <a:lnTo>
                  <a:pt x="596" y="1842"/>
                </a:lnTo>
                <a:lnTo>
                  <a:pt x="600" y="1868"/>
                </a:lnTo>
                <a:lnTo>
                  <a:pt x="609" y="1897"/>
                </a:lnTo>
                <a:lnTo>
                  <a:pt x="621" y="1926"/>
                </a:lnTo>
                <a:lnTo>
                  <a:pt x="637" y="1957"/>
                </a:lnTo>
                <a:lnTo>
                  <a:pt x="657" y="1989"/>
                </a:lnTo>
                <a:lnTo>
                  <a:pt x="678" y="2022"/>
                </a:lnTo>
                <a:lnTo>
                  <a:pt x="702" y="2057"/>
                </a:lnTo>
                <a:lnTo>
                  <a:pt x="729" y="2092"/>
                </a:lnTo>
                <a:lnTo>
                  <a:pt x="757" y="2127"/>
                </a:lnTo>
                <a:lnTo>
                  <a:pt x="787" y="2163"/>
                </a:lnTo>
                <a:lnTo>
                  <a:pt x="819" y="2200"/>
                </a:lnTo>
                <a:lnTo>
                  <a:pt x="853" y="2236"/>
                </a:lnTo>
                <a:lnTo>
                  <a:pt x="887" y="2272"/>
                </a:lnTo>
                <a:lnTo>
                  <a:pt x="921" y="2308"/>
                </a:lnTo>
                <a:lnTo>
                  <a:pt x="956" y="2345"/>
                </a:lnTo>
                <a:lnTo>
                  <a:pt x="992" y="2380"/>
                </a:lnTo>
                <a:lnTo>
                  <a:pt x="1028" y="2414"/>
                </a:lnTo>
                <a:lnTo>
                  <a:pt x="1064" y="2448"/>
                </a:lnTo>
                <a:lnTo>
                  <a:pt x="1101" y="2482"/>
                </a:lnTo>
                <a:lnTo>
                  <a:pt x="1137" y="2514"/>
                </a:lnTo>
                <a:lnTo>
                  <a:pt x="1172" y="2544"/>
                </a:lnTo>
                <a:lnTo>
                  <a:pt x="1209" y="2572"/>
                </a:lnTo>
                <a:lnTo>
                  <a:pt x="1244" y="2599"/>
                </a:lnTo>
                <a:lnTo>
                  <a:pt x="1278" y="2623"/>
                </a:lnTo>
                <a:lnTo>
                  <a:pt x="1311" y="2645"/>
                </a:lnTo>
                <a:lnTo>
                  <a:pt x="1343" y="2664"/>
                </a:lnTo>
                <a:lnTo>
                  <a:pt x="1374" y="2679"/>
                </a:lnTo>
                <a:lnTo>
                  <a:pt x="1404" y="2692"/>
                </a:lnTo>
                <a:lnTo>
                  <a:pt x="1432" y="2700"/>
                </a:lnTo>
                <a:lnTo>
                  <a:pt x="1458" y="2705"/>
                </a:lnTo>
                <a:lnTo>
                  <a:pt x="1482" y="2706"/>
                </a:lnTo>
                <a:lnTo>
                  <a:pt x="1504" y="2702"/>
                </a:lnTo>
                <a:lnTo>
                  <a:pt x="1524" y="2693"/>
                </a:lnTo>
                <a:lnTo>
                  <a:pt x="1541" y="2680"/>
                </a:lnTo>
                <a:lnTo>
                  <a:pt x="1560" y="2660"/>
                </a:lnTo>
                <a:lnTo>
                  <a:pt x="1581" y="2641"/>
                </a:lnTo>
                <a:lnTo>
                  <a:pt x="1599" y="2621"/>
                </a:lnTo>
                <a:lnTo>
                  <a:pt x="1618" y="2603"/>
                </a:lnTo>
                <a:lnTo>
                  <a:pt x="1636" y="2587"/>
                </a:lnTo>
                <a:lnTo>
                  <a:pt x="1655" y="2571"/>
                </a:lnTo>
                <a:lnTo>
                  <a:pt x="1673" y="2557"/>
                </a:lnTo>
                <a:lnTo>
                  <a:pt x="1693" y="2545"/>
                </a:lnTo>
                <a:lnTo>
                  <a:pt x="1712" y="2534"/>
                </a:lnTo>
                <a:lnTo>
                  <a:pt x="1733" y="2526"/>
                </a:lnTo>
                <a:lnTo>
                  <a:pt x="1756" y="2520"/>
                </a:lnTo>
                <a:lnTo>
                  <a:pt x="1778" y="2516"/>
                </a:lnTo>
                <a:lnTo>
                  <a:pt x="1802" y="2516"/>
                </a:lnTo>
                <a:lnTo>
                  <a:pt x="1827" y="2518"/>
                </a:lnTo>
                <a:lnTo>
                  <a:pt x="1854" y="2523"/>
                </a:lnTo>
                <a:lnTo>
                  <a:pt x="1883" y="2531"/>
                </a:lnTo>
                <a:lnTo>
                  <a:pt x="1913" y="2544"/>
                </a:lnTo>
                <a:lnTo>
                  <a:pt x="1947" y="2559"/>
                </a:lnTo>
                <a:lnTo>
                  <a:pt x="1982" y="2579"/>
                </a:lnTo>
                <a:lnTo>
                  <a:pt x="2019" y="2603"/>
                </a:lnTo>
                <a:lnTo>
                  <a:pt x="2058" y="2632"/>
                </a:lnTo>
                <a:lnTo>
                  <a:pt x="2101" y="2665"/>
                </a:lnTo>
                <a:lnTo>
                  <a:pt x="2141" y="2698"/>
                </a:lnTo>
                <a:lnTo>
                  <a:pt x="2173" y="2731"/>
                </a:lnTo>
                <a:lnTo>
                  <a:pt x="2200" y="2762"/>
                </a:lnTo>
                <a:lnTo>
                  <a:pt x="2222" y="2794"/>
                </a:lnTo>
                <a:lnTo>
                  <a:pt x="2238" y="2823"/>
                </a:lnTo>
                <a:lnTo>
                  <a:pt x="2249" y="2852"/>
                </a:lnTo>
                <a:lnTo>
                  <a:pt x="2256" y="2880"/>
                </a:lnTo>
                <a:lnTo>
                  <a:pt x="2259" y="2907"/>
                </a:lnTo>
                <a:lnTo>
                  <a:pt x="2258" y="2934"/>
                </a:lnTo>
                <a:lnTo>
                  <a:pt x="2254" y="2960"/>
                </a:lnTo>
                <a:lnTo>
                  <a:pt x="2247" y="2985"/>
                </a:lnTo>
                <a:lnTo>
                  <a:pt x="2237" y="3009"/>
                </a:lnTo>
                <a:lnTo>
                  <a:pt x="2224" y="3033"/>
                </a:lnTo>
                <a:lnTo>
                  <a:pt x="2209" y="3056"/>
                </a:lnTo>
                <a:lnTo>
                  <a:pt x="2193" y="3078"/>
                </a:lnTo>
                <a:lnTo>
                  <a:pt x="2174" y="3101"/>
                </a:lnTo>
                <a:lnTo>
                  <a:pt x="2155" y="3122"/>
                </a:lnTo>
                <a:lnTo>
                  <a:pt x="2135" y="3143"/>
                </a:lnTo>
                <a:lnTo>
                  <a:pt x="2114" y="3163"/>
                </a:lnTo>
                <a:lnTo>
                  <a:pt x="2093" y="3183"/>
                </a:lnTo>
                <a:lnTo>
                  <a:pt x="2073" y="3202"/>
                </a:lnTo>
                <a:lnTo>
                  <a:pt x="2053" y="3221"/>
                </a:lnTo>
                <a:lnTo>
                  <a:pt x="2034" y="3241"/>
                </a:lnTo>
                <a:lnTo>
                  <a:pt x="2012" y="3260"/>
                </a:lnTo>
                <a:lnTo>
                  <a:pt x="1984" y="3275"/>
                </a:lnTo>
                <a:lnTo>
                  <a:pt x="1953" y="3287"/>
                </a:lnTo>
                <a:lnTo>
                  <a:pt x="1917" y="3295"/>
                </a:lnTo>
                <a:lnTo>
                  <a:pt x="1878" y="3300"/>
                </a:lnTo>
                <a:lnTo>
                  <a:pt x="1835" y="3302"/>
                </a:lnTo>
                <a:lnTo>
                  <a:pt x="1788" y="3299"/>
                </a:lnTo>
                <a:lnTo>
                  <a:pt x="1738" y="3293"/>
                </a:lnTo>
                <a:lnTo>
                  <a:pt x="1685" y="3284"/>
                </a:lnTo>
                <a:lnTo>
                  <a:pt x="1630" y="3270"/>
                </a:lnTo>
                <a:lnTo>
                  <a:pt x="1572" y="3253"/>
                </a:lnTo>
                <a:lnTo>
                  <a:pt x="1510" y="3230"/>
                </a:lnTo>
                <a:lnTo>
                  <a:pt x="1447" y="3205"/>
                </a:lnTo>
                <a:lnTo>
                  <a:pt x="1381" y="3176"/>
                </a:lnTo>
                <a:lnTo>
                  <a:pt x="1314" y="3142"/>
                </a:lnTo>
                <a:lnTo>
                  <a:pt x="1245" y="3105"/>
                </a:lnTo>
                <a:lnTo>
                  <a:pt x="1174" y="3062"/>
                </a:lnTo>
                <a:lnTo>
                  <a:pt x="1103" y="3016"/>
                </a:lnTo>
                <a:lnTo>
                  <a:pt x="1031" y="2966"/>
                </a:lnTo>
                <a:lnTo>
                  <a:pt x="956" y="2910"/>
                </a:lnTo>
                <a:lnTo>
                  <a:pt x="882" y="2851"/>
                </a:lnTo>
                <a:lnTo>
                  <a:pt x="806" y="2787"/>
                </a:lnTo>
                <a:lnTo>
                  <a:pt x="732" y="2718"/>
                </a:lnTo>
                <a:lnTo>
                  <a:pt x="656" y="2645"/>
                </a:lnTo>
                <a:lnTo>
                  <a:pt x="583" y="2569"/>
                </a:lnTo>
                <a:lnTo>
                  <a:pt x="515" y="2494"/>
                </a:lnTo>
                <a:lnTo>
                  <a:pt x="450" y="2419"/>
                </a:lnTo>
                <a:lnTo>
                  <a:pt x="391" y="2345"/>
                </a:lnTo>
                <a:lnTo>
                  <a:pt x="336" y="2270"/>
                </a:lnTo>
                <a:lnTo>
                  <a:pt x="286" y="2198"/>
                </a:lnTo>
                <a:lnTo>
                  <a:pt x="239" y="2125"/>
                </a:lnTo>
                <a:lnTo>
                  <a:pt x="197" y="2055"/>
                </a:lnTo>
                <a:lnTo>
                  <a:pt x="159" y="1986"/>
                </a:lnTo>
                <a:lnTo>
                  <a:pt x="126" y="1919"/>
                </a:lnTo>
                <a:lnTo>
                  <a:pt x="97" y="1853"/>
                </a:lnTo>
                <a:lnTo>
                  <a:pt x="70" y="1790"/>
                </a:lnTo>
                <a:lnTo>
                  <a:pt x="49" y="1729"/>
                </a:lnTo>
                <a:lnTo>
                  <a:pt x="32" y="1670"/>
                </a:lnTo>
                <a:lnTo>
                  <a:pt x="18" y="1614"/>
                </a:lnTo>
                <a:lnTo>
                  <a:pt x="8" y="1561"/>
                </a:lnTo>
                <a:lnTo>
                  <a:pt x="2" y="1511"/>
                </a:lnTo>
                <a:lnTo>
                  <a:pt x="0" y="1465"/>
                </a:lnTo>
                <a:lnTo>
                  <a:pt x="1" y="1421"/>
                </a:lnTo>
                <a:lnTo>
                  <a:pt x="6" y="1382"/>
                </a:lnTo>
                <a:lnTo>
                  <a:pt x="15" y="1347"/>
                </a:lnTo>
                <a:lnTo>
                  <a:pt x="27" y="1315"/>
                </a:lnTo>
                <a:lnTo>
                  <a:pt x="42" y="1288"/>
                </a:lnTo>
                <a:lnTo>
                  <a:pt x="61" y="1264"/>
                </a:lnTo>
                <a:lnTo>
                  <a:pt x="79" y="1245"/>
                </a:lnTo>
                <a:lnTo>
                  <a:pt x="99" y="1226"/>
                </a:lnTo>
                <a:lnTo>
                  <a:pt x="119" y="1205"/>
                </a:lnTo>
                <a:lnTo>
                  <a:pt x="139" y="1185"/>
                </a:lnTo>
                <a:lnTo>
                  <a:pt x="159" y="1164"/>
                </a:lnTo>
                <a:lnTo>
                  <a:pt x="180" y="1144"/>
                </a:lnTo>
                <a:lnTo>
                  <a:pt x="201" y="1124"/>
                </a:lnTo>
                <a:lnTo>
                  <a:pt x="223" y="1106"/>
                </a:lnTo>
                <a:lnTo>
                  <a:pt x="245" y="1090"/>
                </a:lnTo>
                <a:lnTo>
                  <a:pt x="268" y="1075"/>
                </a:lnTo>
                <a:lnTo>
                  <a:pt x="293" y="1062"/>
                </a:lnTo>
                <a:lnTo>
                  <a:pt x="317" y="1052"/>
                </a:lnTo>
                <a:lnTo>
                  <a:pt x="342" y="1044"/>
                </a:lnTo>
                <a:lnTo>
                  <a:pt x="367" y="1040"/>
                </a:lnTo>
                <a:lnTo>
                  <a:pt x="394" y="1039"/>
                </a:lnTo>
                <a:close/>
                <a:moveTo>
                  <a:pt x="2777" y="647"/>
                </a:moveTo>
                <a:lnTo>
                  <a:pt x="2748" y="650"/>
                </a:lnTo>
                <a:lnTo>
                  <a:pt x="2721" y="657"/>
                </a:lnTo>
                <a:lnTo>
                  <a:pt x="2697" y="669"/>
                </a:lnTo>
                <a:lnTo>
                  <a:pt x="2675" y="686"/>
                </a:lnTo>
                <a:lnTo>
                  <a:pt x="2655" y="705"/>
                </a:lnTo>
                <a:lnTo>
                  <a:pt x="2639" y="727"/>
                </a:lnTo>
                <a:lnTo>
                  <a:pt x="2627" y="751"/>
                </a:lnTo>
                <a:lnTo>
                  <a:pt x="2620" y="778"/>
                </a:lnTo>
                <a:lnTo>
                  <a:pt x="2617" y="807"/>
                </a:lnTo>
                <a:lnTo>
                  <a:pt x="2620" y="836"/>
                </a:lnTo>
                <a:lnTo>
                  <a:pt x="2627" y="863"/>
                </a:lnTo>
                <a:lnTo>
                  <a:pt x="2639" y="888"/>
                </a:lnTo>
                <a:lnTo>
                  <a:pt x="2655" y="910"/>
                </a:lnTo>
                <a:lnTo>
                  <a:pt x="2675" y="929"/>
                </a:lnTo>
                <a:lnTo>
                  <a:pt x="2697" y="944"/>
                </a:lnTo>
                <a:lnTo>
                  <a:pt x="2721" y="956"/>
                </a:lnTo>
                <a:lnTo>
                  <a:pt x="2748" y="963"/>
                </a:lnTo>
                <a:lnTo>
                  <a:pt x="2777" y="966"/>
                </a:lnTo>
                <a:lnTo>
                  <a:pt x="2805" y="963"/>
                </a:lnTo>
                <a:lnTo>
                  <a:pt x="2832" y="956"/>
                </a:lnTo>
                <a:lnTo>
                  <a:pt x="2858" y="944"/>
                </a:lnTo>
                <a:lnTo>
                  <a:pt x="2880" y="929"/>
                </a:lnTo>
                <a:lnTo>
                  <a:pt x="2899" y="910"/>
                </a:lnTo>
                <a:lnTo>
                  <a:pt x="2914" y="888"/>
                </a:lnTo>
                <a:lnTo>
                  <a:pt x="2926" y="863"/>
                </a:lnTo>
                <a:lnTo>
                  <a:pt x="2933" y="836"/>
                </a:lnTo>
                <a:lnTo>
                  <a:pt x="2936" y="807"/>
                </a:lnTo>
                <a:lnTo>
                  <a:pt x="2933" y="778"/>
                </a:lnTo>
                <a:lnTo>
                  <a:pt x="2926" y="751"/>
                </a:lnTo>
                <a:lnTo>
                  <a:pt x="2914" y="727"/>
                </a:lnTo>
                <a:lnTo>
                  <a:pt x="2899" y="705"/>
                </a:lnTo>
                <a:lnTo>
                  <a:pt x="2880" y="686"/>
                </a:lnTo>
                <a:lnTo>
                  <a:pt x="2858" y="669"/>
                </a:lnTo>
                <a:lnTo>
                  <a:pt x="2832" y="657"/>
                </a:lnTo>
                <a:lnTo>
                  <a:pt x="2805" y="650"/>
                </a:lnTo>
                <a:lnTo>
                  <a:pt x="2777" y="647"/>
                </a:lnTo>
                <a:close/>
                <a:moveTo>
                  <a:pt x="2299" y="647"/>
                </a:moveTo>
                <a:lnTo>
                  <a:pt x="2270" y="650"/>
                </a:lnTo>
                <a:lnTo>
                  <a:pt x="2243" y="657"/>
                </a:lnTo>
                <a:lnTo>
                  <a:pt x="2219" y="669"/>
                </a:lnTo>
                <a:lnTo>
                  <a:pt x="2197" y="686"/>
                </a:lnTo>
                <a:lnTo>
                  <a:pt x="2177" y="705"/>
                </a:lnTo>
                <a:lnTo>
                  <a:pt x="2162" y="727"/>
                </a:lnTo>
                <a:lnTo>
                  <a:pt x="2150" y="751"/>
                </a:lnTo>
                <a:lnTo>
                  <a:pt x="2143" y="778"/>
                </a:lnTo>
                <a:lnTo>
                  <a:pt x="2140" y="807"/>
                </a:lnTo>
                <a:lnTo>
                  <a:pt x="2143" y="836"/>
                </a:lnTo>
                <a:lnTo>
                  <a:pt x="2150" y="863"/>
                </a:lnTo>
                <a:lnTo>
                  <a:pt x="2162" y="888"/>
                </a:lnTo>
                <a:lnTo>
                  <a:pt x="2177" y="910"/>
                </a:lnTo>
                <a:lnTo>
                  <a:pt x="2197" y="929"/>
                </a:lnTo>
                <a:lnTo>
                  <a:pt x="2219" y="944"/>
                </a:lnTo>
                <a:lnTo>
                  <a:pt x="2243" y="956"/>
                </a:lnTo>
                <a:lnTo>
                  <a:pt x="2270" y="963"/>
                </a:lnTo>
                <a:lnTo>
                  <a:pt x="2299" y="966"/>
                </a:lnTo>
                <a:lnTo>
                  <a:pt x="2328" y="963"/>
                </a:lnTo>
                <a:lnTo>
                  <a:pt x="2355" y="956"/>
                </a:lnTo>
                <a:lnTo>
                  <a:pt x="2379" y="944"/>
                </a:lnTo>
                <a:lnTo>
                  <a:pt x="2402" y="929"/>
                </a:lnTo>
                <a:lnTo>
                  <a:pt x="2421" y="910"/>
                </a:lnTo>
                <a:lnTo>
                  <a:pt x="2436" y="888"/>
                </a:lnTo>
                <a:lnTo>
                  <a:pt x="2448" y="863"/>
                </a:lnTo>
                <a:lnTo>
                  <a:pt x="2455" y="836"/>
                </a:lnTo>
                <a:lnTo>
                  <a:pt x="2458" y="807"/>
                </a:lnTo>
                <a:lnTo>
                  <a:pt x="2455" y="778"/>
                </a:lnTo>
                <a:lnTo>
                  <a:pt x="2448" y="751"/>
                </a:lnTo>
                <a:lnTo>
                  <a:pt x="2436" y="727"/>
                </a:lnTo>
                <a:lnTo>
                  <a:pt x="2421" y="705"/>
                </a:lnTo>
                <a:lnTo>
                  <a:pt x="2402" y="686"/>
                </a:lnTo>
                <a:lnTo>
                  <a:pt x="2379" y="669"/>
                </a:lnTo>
                <a:lnTo>
                  <a:pt x="2355" y="657"/>
                </a:lnTo>
                <a:lnTo>
                  <a:pt x="2328" y="650"/>
                </a:lnTo>
                <a:lnTo>
                  <a:pt x="2299" y="647"/>
                </a:lnTo>
                <a:close/>
                <a:moveTo>
                  <a:pt x="1822" y="647"/>
                </a:moveTo>
                <a:lnTo>
                  <a:pt x="1793" y="650"/>
                </a:lnTo>
                <a:lnTo>
                  <a:pt x="1766" y="657"/>
                </a:lnTo>
                <a:lnTo>
                  <a:pt x="1741" y="669"/>
                </a:lnTo>
                <a:lnTo>
                  <a:pt x="1718" y="686"/>
                </a:lnTo>
                <a:lnTo>
                  <a:pt x="1699" y="705"/>
                </a:lnTo>
                <a:lnTo>
                  <a:pt x="1684" y="727"/>
                </a:lnTo>
                <a:lnTo>
                  <a:pt x="1672" y="751"/>
                </a:lnTo>
                <a:lnTo>
                  <a:pt x="1665" y="778"/>
                </a:lnTo>
                <a:lnTo>
                  <a:pt x="1662" y="807"/>
                </a:lnTo>
                <a:lnTo>
                  <a:pt x="1665" y="836"/>
                </a:lnTo>
                <a:lnTo>
                  <a:pt x="1672" y="863"/>
                </a:lnTo>
                <a:lnTo>
                  <a:pt x="1684" y="888"/>
                </a:lnTo>
                <a:lnTo>
                  <a:pt x="1699" y="910"/>
                </a:lnTo>
                <a:lnTo>
                  <a:pt x="1718" y="929"/>
                </a:lnTo>
                <a:lnTo>
                  <a:pt x="1741" y="944"/>
                </a:lnTo>
                <a:lnTo>
                  <a:pt x="1766" y="956"/>
                </a:lnTo>
                <a:lnTo>
                  <a:pt x="1793" y="963"/>
                </a:lnTo>
                <a:lnTo>
                  <a:pt x="1822" y="966"/>
                </a:lnTo>
                <a:lnTo>
                  <a:pt x="1850" y="963"/>
                </a:lnTo>
                <a:lnTo>
                  <a:pt x="1877" y="956"/>
                </a:lnTo>
                <a:lnTo>
                  <a:pt x="1901" y="944"/>
                </a:lnTo>
                <a:lnTo>
                  <a:pt x="1924" y="929"/>
                </a:lnTo>
                <a:lnTo>
                  <a:pt x="1944" y="910"/>
                </a:lnTo>
                <a:lnTo>
                  <a:pt x="1959" y="888"/>
                </a:lnTo>
                <a:lnTo>
                  <a:pt x="1971" y="863"/>
                </a:lnTo>
                <a:lnTo>
                  <a:pt x="1978" y="836"/>
                </a:lnTo>
                <a:lnTo>
                  <a:pt x="1981" y="807"/>
                </a:lnTo>
                <a:lnTo>
                  <a:pt x="1978" y="778"/>
                </a:lnTo>
                <a:lnTo>
                  <a:pt x="1971" y="751"/>
                </a:lnTo>
                <a:lnTo>
                  <a:pt x="1959" y="727"/>
                </a:lnTo>
                <a:lnTo>
                  <a:pt x="1944" y="705"/>
                </a:lnTo>
                <a:lnTo>
                  <a:pt x="1924" y="686"/>
                </a:lnTo>
                <a:lnTo>
                  <a:pt x="1901" y="669"/>
                </a:lnTo>
                <a:lnTo>
                  <a:pt x="1877" y="657"/>
                </a:lnTo>
                <a:lnTo>
                  <a:pt x="1850" y="650"/>
                </a:lnTo>
                <a:lnTo>
                  <a:pt x="1822" y="647"/>
                </a:lnTo>
                <a:close/>
                <a:moveTo>
                  <a:pt x="2299" y="0"/>
                </a:moveTo>
                <a:lnTo>
                  <a:pt x="2379" y="2"/>
                </a:lnTo>
                <a:lnTo>
                  <a:pt x="2456" y="9"/>
                </a:lnTo>
                <a:lnTo>
                  <a:pt x="2533" y="21"/>
                </a:lnTo>
                <a:lnTo>
                  <a:pt x="2606" y="37"/>
                </a:lnTo>
                <a:lnTo>
                  <a:pt x="2679" y="57"/>
                </a:lnTo>
                <a:lnTo>
                  <a:pt x="2747" y="82"/>
                </a:lnTo>
                <a:lnTo>
                  <a:pt x="2813" y="110"/>
                </a:lnTo>
                <a:lnTo>
                  <a:pt x="2877" y="142"/>
                </a:lnTo>
                <a:lnTo>
                  <a:pt x="2936" y="177"/>
                </a:lnTo>
                <a:lnTo>
                  <a:pt x="2993" y="215"/>
                </a:lnTo>
                <a:lnTo>
                  <a:pt x="3046" y="258"/>
                </a:lnTo>
                <a:lnTo>
                  <a:pt x="3094" y="302"/>
                </a:lnTo>
                <a:lnTo>
                  <a:pt x="3139" y="349"/>
                </a:lnTo>
                <a:lnTo>
                  <a:pt x="3179" y="400"/>
                </a:lnTo>
                <a:lnTo>
                  <a:pt x="3214" y="452"/>
                </a:lnTo>
                <a:lnTo>
                  <a:pt x="3246" y="506"/>
                </a:lnTo>
                <a:lnTo>
                  <a:pt x="3271" y="564"/>
                </a:lnTo>
                <a:lnTo>
                  <a:pt x="3291" y="622"/>
                </a:lnTo>
                <a:lnTo>
                  <a:pt x="3306" y="683"/>
                </a:lnTo>
                <a:lnTo>
                  <a:pt x="3315" y="744"/>
                </a:lnTo>
                <a:lnTo>
                  <a:pt x="3318" y="807"/>
                </a:lnTo>
                <a:lnTo>
                  <a:pt x="3315" y="870"/>
                </a:lnTo>
                <a:lnTo>
                  <a:pt x="3306" y="932"/>
                </a:lnTo>
                <a:lnTo>
                  <a:pt x="3291" y="993"/>
                </a:lnTo>
                <a:lnTo>
                  <a:pt x="3271" y="1051"/>
                </a:lnTo>
                <a:lnTo>
                  <a:pt x="3246" y="1107"/>
                </a:lnTo>
                <a:lnTo>
                  <a:pt x="3214" y="1162"/>
                </a:lnTo>
                <a:lnTo>
                  <a:pt x="3179" y="1214"/>
                </a:lnTo>
                <a:lnTo>
                  <a:pt x="3139" y="1264"/>
                </a:lnTo>
                <a:lnTo>
                  <a:pt x="3094" y="1312"/>
                </a:lnTo>
                <a:lnTo>
                  <a:pt x="3046" y="1357"/>
                </a:lnTo>
                <a:lnTo>
                  <a:pt x="2993" y="1398"/>
                </a:lnTo>
                <a:lnTo>
                  <a:pt x="2936" y="1437"/>
                </a:lnTo>
                <a:lnTo>
                  <a:pt x="2877" y="1473"/>
                </a:lnTo>
                <a:lnTo>
                  <a:pt x="2813" y="1504"/>
                </a:lnTo>
                <a:lnTo>
                  <a:pt x="2747" y="1532"/>
                </a:lnTo>
                <a:lnTo>
                  <a:pt x="2679" y="1556"/>
                </a:lnTo>
                <a:lnTo>
                  <a:pt x="2606" y="1577"/>
                </a:lnTo>
                <a:lnTo>
                  <a:pt x="2533" y="1593"/>
                </a:lnTo>
                <a:lnTo>
                  <a:pt x="2456" y="1605"/>
                </a:lnTo>
                <a:lnTo>
                  <a:pt x="2379" y="1612"/>
                </a:lnTo>
                <a:lnTo>
                  <a:pt x="2299" y="1615"/>
                </a:lnTo>
                <a:lnTo>
                  <a:pt x="2243" y="1613"/>
                </a:lnTo>
                <a:lnTo>
                  <a:pt x="2188" y="1609"/>
                </a:lnTo>
                <a:lnTo>
                  <a:pt x="2135" y="1603"/>
                </a:lnTo>
                <a:lnTo>
                  <a:pt x="2090" y="1644"/>
                </a:lnTo>
                <a:lnTo>
                  <a:pt x="2043" y="1680"/>
                </a:lnTo>
                <a:lnTo>
                  <a:pt x="1992" y="1713"/>
                </a:lnTo>
                <a:lnTo>
                  <a:pt x="1938" y="1744"/>
                </a:lnTo>
                <a:lnTo>
                  <a:pt x="1880" y="1769"/>
                </a:lnTo>
                <a:lnTo>
                  <a:pt x="1820" y="1792"/>
                </a:lnTo>
                <a:lnTo>
                  <a:pt x="1757" y="1811"/>
                </a:lnTo>
                <a:lnTo>
                  <a:pt x="1691" y="1826"/>
                </a:lnTo>
                <a:lnTo>
                  <a:pt x="1623" y="1839"/>
                </a:lnTo>
                <a:lnTo>
                  <a:pt x="1553" y="1849"/>
                </a:lnTo>
                <a:lnTo>
                  <a:pt x="1482" y="1856"/>
                </a:lnTo>
                <a:lnTo>
                  <a:pt x="1521" y="1813"/>
                </a:lnTo>
                <a:lnTo>
                  <a:pt x="1557" y="1766"/>
                </a:lnTo>
                <a:lnTo>
                  <a:pt x="1590" y="1716"/>
                </a:lnTo>
                <a:lnTo>
                  <a:pt x="1619" y="1665"/>
                </a:lnTo>
                <a:lnTo>
                  <a:pt x="1644" y="1612"/>
                </a:lnTo>
                <a:lnTo>
                  <a:pt x="1665" y="1558"/>
                </a:lnTo>
                <a:lnTo>
                  <a:pt x="1681" y="1506"/>
                </a:lnTo>
                <a:lnTo>
                  <a:pt x="1692" y="1455"/>
                </a:lnTo>
                <a:lnTo>
                  <a:pt x="1637" y="1419"/>
                </a:lnTo>
                <a:lnTo>
                  <a:pt x="1584" y="1381"/>
                </a:lnTo>
                <a:lnTo>
                  <a:pt x="1534" y="1340"/>
                </a:lnTo>
                <a:lnTo>
                  <a:pt x="1489" y="1296"/>
                </a:lnTo>
                <a:lnTo>
                  <a:pt x="1447" y="1249"/>
                </a:lnTo>
                <a:lnTo>
                  <a:pt x="1410" y="1201"/>
                </a:lnTo>
                <a:lnTo>
                  <a:pt x="1376" y="1150"/>
                </a:lnTo>
                <a:lnTo>
                  <a:pt x="1348" y="1096"/>
                </a:lnTo>
                <a:lnTo>
                  <a:pt x="1324" y="1042"/>
                </a:lnTo>
                <a:lnTo>
                  <a:pt x="1305" y="986"/>
                </a:lnTo>
                <a:lnTo>
                  <a:pt x="1291" y="927"/>
                </a:lnTo>
                <a:lnTo>
                  <a:pt x="1283" y="868"/>
                </a:lnTo>
                <a:lnTo>
                  <a:pt x="1280" y="807"/>
                </a:lnTo>
                <a:lnTo>
                  <a:pt x="1283" y="744"/>
                </a:lnTo>
                <a:lnTo>
                  <a:pt x="1292" y="683"/>
                </a:lnTo>
                <a:lnTo>
                  <a:pt x="1307" y="622"/>
                </a:lnTo>
                <a:lnTo>
                  <a:pt x="1327" y="564"/>
                </a:lnTo>
                <a:lnTo>
                  <a:pt x="1353" y="506"/>
                </a:lnTo>
                <a:lnTo>
                  <a:pt x="1384" y="452"/>
                </a:lnTo>
                <a:lnTo>
                  <a:pt x="1420" y="400"/>
                </a:lnTo>
                <a:lnTo>
                  <a:pt x="1459" y="349"/>
                </a:lnTo>
                <a:lnTo>
                  <a:pt x="1504" y="302"/>
                </a:lnTo>
                <a:lnTo>
                  <a:pt x="1552" y="258"/>
                </a:lnTo>
                <a:lnTo>
                  <a:pt x="1606" y="215"/>
                </a:lnTo>
                <a:lnTo>
                  <a:pt x="1662" y="177"/>
                </a:lnTo>
                <a:lnTo>
                  <a:pt x="1721" y="142"/>
                </a:lnTo>
                <a:lnTo>
                  <a:pt x="1785" y="110"/>
                </a:lnTo>
                <a:lnTo>
                  <a:pt x="1851" y="82"/>
                </a:lnTo>
                <a:lnTo>
                  <a:pt x="1919" y="57"/>
                </a:lnTo>
                <a:lnTo>
                  <a:pt x="1992" y="37"/>
                </a:lnTo>
                <a:lnTo>
                  <a:pt x="2065" y="21"/>
                </a:lnTo>
                <a:lnTo>
                  <a:pt x="2142" y="9"/>
                </a:lnTo>
                <a:lnTo>
                  <a:pt x="2219" y="2"/>
                </a:lnTo>
                <a:lnTo>
                  <a:pt x="2299"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436" name="Google Shape;436;p12"/>
          <p:cNvSpPr/>
          <p:nvPr/>
        </p:nvSpPr>
        <p:spPr>
          <a:xfrm>
            <a:off x="5873991" y="4023201"/>
            <a:ext cx="1096994" cy="1096994"/>
          </a:xfrm>
          <a:prstGeom prst="roundRect">
            <a:avLst>
              <a:gd name="adj" fmla="val 16667"/>
            </a:avLst>
          </a:prstGeom>
          <a:solidFill>
            <a:schemeClr val="accent2"/>
          </a:solidFill>
          <a:ln w="5715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grpSp>
        <p:nvGrpSpPr>
          <p:cNvPr id="437" name="Google Shape;437;p12"/>
          <p:cNvGrpSpPr/>
          <p:nvPr/>
        </p:nvGrpSpPr>
        <p:grpSpPr>
          <a:xfrm>
            <a:off x="6173317" y="4270946"/>
            <a:ext cx="498345" cy="601506"/>
            <a:chOff x="4844" y="3534"/>
            <a:chExt cx="314" cy="379"/>
          </a:xfrm>
        </p:grpSpPr>
        <p:sp>
          <p:nvSpPr>
            <p:cNvPr id="438" name="Google Shape;438;p12"/>
            <p:cNvSpPr/>
            <p:nvPr/>
          </p:nvSpPr>
          <p:spPr>
            <a:xfrm>
              <a:off x="5009" y="3778"/>
              <a:ext cx="21" cy="33"/>
            </a:xfrm>
            <a:custGeom>
              <a:avLst/>
              <a:gdLst/>
              <a:ahLst/>
              <a:cxnLst/>
              <a:rect l="l" t="t" r="r" b="b"/>
              <a:pathLst>
                <a:path w="186" h="305" extrusionOk="0">
                  <a:moveTo>
                    <a:pt x="0" y="0"/>
                  </a:moveTo>
                  <a:lnTo>
                    <a:pt x="39" y="10"/>
                  </a:lnTo>
                  <a:lnTo>
                    <a:pt x="78" y="24"/>
                  </a:lnTo>
                  <a:lnTo>
                    <a:pt x="115" y="40"/>
                  </a:lnTo>
                  <a:lnTo>
                    <a:pt x="131" y="50"/>
                  </a:lnTo>
                  <a:lnTo>
                    <a:pt x="147" y="60"/>
                  </a:lnTo>
                  <a:lnTo>
                    <a:pt x="160" y="73"/>
                  </a:lnTo>
                  <a:lnTo>
                    <a:pt x="171" y="87"/>
                  </a:lnTo>
                  <a:lnTo>
                    <a:pt x="178" y="103"/>
                  </a:lnTo>
                  <a:lnTo>
                    <a:pt x="183" y="119"/>
                  </a:lnTo>
                  <a:lnTo>
                    <a:pt x="186" y="143"/>
                  </a:lnTo>
                  <a:lnTo>
                    <a:pt x="185" y="168"/>
                  </a:lnTo>
                  <a:lnTo>
                    <a:pt x="180" y="192"/>
                  </a:lnTo>
                  <a:lnTo>
                    <a:pt x="170" y="214"/>
                  </a:lnTo>
                  <a:lnTo>
                    <a:pt x="156" y="235"/>
                  </a:lnTo>
                  <a:lnTo>
                    <a:pt x="139" y="253"/>
                  </a:lnTo>
                  <a:lnTo>
                    <a:pt x="118" y="267"/>
                  </a:lnTo>
                  <a:lnTo>
                    <a:pt x="96" y="279"/>
                  </a:lnTo>
                  <a:lnTo>
                    <a:pt x="72" y="288"/>
                  </a:lnTo>
                  <a:lnTo>
                    <a:pt x="49" y="295"/>
                  </a:lnTo>
                  <a:lnTo>
                    <a:pt x="24" y="300"/>
                  </a:lnTo>
                  <a:lnTo>
                    <a:pt x="0" y="305"/>
                  </a:lnTo>
                  <a:lnTo>
                    <a:pt x="0"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439" name="Google Shape;439;p12"/>
            <p:cNvSpPr/>
            <p:nvPr/>
          </p:nvSpPr>
          <p:spPr>
            <a:xfrm>
              <a:off x="4973" y="3723"/>
              <a:ext cx="17" cy="31"/>
            </a:xfrm>
            <a:custGeom>
              <a:avLst/>
              <a:gdLst/>
              <a:ahLst/>
              <a:cxnLst/>
              <a:rect l="l" t="t" r="r" b="b"/>
              <a:pathLst>
                <a:path w="152" h="276" extrusionOk="0">
                  <a:moveTo>
                    <a:pt x="152" y="0"/>
                  </a:moveTo>
                  <a:lnTo>
                    <a:pt x="152" y="276"/>
                  </a:lnTo>
                  <a:lnTo>
                    <a:pt x="124" y="267"/>
                  </a:lnTo>
                  <a:lnTo>
                    <a:pt x="98" y="258"/>
                  </a:lnTo>
                  <a:lnTo>
                    <a:pt x="70" y="244"/>
                  </a:lnTo>
                  <a:lnTo>
                    <a:pt x="43" y="229"/>
                  </a:lnTo>
                  <a:lnTo>
                    <a:pt x="29" y="217"/>
                  </a:lnTo>
                  <a:lnTo>
                    <a:pt x="17" y="205"/>
                  </a:lnTo>
                  <a:lnTo>
                    <a:pt x="7" y="188"/>
                  </a:lnTo>
                  <a:lnTo>
                    <a:pt x="2" y="170"/>
                  </a:lnTo>
                  <a:lnTo>
                    <a:pt x="0" y="149"/>
                  </a:lnTo>
                  <a:lnTo>
                    <a:pt x="0" y="129"/>
                  </a:lnTo>
                  <a:lnTo>
                    <a:pt x="4" y="111"/>
                  </a:lnTo>
                  <a:lnTo>
                    <a:pt x="10" y="92"/>
                  </a:lnTo>
                  <a:lnTo>
                    <a:pt x="21" y="75"/>
                  </a:lnTo>
                  <a:lnTo>
                    <a:pt x="36" y="56"/>
                  </a:lnTo>
                  <a:lnTo>
                    <a:pt x="57" y="39"/>
                  </a:lnTo>
                  <a:lnTo>
                    <a:pt x="79" y="26"/>
                  </a:lnTo>
                  <a:lnTo>
                    <a:pt x="102" y="14"/>
                  </a:lnTo>
                  <a:lnTo>
                    <a:pt x="127" y="6"/>
                  </a:lnTo>
                  <a:lnTo>
                    <a:pt x="152"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440" name="Google Shape;440;p12"/>
            <p:cNvSpPr/>
            <p:nvPr/>
          </p:nvSpPr>
          <p:spPr>
            <a:xfrm>
              <a:off x="4844" y="3534"/>
              <a:ext cx="314" cy="379"/>
            </a:xfrm>
            <a:custGeom>
              <a:avLst/>
              <a:gdLst/>
              <a:ahLst/>
              <a:cxnLst/>
              <a:rect l="l" t="t" r="r" b="b"/>
              <a:pathLst>
                <a:path w="2825" h="3410" extrusionOk="0">
                  <a:moveTo>
                    <a:pt x="1397" y="1356"/>
                  </a:moveTo>
                  <a:lnTo>
                    <a:pt x="1378" y="1358"/>
                  </a:lnTo>
                  <a:lnTo>
                    <a:pt x="1361" y="1365"/>
                  </a:lnTo>
                  <a:lnTo>
                    <a:pt x="1344" y="1376"/>
                  </a:lnTo>
                  <a:lnTo>
                    <a:pt x="1333" y="1390"/>
                  </a:lnTo>
                  <a:lnTo>
                    <a:pt x="1323" y="1404"/>
                  </a:lnTo>
                  <a:lnTo>
                    <a:pt x="1318" y="1421"/>
                  </a:lnTo>
                  <a:lnTo>
                    <a:pt x="1316" y="1438"/>
                  </a:lnTo>
                  <a:lnTo>
                    <a:pt x="1316" y="1532"/>
                  </a:lnTo>
                  <a:lnTo>
                    <a:pt x="1275" y="1539"/>
                  </a:lnTo>
                  <a:lnTo>
                    <a:pt x="1234" y="1550"/>
                  </a:lnTo>
                  <a:lnTo>
                    <a:pt x="1195" y="1565"/>
                  </a:lnTo>
                  <a:lnTo>
                    <a:pt x="1158" y="1584"/>
                  </a:lnTo>
                  <a:lnTo>
                    <a:pt x="1123" y="1605"/>
                  </a:lnTo>
                  <a:lnTo>
                    <a:pt x="1090" y="1632"/>
                  </a:lnTo>
                  <a:lnTo>
                    <a:pt x="1064" y="1660"/>
                  </a:lnTo>
                  <a:lnTo>
                    <a:pt x="1040" y="1692"/>
                  </a:lnTo>
                  <a:lnTo>
                    <a:pt x="1021" y="1727"/>
                  </a:lnTo>
                  <a:lnTo>
                    <a:pt x="1010" y="1756"/>
                  </a:lnTo>
                  <a:lnTo>
                    <a:pt x="1002" y="1786"/>
                  </a:lnTo>
                  <a:lnTo>
                    <a:pt x="997" y="1817"/>
                  </a:lnTo>
                  <a:lnTo>
                    <a:pt x="996" y="1848"/>
                  </a:lnTo>
                  <a:lnTo>
                    <a:pt x="998" y="1879"/>
                  </a:lnTo>
                  <a:lnTo>
                    <a:pt x="1002" y="1909"/>
                  </a:lnTo>
                  <a:lnTo>
                    <a:pt x="1011" y="1939"/>
                  </a:lnTo>
                  <a:lnTo>
                    <a:pt x="1022" y="1968"/>
                  </a:lnTo>
                  <a:lnTo>
                    <a:pt x="1037" y="1994"/>
                  </a:lnTo>
                  <a:lnTo>
                    <a:pt x="1054" y="2017"/>
                  </a:lnTo>
                  <a:lnTo>
                    <a:pt x="1074" y="2039"/>
                  </a:lnTo>
                  <a:lnTo>
                    <a:pt x="1097" y="2057"/>
                  </a:lnTo>
                  <a:lnTo>
                    <a:pt x="1129" y="2080"/>
                  </a:lnTo>
                  <a:lnTo>
                    <a:pt x="1164" y="2100"/>
                  </a:lnTo>
                  <a:lnTo>
                    <a:pt x="1201" y="2116"/>
                  </a:lnTo>
                  <a:lnTo>
                    <a:pt x="1239" y="2130"/>
                  </a:lnTo>
                  <a:lnTo>
                    <a:pt x="1278" y="2142"/>
                  </a:lnTo>
                  <a:lnTo>
                    <a:pt x="1316" y="2153"/>
                  </a:lnTo>
                  <a:lnTo>
                    <a:pt x="1316" y="2484"/>
                  </a:lnTo>
                  <a:lnTo>
                    <a:pt x="1287" y="2475"/>
                  </a:lnTo>
                  <a:lnTo>
                    <a:pt x="1259" y="2461"/>
                  </a:lnTo>
                  <a:lnTo>
                    <a:pt x="1233" y="2446"/>
                  </a:lnTo>
                  <a:lnTo>
                    <a:pt x="1210" y="2426"/>
                  </a:lnTo>
                  <a:lnTo>
                    <a:pt x="1189" y="2403"/>
                  </a:lnTo>
                  <a:lnTo>
                    <a:pt x="1172" y="2378"/>
                  </a:lnTo>
                  <a:lnTo>
                    <a:pt x="1160" y="2352"/>
                  </a:lnTo>
                  <a:lnTo>
                    <a:pt x="1155" y="2337"/>
                  </a:lnTo>
                  <a:lnTo>
                    <a:pt x="1150" y="2322"/>
                  </a:lnTo>
                  <a:lnTo>
                    <a:pt x="1142" y="2305"/>
                  </a:lnTo>
                  <a:lnTo>
                    <a:pt x="1131" y="2289"/>
                  </a:lnTo>
                  <a:lnTo>
                    <a:pt x="1115" y="2277"/>
                  </a:lnTo>
                  <a:lnTo>
                    <a:pt x="1098" y="2269"/>
                  </a:lnTo>
                  <a:lnTo>
                    <a:pt x="1079" y="2265"/>
                  </a:lnTo>
                  <a:lnTo>
                    <a:pt x="1058" y="2265"/>
                  </a:lnTo>
                  <a:lnTo>
                    <a:pt x="1040" y="2271"/>
                  </a:lnTo>
                  <a:lnTo>
                    <a:pt x="1023" y="2280"/>
                  </a:lnTo>
                  <a:lnTo>
                    <a:pt x="1009" y="2293"/>
                  </a:lnTo>
                  <a:lnTo>
                    <a:pt x="997" y="2310"/>
                  </a:lnTo>
                  <a:lnTo>
                    <a:pt x="991" y="2325"/>
                  </a:lnTo>
                  <a:lnTo>
                    <a:pt x="988" y="2341"/>
                  </a:lnTo>
                  <a:lnTo>
                    <a:pt x="988" y="2357"/>
                  </a:lnTo>
                  <a:lnTo>
                    <a:pt x="990" y="2371"/>
                  </a:lnTo>
                  <a:lnTo>
                    <a:pt x="994" y="2386"/>
                  </a:lnTo>
                  <a:lnTo>
                    <a:pt x="1004" y="2416"/>
                  </a:lnTo>
                  <a:lnTo>
                    <a:pt x="1022" y="2453"/>
                  </a:lnTo>
                  <a:lnTo>
                    <a:pt x="1043" y="2488"/>
                  </a:lnTo>
                  <a:lnTo>
                    <a:pt x="1068" y="2520"/>
                  </a:lnTo>
                  <a:lnTo>
                    <a:pt x="1097" y="2549"/>
                  </a:lnTo>
                  <a:lnTo>
                    <a:pt x="1128" y="2576"/>
                  </a:lnTo>
                  <a:lnTo>
                    <a:pt x="1161" y="2598"/>
                  </a:lnTo>
                  <a:lnTo>
                    <a:pt x="1197" y="2618"/>
                  </a:lnTo>
                  <a:lnTo>
                    <a:pt x="1234" y="2634"/>
                  </a:lnTo>
                  <a:lnTo>
                    <a:pt x="1273" y="2647"/>
                  </a:lnTo>
                  <a:lnTo>
                    <a:pt x="1316" y="2656"/>
                  </a:lnTo>
                  <a:lnTo>
                    <a:pt x="1316" y="2754"/>
                  </a:lnTo>
                  <a:lnTo>
                    <a:pt x="1318" y="2773"/>
                  </a:lnTo>
                  <a:lnTo>
                    <a:pt x="1324" y="2791"/>
                  </a:lnTo>
                  <a:lnTo>
                    <a:pt x="1335" y="2806"/>
                  </a:lnTo>
                  <a:lnTo>
                    <a:pt x="1348" y="2820"/>
                  </a:lnTo>
                  <a:lnTo>
                    <a:pt x="1365" y="2830"/>
                  </a:lnTo>
                  <a:lnTo>
                    <a:pt x="1383" y="2837"/>
                  </a:lnTo>
                  <a:lnTo>
                    <a:pt x="1402" y="2838"/>
                  </a:lnTo>
                  <a:lnTo>
                    <a:pt x="1422" y="2834"/>
                  </a:lnTo>
                  <a:lnTo>
                    <a:pt x="1439" y="2828"/>
                  </a:lnTo>
                  <a:lnTo>
                    <a:pt x="1455" y="2817"/>
                  </a:lnTo>
                  <a:lnTo>
                    <a:pt x="1467" y="2803"/>
                  </a:lnTo>
                  <a:lnTo>
                    <a:pt x="1476" y="2789"/>
                  </a:lnTo>
                  <a:lnTo>
                    <a:pt x="1482" y="2771"/>
                  </a:lnTo>
                  <a:lnTo>
                    <a:pt x="1484" y="2754"/>
                  </a:lnTo>
                  <a:lnTo>
                    <a:pt x="1484" y="2664"/>
                  </a:lnTo>
                  <a:lnTo>
                    <a:pt x="1525" y="2659"/>
                  </a:lnTo>
                  <a:lnTo>
                    <a:pt x="1568" y="2652"/>
                  </a:lnTo>
                  <a:lnTo>
                    <a:pt x="1608" y="2640"/>
                  </a:lnTo>
                  <a:lnTo>
                    <a:pt x="1648" y="2624"/>
                  </a:lnTo>
                  <a:lnTo>
                    <a:pt x="1685" y="2605"/>
                  </a:lnTo>
                  <a:lnTo>
                    <a:pt x="1720" y="2581"/>
                  </a:lnTo>
                  <a:lnTo>
                    <a:pt x="1750" y="2555"/>
                  </a:lnTo>
                  <a:lnTo>
                    <a:pt x="1777" y="2525"/>
                  </a:lnTo>
                  <a:lnTo>
                    <a:pt x="1799" y="2491"/>
                  </a:lnTo>
                  <a:lnTo>
                    <a:pt x="1816" y="2455"/>
                  </a:lnTo>
                  <a:lnTo>
                    <a:pt x="1829" y="2417"/>
                  </a:lnTo>
                  <a:lnTo>
                    <a:pt x="1836" y="2377"/>
                  </a:lnTo>
                  <a:lnTo>
                    <a:pt x="1838" y="2341"/>
                  </a:lnTo>
                  <a:lnTo>
                    <a:pt x="1835" y="2304"/>
                  </a:lnTo>
                  <a:lnTo>
                    <a:pt x="1829" y="2268"/>
                  </a:lnTo>
                  <a:lnTo>
                    <a:pt x="1817" y="2232"/>
                  </a:lnTo>
                  <a:lnTo>
                    <a:pt x="1802" y="2199"/>
                  </a:lnTo>
                  <a:lnTo>
                    <a:pt x="1803" y="2201"/>
                  </a:lnTo>
                  <a:lnTo>
                    <a:pt x="1805" y="2203"/>
                  </a:lnTo>
                  <a:lnTo>
                    <a:pt x="1806" y="2205"/>
                  </a:lnTo>
                  <a:lnTo>
                    <a:pt x="1807" y="2207"/>
                  </a:lnTo>
                  <a:lnTo>
                    <a:pt x="1808" y="2210"/>
                  </a:lnTo>
                  <a:lnTo>
                    <a:pt x="1808" y="2210"/>
                  </a:lnTo>
                  <a:lnTo>
                    <a:pt x="1808" y="2211"/>
                  </a:lnTo>
                  <a:lnTo>
                    <a:pt x="1808" y="2210"/>
                  </a:lnTo>
                  <a:lnTo>
                    <a:pt x="1807" y="2208"/>
                  </a:lnTo>
                  <a:lnTo>
                    <a:pt x="1806" y="2206"/>
                  </a:lnTo>
                  <a:lnTo>
                    <a:pt x="1804" y="2202"/>
                  </a:lnTo>
                  <a:lnTo>
                    <a:pt x="1802" y="2198"/>
                  </a:lnTo>
                  <a:lnTo>
                    <a:pt x="1799" y="2194"/>
                  </a:lnTo>
                  <a:lnTo>
                    <a:pt x="1797" y="2190"/>
                  </a:lnTo>
                  <a:lnTo>
                    <a:pt x="1796" y="2188"/>
                  </a:lnTo>
                  <a:lnTo>
                    <a:pt x="1795" y="2187"/>
                  </a:lnTo>
                  <a:lnTo>
                    <a:pt x="1795" y="2186"/>
                  </a:lnTo>
                  <a:lnTo>
                    <a:pt x="1795" y="2187"/>
                  </a:lnTo>
                  <a:lnTo>
                    <a:pt x="1796" y="2187"/>
                  </a:lnTo>
                  <a:lnTo>
                    <a:pt x="1797" y="2189"/>
                  </a:lnTo>
                  <a:lnTo>
                    <a:pt x="1798" y="2191"/>
                  </a:lnTo>
                  <a:lnTo>
                    <a:pt x="1799" y="2193"/>
                  </a:lnTo>
                  <a:lnTo>
                    <a:pt x="1800" y="2195"/>
                  </a:lnTo>
                  <a:lnTo>
                    <a:pt x="1802" y="2198"/>
                  </a:lnTo>
                  <a:lnTo>
                    <a:pt x="1783" y="2171"/>
                  </a:lnTo>
                  <a:lnTo>
                    <a:pt x="1762" y="2146"/>
                  </a:lnTo>
                  <a:lnTo>
                    <a:pt x="1739" y="2125"/>
                  </a:lnTo>
                  <a:lnTo>
                    <a:pt x="1713" y="2106"/>
                  </a:lnTo>
                  <a:lnTo>
                    <a:pt x="1686" y="2088"/>
                  </a:lnTo>
                  <a:lnTo>
                    <a:pt x="1657" y="2074"/>
                  </a:lnTo>
                  <a:lnTo>
                    <a:pt x="1627" y="2061"/>
                  </a:lnTo>
                  <a:lnTo>
                    <a:pt x="1580" y="2045"/>
                  </a:lnTo>
                  <a:lnTo>
                    <a:pt x="1532" y="2030"/>
                  </a:lnTo>
                  <a:lnTo>
                    <a:pt x="1484" y="2019"/>
                  </a:lnTo>
                  <a:lnTo>
                    <a:pt x="1484" y="1701"/>
                  </a:lnTo>
                  <a:lnTo>
                    <a:pt x="1514" y="1708"/>
                  </a:lnTo>
                  <a:lnTo>
                    <a:pt x="1544" y="1717"/>
                  </a:lnTo>
                  <a:lnTo>
                    <a:pt x="1572" y="1730"/>
                  </a:lnTo>
                  <a:lnTo>
                    <a:pt x="1599" y="1746"/>
                  </a:lnTo>
                  <a:lnTo>
                    <a:pt x="1621" y="1765"/>
                  </a:lnTo>
                  <a:lnTo>
                    <a:pt x="1638" y="1788"/>
                  </a:lnTo>
                  <a:lnTo>
                    <a:pt x="1645" y="1800"/>
                  </a:lnTo>
                  <a:lnTo>
                    <a:pt x="1652" y="1814"/>
                  </a:lnTo>
                  <a:lnTo>
                    <a:pt x="1657" y="1828"/>
                  </a:lnTo>
                  <a:lnTo>
                    <a:pt x="1661" y="1842"/>
                  </a:lnTo>
                  <a:lnTo>
                    <a:pt x="1670" y="1859"/>
                  </a:lnTo>
                  <a:lnTo>
                    <a:pt x="1683" y="1874"/>
                  </a:lnTo>
                  <a:lnTo>
                    <a:pt x="1698" y="1885"/>
                  </a:lnTo>
                  <a:lnTo>
                    <a:pt x="1716" y="1892"/>
                  </a:lnTo>
                  <a:lnTo>
                    <a:pt x="1736" y="1896"/>
                  </a:lnTo>
                  <a:lnTo>
                    <a:pt x="1755" y="1894"/>
                  </a:lnTo>
                  <a:lnTo>
                    <a:pt x="1774" y="1888"/>
                  </a:lnTo>
                  <a:lnTo>
                    <a:pt x="1790" y="1878"/>
                  </a:lnTo>
                  <a:lnTo>
                    <a:pt x="1804" y="1864"/>
                  </a:lnTo>
                  <a:lnTo>
                    <a:pt x="1815" y="1847"/>
                  </a:lnTo>
                  <a:lnTo>
                    <a:pt x="1820" y="1832"/>
                  </a:lnTo>
                  <a:lnTo>
                    <a:pt x="1823" y="1816"/>
                  </a:lnTo>
                  <a:lnTo>
                    <a:pt x="1822" y="1799"/>
                  </a:lnTo>
                  <a:lnTo>
                    <a:pt x="1818" y="1785"/>
                  </a:lnTo>
                  <a:lnTo>
                    <a:pt x="1814" y="1769"/>
                  </a:lnTo>
                  <a:lnTo>
                    <a:pt x="1802" y="1739"/>
                  </a:lnTo>
                  <a:lnTo>
                    <a:pt x="1784" y="1704"/>
                  </a:lnTo>
                  <a:lnTo>
                    <a:pt x="1761" y="1672"/>
                  </a:lnTo>
                  <a:lnTo>
                    <a:pt x="1736" y="1643"/>
                  </a:lnTo>
                  <a:lnTo>
                    <a:pt x="1705" y="1616"/>
                  </a:lnTo>
                  <a:lnTo>
                    <a:pt x="1670" y="1592"/>
                  </a:lnTo>
                  <a:lnTo>
                    <a:pt x="1634" y="1573"/>
                  </a:lnTo>
                  <a:lnTo>
                    <a:pt x="1596" y="1558"/>
                  </a:lnTo>
                  <a:lnTo>
                    <a:pt x="1556" y="1545"/>
                  </a:lnTo>
                  <a:lnTo>
                    <a:pt x="1516" y="1536"/>
                  </a:lnTo>
                  <a:lnTo>
                    <a:pt x="1484" y="1531"/>
                  </a:lnTo>
                  <a:lnTo>
                    <a:pt x="1484" y="1438"/>
                  </a:lnTo>
                  <a:lnTo>
                    <a:pt x="1482" y="1420"/>
                  </a:lnTo>
                  <a:lnTo>
                    <a:pt x="1475" y="1402"/>
                  </a:lnTo>
                  <a:lnTo>
                    <a:pt x="1464" y="1386"/>
                  </a:lnTo>
                  <a:lnTo>
                    <a:pt x="1451" y="1373"/>
                  </a:lnTo>
                  <a:lnTo>
                    <a:pt x="1435" y="1363"/>
                  </a:lnTo>
                  <a:lnTo>
                    <a:pt x="1417" y="1357"/>
                  </a:lnTo>
                  <a:lnTo>
                    <a:pt x="1397" y="1356"/>
                  </a:lnTo>
                  <a:close/>
                  <a:moveTo>
                    <a:pt x="843" y="0"/>
                  </a:moveTo>
                  <a:lnTo>
                    <a:pt x="870" y="1"/>
                  </a:lnTo>
                  <a:lnTo>
                    <a:pt x="898" y="6"/>
                  </a:lnTo>
                  <a:lnTo>
                    <a:pt x="927" y="15"/>
                  </a:lnTo>
                  <a:lnTo>
                    <a:pt x="957" y="25"/>
                  </a:lnTo>
                  <a:lnTo>
                    <a:pt x="988" y="36"/>
                  </a:lnTo>
                  <a:lnTo>
                    <a:pt x="1019" y="50"/>
                  </a:lnTo>
                  <a:lnTo>
                    <a:pt x="1052" y="64"/>
                  </a:lnTo>
                  <a:lnTo>
                    <a:pt x="1084" y="79"/>
                  </a:lnTo>
                  <a:lnTo>
                    <a:pt x="1117" y="92"/>
                  </a:lnTo>
                  <a:lnTo>
                    <a:pt x="1150" y="105"/>
                  </a:lnTo>
                  <a:lnTo>
                    <a:pt x="1185" y="116"/>
                  </a:lnTo>
                  <a:lnTo>
                    <a:pt x="1218" y="124"/>
                  </a:lnTo>
                  <a:lnTo>
                    <a:pt x="1252" y="130"/>
                  </a:lnTo>
                  <a:lnTo>
                    <a:pt x="1285" y="133"/>
                  </a:lnTo>
                  <a:lnTo>
                    <a:pt x="1319" y="131"/>
                  </a:lnTo>
                  <a:lnTo>
                    <a:pt x="1348" y="125"/>
                  </a:lnTo>
                  <a:lnTo>
                    <a:pt x="1381" y="118"/>
                  </a:lnTo>
                  <a:lnTo>
                    <a:pt x="1418" y="109"/>
                  </a:lnTo>
                  <a:lnTo>
                    <a:pt x="1455" y="98"/>
                  </a:lnTo>
                  <a:lnTo>
                    <a:pt x="1495" y="87"/>
                  </a:lnTo>
                  <a:lnTo>
                    <a:pt x="1536" y="76"/>
                  </a:lnTo>
                  <a:lnTo>
                    <a:pt x="1578" y="64"/>
                  </a:lnTo>
                  <a:lnTo>
                    <a:pt x="1621" y="52"/>
                  </a:lnTo>
                  <a:lnTo>
                    <a:pt x="1663" y="41"/>
                  </a:lnTo>
                  <a:lnTo>
                    <a:pt x="1705" y="31"/>
                  </a:lnTo>
                  <a:lnTo>
                    <a:pt x="1745" y="22"/>
                  </a:lnTo>
                  <a:lnTo>
                    <a:pt x="1784" y="16"/>
                  </a:lnTo>
                  <a:lnTo>
                    <a:pt x="1822" y="10"/>
                  </a:lnTo>
                  <a:lnTo>
                    <a:pt x="1857" y="8"/>
                  </a:lnTo>
                  <a:lnTo>
                    <a:pt x="1889" y="8"/>
                  </a:lnTo>
                  <a:lnTo>
                    <a:pt x="1917" y="11"/>
                  </a:lnTo>
                  <a:lnTo>
                    <a:pt x="1928" y="17"/>
                  </a:lnTo>
                  <a:lnTo>
                    <a:pt x="1938" y="27"/>
                  </a:lnTo>
                  <a:lnTo>
                    <a:pt x="1944" y="40"/>
                  </a:lnTo>
                  <a:lnTo>
                    <a:pt x="1948" y="58"/>
                  </a:lnTo>
                  <a:lnTo>
                    <a:pt x="1949" y="80"/>
                  </a:lnTo>
                  <a:lnTo>
                    <a:pt x="1947" y="105"/>
                  </a:lnTo>
                  <a:lnTo>
                    <a:pt x="1944" y="132"/>
                  </a:lnTo>
                  <a:lnTo>
                    <a:pt x="1938" y="163"/>
                  </a:lnTo>
                  <a:lnTo>
                    <a:pt x="1929" y="195"/>
                  </a:lnTo>
                  <a:lnTo>
                    <a:pt x="1918" y="229"/>
                  </a:lnTo>
                  <a:lnTo>
                    <a:pt x="1905" y="265"/>
                  </a:lnTo>
                  <a:lnTo>
                    <a:pt x="1891" y="304"/>
                  </a:lnTo>
                  <a:lnTo>
                    <a:pt x="1874" y="342"/>
                  </a:lnTo>
                  <a:lnTo>
                    <a:pt x="1856" y="381"/>
                  </a:lnTo>
                  <a:lnTo>
                    <a:pt x="1836" y="421"/>
                  </a:lnTo>
                  <a:lnTo>
                    <a:pt x="1814" y="461"/>
                  </a:lnTo>
                  <a:lnTo>
                    <a:pt x="1791" y="501"/>
                  </a:lnTo>
                  <a:lnTo>
                    <a:pt x="1767" y="539"/>
                  </a:lnTo>
                  <a:lnTo>
                    <a:pt x="1740" y="577"/>
                  </a:lnTo>
                  <a:lnTo>
                    <a:pt x="1713" y="614"/>
                  </a:lnTo>
                  <a:lnTo>
                    <a:pt x="1684" y="649"/>
                  </a:lnTo>
                  <a:lnTo>
                    <a:pt x="1654" y="682"/>
                  </a:lnTo>
                  <a:lnTo>
                    <a:pt x="1623" y="713"/>
                  </a:lnTo>
                  <a:lnTo>
                    <a:pt x="1591" y="742"/>
                  </a:lnTo>
                  <a:lnTo>
                    <a:pt x="1632" y="761"/>
                  </a:lnTo>
                  <a:lnTo>
                    <a:pt x="1674" y="780"/>
                  </a:lnTo>
                  <a:lnTo>
                    <a:pt x="1717" y="804"/>
                  </a:lnTo>
                  <a:lnTo>
                    <a:pt x="1759" y="829"/>
                  </a:lnTo>
                  <a:lnTo>
                    <a:pt x="1803" y="856"/>
                  </a:lnTo>
                  <a:lnTo>
                    <a:pt x="1845" y="885"/>
                  </a:lnTo>
                  <a:lnTo>
                    <a:pt x="1889" y="916"/>
                  </a:lnTo>
                  <a:lnTo>
                    <a:pt x="1931" y="949"/>
                  </a:lnTo>
                  <a:lnTo>
                    <a:pt x="1975" y="985"/>
                  </a:lnTo>
                  <a:lnTo>
                    <a:pt x="2017" y="1022"/>
                  </a:lnTo>
                  <a:lnTo>
                    <a:pt x="2060" y="1060"/>
                  </a:lnTo>
                  <a:lnTo>
                    <a:pt x="2102" y="1100"/>
                  </a:lnTo>
                  <a:lnTo>
                    <a:pt x="2144" y="1141"/>
                  </a:lnTo>
                  <a:lnTo>
                    <a:pt x="2185" y="1185"/>
                  </a:lnTo>
                  <a:lnTo>
                    <a:pt x="2225" y="1228"/>
                  </a:lnTo>
                  <a:lnTo>
                    <a:pt x="2266" y="1274"/>
                  </a:lnTo>
                  <a:lnTo>
                    <a:pt x="2305" y="1320"/>
                  </a:lnTo>
                  <a:lnTo>
                    <a:pt x="2343" y="1368"/>
                  </a:lnTo>
                  <a:lnTo>
                    <a:pt x="2382" y="1417"/>
                  </a:lnTo>
                  <a:lnTo>
                    <a:pt x="2418" y="1466"/>
                  </a:lnTo>
                  <a:lnTo>
                    <a:pt x="2453" y="1517"/>
                  </a:lnTo>
                  <a:lnTo>
                    <a:pt x="2488" y="1569"/>
                  </a:lnTo>
                  <a:lnTo>
                    <a:pt x="2522" y="1621"/>
                  </a:lnTo>
                  <a:lnTo>
                    <a:pt x="2554" y="1674"/>
                  </a:lnTo>
                  <a:lnTo>
                    <a:pt x="2584" y="1727"/>
                  </a:lnTo>
                  <a:lnTo>
                    <a:pt x="2613" y="1780"/>
                  </a:lnTo>
                  <a:lnTo>
                    <a:pt x="2641" y="1834"/>
                  </a:lnTo>
                  <a:lnTo>
                    <a:pt x="2667" y="1889"/>
                  </a:lnTo>
                  <a:lnTo>
                    <a:pt x="2691" y="1943"/>
                  </a:lnTo>
                  <a:lnTo>
                    <a:pt x="2714" y="1998"/>
                  </a:lnTo>
                  <a:lnTo>
                    <a:pt x="2735" y="2053"/>
                  </a:lnTo>
                  <a:lnTo>
                    <a:pt x="2754" y="2108"/>
                  </a:lnTo>
                  <a:lnTo>
                    <a:pt x="2770" y="2163"/>
                  </a:lnTo>
                  <a:lnTo>
                    <a:pt x="2785" y="2218"/>
                  </a:lnTo>
                  <a:lnTo>
                    <a:pt x="2798" y="2272"/>
                  </a:lnTo>
                  <a:lnTo>
                    <a:pt x="2808" y="2326"/>
                  </a:lnTo>
                  <a:lnTo>
                    <a:pt x="2816" y="2379"/>
                  </a:lnTo>
                  <a:lnTo>
                    <a:pt x="2822" y="2432"/>
                  </a:lnTo>
                  <a:lnTo>
                    <a:pt x="2825" y="2485"/>
                  </a:lnTo>
                  <a:lnTo>
                    <a:pt x="2825" y="2537"/>
                  </a:lnTo>
                  <a:lnTo>
                    <a:pt x="2824" y="2589"/>
                  </a:lnTo>
                  <a:lnTo>
                    <a:pt x="2819" y="2639"/>
                  </a:lnTo>
                  <a:lnTo>
                    <a:pt x="2812" y="2688"/>
                  </a:lnTo>
                  <a:lnTo>
                    <a:pt x="2801" y="2737"/>
                  </a:lnTo>
                  <a:lnTo>
                    <a:pt x="2788" y="2785"/>
                  </a:lnTo>
                  <a:lnTo>
                    <a:pt x="2771" y="2831"/>
                  </a:lnTo>
                  <a:lnTo>
                    <a:pt x="2751" y="2876"/>
                  </a:lnTo>
                  <a:lnTo>
                    <a:pt x="2729" y="2920"/>
                  </a:lnTo>
                  <a:lnTo>
                    <a:pt x="2703" y="2963"/>
                  </a:lnTo>
                  <a:lnTo>
                    <a:pt x="2674" y="3004"/>
                  </a:lnTo>
                  <a:lnTo>
                    <a:pt x="2641" y="3044"/>
                  </a:lnTo>
                  <a:lnTo>
                    <a:pt x="2604" y="3082"/>
                  </a:lnTo>
                  <a:lnTo>
                    <a:pt x="2565" y="3118"/>
                  </a:lnTo>
                  <a:lnTo>
                    <a:pt x="2522" y="3153"/>
                  </a:lnTo>
                  <a:lnTo>
                    <a:pt x="2474" y="3186"/>
                  </a:lnTo>
                  <a:lnTo>
                    <a:pt x="2423" y="3217"/>
                  </a:lnTo>
                  <a:lnTo>
                    <a:pt x="2368" y="3246"/>
                  </a:lnTo>
                  <a:lnTo>
                    <a:pt x="2309" y="3273"/>
                  </a:lnTo>
                  <a:lnTo>
                    <a:pt x="2246" y="3297"/>
                  </a:lnTo>
                  <a:lnTo>
                    <a:pt x="2180" y="3319"/>
                  </a:lnTo>
                  <a:lnTo>
                    <a:pt x="2108" y="3340"/>
                  </a:lnTo>
                  <a:lnTo>
                    <a:pt x="2033" y="3358"/>
                  </a:lnTo>
                  <a:lnTo>
                    <a:pt x="1952" y="3373"/>
                  </a:lnTo>
                  <a:lnTo>
                    <a:pt x="1868" y="3386"/>
                  </a:lnTo>
                  <a:lnTo>
                    <a:pt x="1779" y="3396"/>
                  </a:lnTo>
                  <a:lnTo>
                    <a:pt x="1686" y="3403"/>
                  </a:lnTo>
                  <a:lnTo>
                    <a:pt x="1587" y="3409"/>
                  </a:lnTo>
                  <a:lnTo>
                    <a:pt x="1484" y="3410"/>
                  </a:lnTo>
                  <a:lnTo>
                    <a:pt x="1376" y="3409"/>
                  </a:lnTo>
                  <a:lnTo>
                    <a:pt x="1263" y="3404"/>
                  </a:lnTo>
                  <a:lnTo>
                    <a:pt x="1145" y="3397"/>
                  </a:lnTo>
                  <a:lnTo>
                    <a:pt x="1048" y="3389"/>
                  </a:lnTo>
                  <a:lnTo>
                    <a:pt x="956" y="3378"/>
                  </a:lnTo>
                  <a:lnTo>
                    <a:pt x="869" y="3363"/>
                  </a:lnTo>
                  <a:lnTo>
                    <a:pt x="786" y="3345"/>
                  </a:lnTo>
                  <a:lnTo>
                    <a:pt x="708" y="3326"/>
                  </a:lnTo>
                  <a:lnTo>
                    <a:pt x="636" y="3303"/>
                  </a:lnTo>
                  <a:lnTo>
                    <a:pt x="566" y="3278"/>
                  </a:lnTo>
                  <a:lnTo>
                    <a:pt x="502" y="3251"/>
                  </a:lnTo>
                  <a:lnTo>
                    <a:pt x="442" y="3221"/>
                  </a:lnTo>
                  <a:lnTo>
                    <a:pt x="387" y="3190"/>
                  </a:lnTo>
                  <a:lnTo>
                    <a:pt x="336" y="3156"/>
                  </a:lnTo>
                  <a:lnTo>
                    <a:pt x="288" y="3120"/>
                  </a:lnTo>
                  <a:lnTo>
                    <a:pt x="244" y="3082"/>
                  </a:lnTo>
                  <a:lnTo>
                    <a:pt x="205" y="3043"/>
                  </a:lnTo>
                  <a:lnTo>
                    <a:pt x="169" y="3001"/>
                  </a:lnTo>
                  <a:lnTo>
                    <a:pt x="137" y="2959"/>
                  </a:lnTo>
                  <a:lnTo>
                    <a:pt x="109" y="2914"/>
                  </a:lnTo>
                  <a:lnTo>
                    <a:pt x="84" y="2868"/>
                  </a:lnTo>
                  <a:lnTo>
                    <a:pt x="62" y="2821"/>
                  </a:lnTo>
                  <a:lnTo>
                    <a:pt x="43" y="2772"/>
                  </a:lnTo>
                  <a:lnTo>
                    <a:pt x="29" y="2721"/>
                  </a:lnTo>
                  <a:lnTo>
                    <a:pt x="17" y="2671"/>
                  </a:lnTo>
                  <a:lnTo>
                    <a:pt x="8" y="2619"/>
                  </a:lnTo>
                  <a:lnTo>
                    <a:pt x="3" y="2566"/>
                  </a:lnTo>
                  <a:lnTo>
                    <a:pt x="0" y="2512"/>
                  </a:lnTo>
                  <a:lnTo>
                    <a:pt x="0" y="2458"/>
                  </a:lnTo>
                  <a:lnTo>
                    <a:pt x="2" y="2402"/>
                  </a:lnTo>
                  <a:lnTo>
                    <a:pt x="8" y="2347"/>
                  </a:lnTo>
                  <a:lnTo>
                    <a:pt x="16" y="2290"/>
                  </a:lnTo>
                  <a:lnTo>
                    <a:pt x="26" y="2234"/>
                  </a:lnTo>
                  <a:lnTo>
                    <a:pt x="38" y="2177"/>
                  </a:lnTo>
                  <a:lnTo>
                    <a:pt x="54" y="2120"/>
                  </a:lnTo>
                  <a:lnTo>
                    <a:pt x="70" y="2063"/>
                  </a:lnTo>
                  <a:lnTo>
                    <a:pt x="90" y="2006"/>
                  </a:lnTo>
                  <a:lnTo>
                    <a:pt x="111" y="1948"/>
                  </a:lnTo>
                  <a:lnTo>
                    <a:pt x="135" y="1891"/>
                  </a:lnTo>
                  <a:lnTo>
                    <a:pt x="159" y="1835"/>
                  </a:lnTo>
                  <a:lnTo>
                    <a:pt x="185" y="1778"/>
                  </a:lnTo>
                  <a:lnTo>
                    <a:pt x="213" y="1722"/>
                  </a:lnTo>
                  <a:lnTo>
                    <a:pt x="243" y="1668"/>
                  </a:lnTo>
                  <a:lnTo>
                    <a:pt x="274" y="1613"/>
                  </a:lnTo>
                  <a:lnTo>
                    <a:pt x="308" y="1558"/>
                  </a:lnTo>
                  <a:lnTo>
                    <a:pt x="342" y="1505"/>
                  </a:lnTo>
                  <a:lnTo>
                    <a:pt x="376" y="1452"/>
                  </a:lnTo>
                  <a:lnTo>
                    <a:pt x="412" y="1401"/>
                  </a:lnTo>
                  <a:lnTo>
                    <a:pt x="449" y="1350"/>
                  </a:lnTo>
                  <a:lnTo>
                    <a:pt x="488" y="1301"/>
                  </a:lnTo>
                  <a:lnTo>
                    <a:pt x="526" y="1253"/>
                  </a:lnTo>
                  <a:lnTo>
                    <a:pt x="566" y="1206"/>
                  </a:lnTo>
                  <a:lnTo>
                    <a:pt x="607" y="1161"/>
                  </a:lnTo>
                  <a:lnTo>
                    <a:pt x="647" y="1117"/>
                  </a:lnTo>
                  <a:lnTo>
                    <a:pt x="689" y="1075"/>
                  </a:lnTo>
                  <a:lnTo>
                    <a:pt x="730" y="1034"/>
                  </a:lnTo>
                  <a:lnTo>
                    <a:pt x="771" y="995"/>
                  </a:lnTo>
                  <a:lnTo>
                    <a:pt x="814" y="959"/>
                  </a:lnTo>
                  <a:lnTo>
                    <a:pt x="856" y="923"/>
                  </a:lnTo>
                  <a:lnTo>
                    <a:pt x="899" y="890"/>
                  </a:lnTo>
                  <a:lnTo>
                    <a:pt x="940" y="860"/>
                  </a:lnTo>
                  <a:lnTo>
                    <a:pt x="983" y="831"/>
                  </a:lnTo>
                  <a:lnTo>
                    <a:pt x="1024" y="805"/>
                  </a:lnTo>
                  <a:lnTo>
                    <a:pt x="1066" y="781"/>
                  </a:lnTo>
                  <a:lnTo>
                    <a:pt x="1106" y="761"/>
                  </a:lnTo>
                  <a:lnTo>
                    <a:pt x="1067" y="733"/>
                  </a:lnTo>
                  <a:lnTo>
                    <a:pt x="1028" y="703"/>
                  </a:lnTo>
                  <a:lnTo>
                    <a:pt x="992" y="669"/>
                  </a:lnTo>
                  <a:lnTo>
                    <a:pt x="958" y="634"/>
                  </a:lnTo>
                  <a:lnTo>
                    <a:pt x="925" y="597"/>
                  </a:lnTo>
                  <a:lnTo>
                    <a:pt x="894" y="559"/>
                  </a:lnTo>
                  <a:lnTo>
                    <a:pt x="866" y="519"/>
                  </a:lnTo>
                  <a:lnTo>
                    <a:pt x="839" y="479"/>
                  </a:lnTo>
                  <a:lnTo>
                    <a:pt x="815" y="437"/>
                  </a:lnTo>
                  <a:lnTo>
                    <a:pt x="793" y="397"/>
                  </a:lnTo>
                  <a:lnTo>
                    <a:pt x="774" y="357"/>
                  </a:lnTo>
                  <a:lnTo>
                    <a:pt x="757" y="316"/>
                  </a:lnTo>
                  <a:lnTo>
                    <a:pt x="744" y="278"/>
                  </a:lnTo>
                  <a:lnTo>
                    <a:pt x="733" y="239"/>
                  </a:lnTo>
                  <a:lnTo>
                    <a:pt x="725" y="204"/>
                  </a:lnTo>
                  <a:lnTo>
                    <a:pt x="721" y="170"/>
                  </a:lnTo>
                  <a:lnTo>
                    <a:pt x="720" y="139"/>
                  </a:lnTo>
                  <a:lnTo>
                    <a:pt x="722" y="110"/>
                  </a:lnTo>
                  <a:lnTo>
                    <a:pt x="727" y="84"/>
                  </a:lnTo>
                  <a:lnTo>
                    <a:pt x="736" y="62"/>
                  </a:lnTo>
                  <a:lnTo>
                    <a:pt x="750" y="44"/>
                  </a:lnTo>
                  <a:lnTo>
                    <a:pt x="770" y="24"/>
                  </a:lnTo>
                  <a:lnTo>
                    <a:pt x="793" y="11"/>
                  </a:lnTo>
                  <a:lnTo>
                    <a:pt x="818" y="3"/>
                  </a:lnTo>
                  <a:lnTo>
                    <a:pt x="843"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441" name="Google Shape;441;p12"/>
            <p:cNvSpPr/>
            <p:nvPr/>
          </p:nvSpPr>
          <p:spPr>
            <a:xfrm>
              <a:off x="5028" y="3802"/>
              <a:ext cx="0" cy="0"/>
            </a:xfrm>
            <a:custGeom>
              <a:avLst/>
              <a:gdLst/>
              <a:ahLst/>
              <a:cxnLst/>
              <a:rect l="l" t="t" r="r" b="b"/>
              <a:pathLst>
                <a:path w="1" h="2" extrusionOk="0">
                  <a:moveTo>
                    <a:pt x="0" y="0"/>
                  </a:moveTo>
                  <a:lnTo>
                    <a:pt x="0" y="0"/>
                  </a:lnTo>
                  <a:lnTo>
                    <a:pt x="0" y="0"/>
                  </a:lnTo>
                  <a:lnTo>
                    <a:pt x="0" y="0"/>
                  </a:lnTo>
                  <a:lnTo>
                    <a:pt x="0"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grpSp>
      <p:sp>
        <p:nvSpPr>
          <p:cNvPr id="442" name="Google Shape;442;p12"/>
          <p:cNvSpPr/>
          <p:nvPr/>
        </p:nvSpPr>
        <p:spPr>
          <a:xfrm>
            <a:off x="8159398" y="1716024"/>
            <a:ext cx="1096994" cy="1096994"/>
          </a:xfrm>
          <a:prstGeom prst="roundRect">
            <a:avLst>
              <a:gd name="adj" fmla="val 16667"/>
            </a:avLst>
          </a:prstGeom>
          <a:solidFill>
            <a:schemeClr val="accent5"/>
          </a:solidFill>
          <a:ln w="5715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sp>
        <p:nvSpPr>
          <p:cNvPr id="443" name="Google Shape;443;p12"/>
          <p:cNvSpPr/>
          <p:nvPr/>
        </p:nvSpPr>
        <p:spPr>
          <a:xfrm>
            <a:off x="8412699" y="1998346"/>
            <a:ext cx="590395" cy="532353"/>
          </a:xfrm>
          <a:custGeom>
            <a:avLst/>
            <a:gdLst/>
            <a:ahLst/>
            <a:cxnLst/>
            <a:rect l="l" t="t" r="r" b="b"/>
            <a:pathLst>
              <a:path w="3331" h="3310" extrusionOk="0">
                <a:moveTo>
                  <a:pt x="2726" y="2407"/>
                </a:moveTo>
                <a:lnTo>
                  <a:pt x="2681" y="2410"/>
                </a:lnTo>
                <a:lnTo>
                  <a:pt x="2638" y="2419"/>
                </a:lnTo>
                <a:lnTo>
                  <a:pt x="2599" y="2435"/>
                </a:lnTo>
                <a:lnTo>
                  <a:pt x="2561" y="2455"/>
                </a:lnTo>
                <a:lnTo>
                  <a:pt x="2527" y="2481"/>
                </a:lnTo>
                <a:lnTo>
                  <a:pt x="2497" y="2510"/>
                </a:lnTo>
                <a:lnTo>
                  <a:pt x="2472" y="2544"/>
                </a:lnTo>
                <a:lnTo>
                  <a:pt x="2451" y="2581"/>
                </a:lnTo>
                <a:lnTo>
                  <a:pt x="2436" y="2621"/>
                </a:lnTo>
                <a:lnTo>
                  <a:pt x="2427" y="2663"/>
                </a:lnTo>
                <a:lnTo>
                  <a:pt x="2423" y="2707"/>
                </a:lnTo>
                <a:lnTo>
                  <a:pt x="2427" y="2752"/>
                </a:lnTo>
                <a:lnTo>
                  <a:pt x="2436" y="2794"/>
                </a:lnTo>
                <a:lnTo>
                  <a:pt x="2451" y="2834"/>
                </a:lnTo>
                <a:lnTo>
                  <a:pt x="2472" y="2871"/>
                </a:lnTo>
                <a:lnTo>
                  <a:pt x="2497" y="2905"/>
                </a:lnTo>
                <a:lnTo>
                  <a:pt x="2527" y="2934"/>
                </a:lnTo>
                <a:lnTo>
                  <a:pt x="2561" y="2959"/>
                </a:lnTo>
                <a:lnTo>
                  <a:pt x="2599" y="2980"/>
                </a:lnTo>
                <a:lnTo>
                  <a:pt x="2638" y="2996"/>
                </a:lnTo>
                <a:lnTo>
                  <a:pt x="2681" y="3005"/>
                </a:lnTo>
                <a:lnTo>
                  <a:pt x="2726" y="3008"/>
                </a:lnTo>
                <a:lnTo>
                  <a:pt x="2770" y="3005"/>
                </a:lnTo>
                <a:lnTo>
                  <a:pt x="2813" y="2996"/>
                </a:lnTo>
                <a:lnTo>
                  <a:pt x="2853" y="2980"/>
                </a:lnTo>
                <a:lnTo>
                  <a:pt x="2891" y="2959"/>
                </a:lnTo>
                <a:lnTo>
                  <a:pt x="2924" y="2934"/>
                </a:lnTo>
                <a:lnTo>
                  <a:pt x="2954" y="2905"/>
                </a:lnTo>
                <a:lnTo>
                  <a:pt x="2980" y="2871"/>
                </a:lnTo>
                <a:lnTo>
                  <a:pt x="3001" y="2834"/>
                </a:lnTo>
                <a:lnTo>
                  <a:pt x="3016" y="2794"/>
                </a:lnTo>
                <a:lnTo>
                  <a:pt x="3026" y="2752"/>
                </a:lnTo>
                <a:lnTo>
                  <a:pt x="3029" y="2707"/>
                </a:lnTo>
                <a:lnTo>
                  <a:pt x="3026" y="2663"/>
                </a:lnTo>
                <a:lnTo>
                  <a:pt x="3016" y="2621"/>
                </a:lnTo>
                <a:lnTo>
                  <a:pt x="3001" y="2581"/>
                </a:lnTo>
                <a:lnTo>
                  <a:pt x="2980" y="2544"/>
                </a:lnTo>
                <a:lnTo>
                  <a:pt x="2954" y="2510"/>
                </a:lnTo>
                <a:lnTo>
                  <a:pt x="2924" y="2481"/>
                </a:lnTo>
                <a:lnTo>
                  <a:pt x="2891" y="2455"/>
                </a:lnTo>
                <a:lnTo>
                  <a:pt x="2853" y="2435"/>
                </a:lnTo>
                <a:lnTo>
                  <a:pt x="2813" y="2419"/>
                </a:lnTo>
                <a:lnTo>
                  <a:pt x="2770" y="2410"/>
                </a:lnTo>
                <a:lnTo>
                  <a:pt x="2726" y="2407"/>
                </a:lnTo>
                <a:close/>
                <a:moveTo>
                  <a:pt x="606" y="2407"/>
                </a:moveTo>
                <a:lnTo>
                  <a:pt x="561" y="2410"/>
                </a:lnTo>
                <a:lnTo>
                  <a:pt x="518" y="2419"/>
                </a:lnTo>
                <a:lnTo>
                  <a:pt x="478" y="2435"/>
                </a:lnTo>
                <a:lnTo>
                  <a:pt x="441" y="2455"/>
                </a:lnTo>
                <a:lnTo>
                  <a:pt x="407" y="2481"/>
                </a:lnTo>
                <a:lnTo>
                  <a:pt x="378" y="2510"/>
                </a:lnTo>
                <a:lnTo>
                  <a:pt x="352" y="2544"/>
                </a:lnTo>
                <a:lnTo>
                  <a:pt x="331" y="2581"/>
                </a:lnTo>
                <a:lnTo>
                  <a:pt x="316" y="2621"/>
                </a:lnTo>
                <a:lnTo>
                  <a:pt x="307" y="2663"/>
                </a:lnTo>
                <a:lnTo>
                  <a:pt x="304" y="2707"/>
                </a:lnTo>
                <a:lnTo>
                  <a:pt x="307" y="2752"/>
                </a:lnTo>
                <a:lnTo>
                  <a:pt x="316" y="2794"/>
                </a:lnTo>
                <a:lnTo>
                  <a:pt x="331" y="2834"/>
                </a:lnTo>
                <a:lnTo>
                  <a:pt x="352" y="2871"/>
                </a:lnTo>
                <a:lnTo>
                  <a:pt x="378" y="2905"/>
                </a:lnTo>
                <a:lnTo>
                  <a:pt x="407" y="2934"/>
                </a:lnTo>
                <a:lnTo>
                  <a:pt x="441" y="2959"/>
                </a:lnTo>
                <a:lnTo>
                  <a:pt x="478" y="2980"/>
                </a:lnTo>
                <a:lnTo>
                  <a:pt x="518" y="2996"/>
                </a:lnTo>
                <a:lnTo>
                  <a:pt x="561" y="3005"/>
                </a:lnTo>
                <a:lnTo>
                  <a:pt x="606" y="3008"/>
                </a:lnTo>
                <a:lnTo>
                  <a:pt x="650" y="3005"/>
                </a:lnTo>
                <a:lnTo>
                  <a:pt x="693" y="2996"/>
                </a:lnTo>
                <a:lnTo>
                  <a:pt x="734" y="2980"/>
                </a:lnTo>
                <a:lnTo>
                  <a:pt x="771" y="2959"/>
                </a:lnTo>
                <a:lnTo>
                  <a:pt x="804" y="2934"/>
                </a:lnTo>
                <a:lnTo>
                  <a:pt x="834" y="2905"/>
                </a:lnTo>
                <a:lnTo>
                  <a:pt x="860" y="2871"/>
                </a:lnTo>
                <a:lnTo>
                  <a:pt x="880" y="2834"/>
                </a:lnTo>
                <a:lnTo>
                  <a:pt x="896" y="2794"/>
                </a:lnTo>
                <a:lnTo>
                  <a:pt x="906" y="2752"/>
                </a:lnTo>
                <a:lnTo>
                  <a:pt x="909" y="2707"/>
                </a:lnTo>
                <a:lnTo>
                  <a:pt x="906" y="2663"/>
                </a:lnTo>
                <a:lnTo>
                  <a:pt x="896" y="2621"/>
                </a:lnTo>
                <a:lnTo>
                  <a:pt x="880" y="2581"/>
                </a:lnTo>
                <a:lnTo>
                  <a:pt x="860" y="2544"/>
                </a:lnTo>
                <a:lnTo>
                  <a:pt x="834" y="2510"/>
                </a:lnTo>
                <a:lnTo>
                  <a:pt x="804" y="2481"/>
                </a:lnTo>
                <a:lnTo>
                  <a:pt x="771" y="2455"/>
                </a:lnTo>
                <a:lnTo>
                  <a:pt x="734" y="2435"/>
                </a:lnTo>
                <a:lnTo>
                  <a:pt x="693" y="2419"/>
                </a:lnTo>
                <a:lnTo>
                  <a:pt x="650" y="2410"/>
                </a:lnTo>
                <a:lnTo>
                  <a:pt x="606" y="2407"/>
                </a:lnTo>
                <a:close/>
                <a:moveTo>
                  <a:pt x="2120" y="677"/>
                </a:moveTo>
                <a:lnTo>
                  <a:pt x="2026" y="681"/>
                </a:lnTo>
                <a:lnTo>
                  <a:pt x="1934" y="689"/>
                </a:lnTo>
                <a:lnTo>
                  <a:pt x="1843" y="703"/>
                </a:lnTo>
                <a:lnTo>
                  <a:pt x="1754" y="724"/>
                </a:lnTo>
                <a:lnTo>
                  <a:pt x="1667" y="750"/>
                </a:lnTo>
                <a:lnTo>
                  <a:pt x="1583" y="780"/>
                </a:lnTo>
                <a:lnTo>
                  <a:pt x="1501" y="817"/>
                </a:lnTo>
                <a:lnTo>
                  <a:pt x="1422" y="857"/>
                </a:lnTo>
                <a:lnTo>
                  <a:pt x="1346" y="903"/>
                </a:lnTo>
                <a:lnTo>
                  <a:pt x="1273" y="952"/>
                </a:lnTo>
                <a:lnTo>
                  <a:pt x="1204" y="1006"/>
                </a:lnTo>
                <a:lnTo>
                  <a:pt x="1138" y="1064"/>
                </a:lnTo>
                <a:lnTo>
                  <a:pt x="1075" y="1127"/>
                </a:lnTo>
                <a:lnTo>
                  <a:pt x="1017" y="1192"/>
                </a:lnTo>
                <a:lnTo>
                  <a:pt x="962" y="1261"/>
                </a:lnTo>
                <a:lnTo>
                  <a:pt x="912" y="1334"/>
                </a:lnTo>
                <a:lnTo>
                  <a:pt x="866" y="1410"/>
                </a:lnTo>
                <a:lnTo>
                  <a:pt x="825" y="1488"/>
                </a:lnTo>
                <a:lnTo>
                  <a:pt x="789" y="1569"/>
                </a:lnTo>
                <a:lnTo>
                  <a:pt x="758" y="1653"/>
                </a:lnTo>
                <a:lnTo>
                  <a:pt x="732" y="1738"/>
                </a:lnTo>
                <a:lnTo>
                  <a:pt x="872" y="1763"/>
                </a:lnTo>
                <a:lnTo>
                  <a:pt x="892" y="1769"/>
                </a:lnTo>
                <a:lnTo>
                  <a:pt x="910" y="1781"/>
                </a:lnTo>
                <a:lnTo>
                  <a:pt x="922" y="1796"/>
                </a:lnTo>
                <a:lnTo>
                  <a:pt x="932" y="1815"/>
                </a:lnTo>
                <a:lnTo>
                  <a:pt x="935" y="1832"/>
                </a:lnTo>
                <a:lnTo>
                  <a:pt x="934" y="1848"/>
                </a:lnTo>
                <a:lnTo>
                  <a:pt x="930" y="1865"/>
                </a:lnTo>
                <a:lnTo>
                  <a:pt x="921" y="1880"/>
                </a:lnTo>
                <a:lnTo>
                  <a:pt x="911" y="1892"/>
                </a:lnTo>
                <a:lnTo>
                  <a:pt x="682" y="2105"/>
                </a:lnTo>
                <a:lnTo>
                  <a:pt x="682" y="2105"/>
                </a:lnTo>
                <a:lnTo>
                  <a:pt x="682" y="2107"/>
                </a:lnTo>
                <a:lnTo>
                  <a:pt x="680" y="2109"/>
                </a:lnTo>
                <a:lnTo>
                  <a:pt x="680" y="2111"/>
                </a:lnTo>
                <a:lnTo>
                  <a:pt x="738" y="2121"/>
                </a:lnTo>
                <a:lnTo>
                  <a:pt x="795" y="2137"/>
                </a:lnTo>
                <a:lnTo>
                  <a:pt x="848" y="2156"/>
                </a:lnTo>
                <a:lnTo>
                  <a:pt x="898" y="2181"/>
                </a:lnTo>
                <a:lnTo>
                  <a:pt x="946" y="2210"/>
                </a:lnTo>
                <a:lnTo>
                  <a:pt x="991" y="2245"/>
                </a:lnTo>
                <a:lnTo>
                  <a:pt x="1033" y="2282"/>
                </a:lnTo>
                <a:lnTo>
                  <a:pt x="1071" y="2324"/>
                </a:lnTo>
                <a:lnTo>
                  <a:pt x="1106" y="2368"/>
                </a:lnTo>
                <a:lnTo>
                  <a:pt x="1135" y="2416"/>
                </a:lnTo>
                <a:lnTo>
                  <a:pt x="1160" y="2466"/>
                </a:lnTo>
                <a:lnTo>
                  <a:pt x="1181" y="2519"/>
                </a:lnTo>
                <a:lnTo>
                  <a:pt x="1197" y="2575"/>
                </a:lnTo>
                <a:lnTo>
                  <a:pt x="1206" y="2633"/>
                </a:lnTo>
                <a:lnTo>
                  <a:pt x="1742" y="2633"/>
                </a:lnTo>
                <a:lnTo>
                  <a:pt x="1742" y="2482"/>
                </a:lnTo>
                <a:lnTo>
                  <a:pt x="1744" y="2461"/>
                </a:lnTo>
                <a:lnTo>
                  <a:pt x="1753" y="2442"/>
                </a:lnTo>
                <a:lnTo>
                  <a:pt x="1766" y="2427"/>
                </a:lnTo>
                <a:lnTo>
                  <a:pt x="1784" y="2414"/>
                </a:lnTo>
                <a:lnTo>
                  <a:pt x="1804" y="2408"/>
                </a:lnTo>
                <a:lnTo>
                  <a:pt x="1824" y="2407"/>
                </a:lnTo>
                <a:lnTo>
                  <a:pt x="1844" y="2411"/>
                </a:lnTo>
                <a:lnTo>
                  <a:pt x="1863" y="2421"/>
                </a:lnTo>
                <a:lnTo>
                  <a:pt x="2127" y="2619"/>
                </a:lnTo>
                <a:lnTo>
                  <a:pt x="2140" y="2559"/>
                </a:lnTo>
                <a:lnTo>
                  <a:pt x="2158" y="2501"/>
                </a:lnTo>
                <a:lnTo>
                  <a:pt x="2181" y="2445"/>
                </a:lnTo>
                <a:lnTo>
                  <a:pt x="2210" y="2393"/>
                </a:lnTo>
                <a:lnTo>
                  <a:pt x="2244" y="2345"/>
                </a:lnTo>
                <a:lnTo>
                  <a:pt x="2282" y="2299"/>
                </a:lnTo>
                <a:lnTo>
                  <a:pt x="2324" y="2258"/>
                </a:lnTo>
                <a:lnTo>
                  <a:pt x="2371" y="2221"/>
                </a:lnTo>
                <a:lnTo>
                  <a:pt x="2421" y="2189"/>
                </a:lnTo>
                <a:lnTo>
                  <a:pt x="2474" y="2160"/>
                </a:lnTo>
                <a:lnTo>
                  <a:pt x="2530" y="2139"/>
                </a:lnTo>
                <a:lnTo>
                  <a:pt x="2589" y="2122"/>
                </a:lnTo>
                <a:lnTo>
                  <a:pt x="2650" y="2112"/>
                </a:lnTo>
                <a:lnTo>
                  <a:pt x="2650" y="1579"/>
                </a:lnTo>
                <a:lnTo>
                  <a:pt x="2498" y="1579"/>
                </a:lnTo>
                <a:lnTo>
                  <a:pt x="2481" y="1577"/>
                </a:lnTo>
                <a:lnTo>
                  <a:pt x="2466" y="1572"/>
                </a:lnTo>
                <a:lnTo>
                  <a:pt x="2452" y="1563"/>
                </a:lnTo>
                <a:lnTo>
                  <a:pt x="2440" y="1552"/>
                </a:lnTo>
                <a:lnTo>
                  <a:pt x="2431" y="1537"/>
                </a:lnTo>
                <a:lnTo>
                  <a:pt x="2425" y="1522"/>
                </a:lnTo>
                <a:lnTo>
                  <a:pt x="2423" y="1505"/>
                </a:lnTo>
                <a:lnTo>
                  <a:pt x="2425" y="1490"/>
                </a:lnTo>
                <a:lnTo>
                  <a:pt x="2429" y="1474"/>
                </a:lnTo>
                <a:lnTo>
                  <a:pt x="2438" y="1459"/>
                </a:lnTo>
                <a:lnTo>
                  <a:pt x="2631" y="1204"/>
                </a:lnTo>
                <a:lnTo>
                  <a:pt x="2272" y="1204"/>
                </a:lnTo>
                <a:lnTo>
                  <a:pt x="2240" y="1201"/>
                </a:lnTo>
                <a:lnTo>
                  <a:pt x="2212" y="1191"/>
                </a:lnTo>
                <a:lnTo>
                  <a:pt x="2187" y="1178"/>
                </a:lnTo>
                <a:lnTo>
                  <a:pt x="2164" y="1159"/>
                </a:lnTo>
                <a:lnTo>
                  <a:pt x="2146" y="1137"/>
                </a:lnTo>
                <a:lnTo>
                  <a:pt x="2132" y="1111"/>
                </a:lnTo>
                <a:lnTo>
                  <a:pt x="2123" y="1083"/>
                </a:lnTo>
                <a:lnTo>
                  <a:pt x="2120" y="1053"/>
                </a:lnTo>
                <a:lnTo>
                  <a:pt x="2120" y="677"/>
                </a:lnTo>
                <a:close/>
                <a:moveTo>
                  <a:pt x="2423" y="301"/>
                </a:moveTo>
                <a:lnTo>
                  <a:pt x="2423" y="902"/>
                </a:lnTo>
                <a:lnTo>
                  <a:pt x="3029" y="902"/>
                </a:lnTo>
                <a:lnTo>
                  <a:pt x="3029" y="301"/>
                </a:lnTo>
                <a:lnTo>
                  <a:pt x="2423" y="301"/>
                </a:lnTo>
                <a:close/>
                <a:moveTo>
                  <a:pt x="2272" y="0"/>
                </a:moveTo>
                <a:lnTo>
                  <a:pt x="3180" y="0"/>
                </a:lnTo>
                <a:lnTo>
                  <a:pt x="3210" y="3"/>
                </a:lnTo>
                <a:lnTo>
                  <a:pt x="3239" y="12"/>
                </a:lnTo>
                <a:lnTo>
                  <a:pt x="3264" y="26"/>
                </a:lnTo>
                <a:lnTo>
                  <a:pt x="3287" y="44"/>
                </a:lnTo>
                <a:lnTo>
                  <a:pt x="3305" y="67"/>
                </a:lnTo>
                <a:lnTo>
                  <a:pt x="3320" y="92"/>
                </a:lnTo>
                <a:lnTo>
                  <a:pt x="3328" y="120"/>
                </a:lnTo>
                <a:lnTo>
                  <a:pt x="3331" y="150"/>
                </a:lnTo>
                <a:lnTo>
                  <a:pt x="3331" y="1053"/>
                </a:lnTo>
                <a:lnTo>
                  <a:pt x="3328" y="1083"/>
                </a:lnTo>
                <a:lnTo>
                  <a:pt x="3320" y="1111"/>
                </a:lnTo>
                <a:lnTo>
                  <a:pt x="3305" y="1137"/>
                </a:lnTo>
                <a:lnTo>
                  <a:pt x="3287" y="1159"/>
                </a:lnTo>
                <a:lnTo>
                  <a:pt x="3264" y="1178"/>
                </a:lnTo>
                <a:lnTo>
                  <a:pt x="3239" y="1191"/>
                </a:lnTo>
                <a:lnTo>
                  <a:pt x="3210" y="1201"/>
                </a:lnTo>
                <a:lnTo>
                  <a:pt x="3180" y="1204"/>
                </a:lnTo>
                <a:lnTo>
                  <a:pt x="2820" y="1204"/>
                </a:lnTo>
                <a:lnTo>
                  <a:pt x="3013" y="1459"/>
                </a:lnTo>
                <a:lnTo>
                  <a:pt x="3022" y="1474"/>
                </a:lnTo>
                <a:lnTo>
                  <a:pt x="3027" y="1490"/>
                </a:lnTo>
                <a:lnTo>
                  <a:pt x="3029" y="1505"/>
                </a:lnTo>
                <a:lnTo>
                  <a:pt x="3026" y="1522"/>
                </a:lnTo>
                <a:lnTo>
                  <a:pt x="3020" y="1537"/>
                </a:lnTo>
                <a:lnTo>
                  <a:pt x="3011" y="1552"/>
                </a:lnTo>
                <a:lnTo>
                  <a:pt x="3000" y="1563"/>
                </a:lnTo>
                <a:lnTo>
                  <a:pt x="2985" y="1572"/>
                </a:lnTo>
                <a:lnTo>
                  <a:pt x="2969" y="1577"/>
                </a:lnTo>
                <a:lnTo>
                  <a:pt x="2952" y="1579"/>
                </a:lnTo>
                <a:lnTo>
                  <a:pt x="2802" y="1579"/>
                </a:lnTo>
                <a:lnTo>
                  <a:pt x="2802" y="2112"/>
                </a:lnTo>
                <a:lnTo>
                  <a:pt x="2860" y="2121"/>
                </a:lnTo>
                <a:lnTo>
                  <a:pt x="2917" y="2138"/>
                </a:lnTo>
                <a:lnTo>
                  <a:pt x="2971" y="2158"/>
                </a:lnTo>
                <a:lnTo>
                  <a:pt x="3023" y="2183"/>
                </a:lnTo>
                <a:lnTo>
                  <a:pt x="3072" y="2215"/>
                </a:lnTo>
                <a:lnTo>
                  <a:pt x="3117" y="2249"/>
                </a:lnTo>
                <a:lnTo>
                  <a:pt x="3159" y="2287"/>
                </a:lnTo>
                <a:lnTo>
                  <a:pt x="3196" y="2330"/>
                </a:lnTo>
                <a:lnTo>
                  <a:pt x="3231" y="2376"/>
                </a:lnTo>
                <a:lnTo>
                  <a:pt x="3260" y="2425"/>
                </a:lnTo>
                <a:lnTo>
                  <a:pt x="3285" y="2477"/>
                </a:lnTo>
                <a:lnTo>
                  <a:pt x="3305" y="2532"/>
                </a:lnTo>
                <a:lnTo>
                  <a:pt x="3320" y="2588"/>
                </a:lnTo>
                <a:lnTo>
                  <a:pt x="3328" y="2647"/>
                </a:lnTo>
                <a:lnTo>
                  <a:pt x="3331" y="2707"/>
                </a:lnTo>
                <a:lnTo>
                  <a:pt x="3328" y="2769"/>
                </a:lnTo>
                <a:lnTo>
                  <a:pt x="3319" y="2829"/>
                </a:lnTo>
                <a:lnTo>
                  <a:pt x="3304" y="2886"/>
                </a:lnTo>
                <a:lnTo>
                  <a:pt x="3283" y="2941"/>
                </a:lnTo>
                <a:lnTo>
                  <a:pt x="3258" y="2995"/>
                </a:lnTo>
                <a:lnTo>
                  <a:pt x="3228" y="3043"/>
                </a:lnTo>
                <a:lnTo>
                  <a:pt x="3193" y="3090"/>
                </a:lnTo>
                <a:lnTo>
                  <a:pt x="3153" y="3133"/>
                </a:lnTo>
                <a:lnTo>
                  <a:pt x="3110" y="3171"/>
                </a:lnTo>
                <a:lnTo>
                  <a:pt x="3064" y="3207"/>
                </a:lnTo>
                <a:lnTo>
                  <a:pt x="3014" y="3237"/>
                </a:lnTo>
                <a:lnTo>
                  <a:pt x="2961" y="3262"/>
                </a:lnTo>
                <a:lnTo>
                  <a:pt x="2905" y="3283"/>
                </a:lnTo>
                <a:lnTo>
                  <a:pt x="2848" y="3297"/>
                </a:lnTo>
                <a:lnTo>
                  <a:pt x="2787" y="3307"/>
                </a:lnTo>
                <a:lnTo>
                  <a:pt x="2725" y="3310"/>
                </a:lnTo>
                <a:lnTo>
                  <a:pt x="2666" y="3307"/>
                </a:lnTo>
                <a:lnTo>
                  <a:pt x="2607" y="3297"/>
                </a:lnTo>
                <a:lnTo>
                  <a:pt x="2550" y="3284"/>
                </a:lnTo>
                <a:lnTo>
                  <a:pt x="2497" y="3265"/>
                </a:lnTo>
                <a:lnTo>
                  <a:pt x="2446" y="3241"/>
                </a:lnTo>
                <a:lnTo>
                  <a:pt x="2396" y="3212"/>
                </a:lnTo>
                <a:lnTo>
                  <a:pt x="2350" y="3180"/>
                </a:lnTo>
                <a:lnTo>
                  <a:pt x="2309" y="3142"/>
                </a:lnTo>
                <a:lnTo>
                  <a:pt x="2269" y="3102"/>
                </a:lnTo>
                <a:lnTo>
                  <a:pt x="2234" y="3058"/>
                </a:lnTo>
                <a:lnTo>
                  <a:pt x="2204" y="3011"/>
                </a:lnTo>
                <a:lnTo>
                  <a:pt x="2178" y="2960"/>
                </a:lnTo>
                <a:lnTo>
                  <a:pt x="2156" y="2908"/>
                </a:lnTo>
                <a:lnTo>
                  <a:pt x="2139" y="2853"/>
                </a:lnTo>
                <a:lnTo>
                  <a:pt x="2127" y="2796"/>
                </a:lnTo>
                <a:lnTo>
                  <a:pt x="1863" y="2993"/>
                </a:lnTo>
                <a:lnTo>
                  <a:pt x="1844" y="3003"/>
                </a:lnTo>
                <a:lnTo>
                  <a:pt x="1824" y="3008"/>
                </a:lnTo>
                <a:lnTo>
                  <a:pt x="1804" y="3007"/>
                </a:lnTo>
                <a:lnTo>
                  <a:pt x="1784" y="3001"/>
                </a:lnTo>
                <a:lnTo>
                  <a:pt x="1766" y="2988"/>
                </a:lnTo>
                <a:lnTo>
                  <a:pt x="1753" y="2973"/>
                </a:lnTo>
                <a:lnTo>
                  <a:pt x="1744" y="2954"/>
                </a:lnTo>
                <a:lnTo>
                  <a:pt x="1742" y="2933"/>
                </a:lnTo>
                <a:lnTo>
                  <a:pt x="1742" y="2782"/>
                </a:lnTo>
                <a:lnTo>
                  <a:pt x="1206" y="2782"/>
                </a:lnTo>
                <a:lnTo>
                  <a:pt x="1196" y="2841"/>
                </a:lnTo>
                <a:lnTo>
                  <a:pt x="1180" y="2897"/>
                </a:lnTo>
                <a:lnTo>
                  <a:pt x="1159" y="2951"/>
                </a:lnTo>
                <a:lnTo>
                  <a:pt x="1133" y="3003"/>
                </a:lnTo>
                <a:lnTo>
                  <a:pt x="1102" y="3051"/>
                </a:lnTo>
                <a:lnTo>
                  <a:pt x="1068" y="3095"/>
                </a:lnTo>
                <a:lnTo>
                  <a:pt x="1028" y="3138"/>
                </a:lnTo>
                <a:lnTo>
                  <a:pt x="986" y="3175"/>
                </a:lnTo>
                <a:lnTo>
                  <a:pt x="940" y="3209"/>
                </a:lnTo>
                <a:lnTo>
                  <a:pt x="890" y="3239"/>
                </a:lnTo>
                <a:lnTo>
                  <a:pt x="838" y="3263"/>
                </a:lnTo>
                <a:lnTo>
                  <a:pt x="783" y="3283"/>
                </a:lnTo>
                <a:lnTo>
                  <a:pt x="726" y="3297"/>
                </a:lnTo>
                <a:lnTo>
                  <a:pt x="667" y="3307"/>
                </a:lnTo>
                <a:lnTo>
                  <a:pt x="606" y="3310"/>
                </a:lnTo>
                <a:lnTo>
                  <a:pt x="544" y="3307"/>
                </a:lnTo>
                <a:lnTo>
                  <a:pt x="484" y="3297"/>
                </a:lnTo>
                <a:lnTo>
                  <a:pt x="426" y="3283"/>
                </a:lnTo>
                <a:lnTo>
                  <a:pt x="371" y="3262"/>
                </a:lnTo>
                <a:lnTo>
                  <a:pt x="317" y="3237"/>
                </a:lnTo>
                <a:lnTo>
                  <a:pt x="268" y="3207"/>
                </a:lnTo>
                <a:lnTo>
                  <a:pt x="221" y="3171"/>
                </a:lnTo>
                <a:lnTo>
                  <a:pt x="178" y="3133"/>
                </a:lnTo>
                <a:lnTo>
                  <a:pt x="139" y="3090"/>
                </a:lnTo>
                <a:lnTo>
                  <a:pt x="104" y="3043"/>
                </a:lnTo>
                <a:lnTo>
                  <a:pt x="73" y="2995"/>
                </a:lnTo>
                <a:lnTo>
                  <a:pt x="48" y="2941"/>
                </a:lnTo>
                <a:lnTo>
                  <a:pt x="27" y="2886"/>
                </a:lnTo>
                <a:lnTo>
                  <a:pt x="13" y="2829"/>
                </a:lnTo>
                <a:lnTo>
                  <a:pt x="3" y="2769"/>
                </a:lnTo>
                <a:lnTo>
                  <a:pt x="0" y="2707"/>
                </a:lnTo>
                <a:lnTo>
                  <a:pt x="3" y="2644"/>
                </a:lnTo>
                <a:lnTo>
                  <a:pt x="14" y="2583"/>
                </a:lnTo>
                <a:lnTo>
                  <a:pt x="29" y="2524"/>
                </a:lnTo>
                <a:lnTo>
                  <a:pt x="50" y="2467"/>
                </a:lnTo>
                <a:lnTo>
                  <a:pt x="77" y="2414"/>
                </a:lnTo>
                <a:lnTo>
                  <a:pt x="110" y="2363"/>
                </a:lnTo>
                <a:lnTo>
                  <a:pt x="147" y="2316"/>
                </a:lnTo>
                <a:lnTo>
                  <a:pt x="187" y="2274"/>
                </a:lnTo>
                <a:lnTo>
                  <a:pt x="232" y="2234"/>
                </a:lnTo>
                <a:lnTo>
                  <a:pt x="282" y="2200"/>
                </a:lnTo>
                <a:lnTo>
                  <a:pt x="334" y="2171"/>
                </a:lnTo>
                <a:lnTo>
                  <a:pt x="389" y="2146"/>
                </a:lnTo>
                <a:lnTo>
                  <a:pt x="447" y="2127"/>
                </a:lnTo>
                <a:lnTo>
                  <a:pt x="508" y="2115"/>
                </a:lnTo>
                <a:lnTo>
                  <a:pt x="344" y="1793"/>
                </a:lnTo>
                <a:lnTo>
                  <a:pt x="337" y="1773"/>
                </a:lnTo>
                <a:lnTo>
                  <a:pt x="336" y="1753"/>
                </a:lnTo>
                <a:lnTo>
                  <a:pt x="341" y="1732"/>
                </a:lnTo>
                <a:lnTo>
                  <a:pt x="351" y="1714"/>
                </a:lnTo>
                <a:lnTo>
                  <a:pt x="362" y="1702"/>
                </a:lnTo>
                <a:lnTo>
                  <a:pt x="376" y="1692"/>
                </a:lnTo>
                <a:lnTo>
                  <a:pt x="392" y="1686"/>
                </a:lnTo>
                <a:lnTo>
                  <a:pt x="408" y="1684"/>
                </a:lnTo>
                <a:lnTo>
                  <a:pt x="425" y="1684"/>
                </a:lnTo>
                <a:lnTo>
                  <a:pt x="582" y="1712"/>
                </a:lnTo>
                <a:lnTo>
                  <a:pt x="609" y="1621"/>
                </a:lnTo>
                <a:lnTo>
                  <a:pt x="642" y="1531"/>
                </a:lnTo>
                <a:lnTo>
                  <a:pt x="678" y="1444"/>
                </a:lnTo>
                <a:lnTo>
                  <a:pt x="720" y="1361"/>
                </a:lnTo>
                <a:lnTo>
                  <a:pt x="767" y="1280"/>
                </a:lnTo>
                <a:lnTo>
                  <a:pt x="820" y="1202"/>
                </a:lnTo>
                <a:lnTo>
                  <a:pt x="875" y="1127"/>
                </a:lnTo>
                <a:lnTo>
                  <a:pt x="936" y="1055"/>
                </a:lnTo>
                <a:lnTo>
                  <a:pt x="1000" y="987"/>
                </a:lnTo>
                <a:lnTo>
                  <a:pt x="1068" y="924"/>
                </a:lnTo>
                <a:lnTo>
                  <a:pt x="1140" y="864"/>
                </a:lnTo>
                <a:lnTo>
                  <a:pt x="1215" y="808"/>
                </a:lnTo>
                <a:lnTo>
                  <a:pt x="1294" y="757"/>
                </a:lnTo>
                <a:lnTo>
                  <a:pt x="1376" y="711"/>
                </a:lnTo>
                <a:lnTo>
                  <a:pt x="1460" y="669"/>
                </a:lnTo>
                <a:lnTo>
                  <a:pt x="1547" y="633"/>
                </a:lnTo>
                <a:lnTo>
                  <a:pt x="1637" y="600"/>
                </a:lnTo>
                <a:lnTo>
                  <a:pt x="1731" y="574"/>
                </a:lnTo>
                <a:lnTo>
                  <a:pt x="1825" y="554"/>
                </a:lnTo>
                <a:lnTo>
                  <a:pt x="1921" y="539"/>
                </a:lnTo>
                <a:lnTo>
                  <a:pt x="2020" y="530"/>
                </a:lnTo>
                <a:lnTo>
                  <a:pt x="2120" y="527"/>
                </a:lnTo>
                <a:lnTo>
                  <a:pt x="2120" y="150"/>
                </a:lnTo>
                <a:lnTo>
                  <a:pt x="2123" y="120"/>
                </a:lnTo>
                <a:lnTo>
                  <a:pt x="2132" y="92"/>
                </a:lnTo>
                <a:lnTo>
                  <a:pt x="2146" y="67"/>
                </a:lnTo>
                <a:lnTo>
                  <a:pt x="2164" y="44"/>
                </a:lnTo>
                <a:lnTo>
                  <a:pt x="2187" y="26"/>
                </a:lnTo>
                <a:lnTo>
                  <a:pt x="2212" y="12"/>
                </a:lnTo>
                <a:lnTo>
                  <a:pt x="2240" y="3"/>
                </a:lnTo>
                <a:lnTo>
                  <a:pt x="2272"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grpSp>
        <p:nvGrpSpPr>
          <p:cNvPr id="444" name="Google Shape;444;p12"/>
          <p:cNvGrpSpPr/>
          <p:nvPr/>
        </p:nvGrpSpPr>
        <p:grpSpPr>
          <a:xfrm>
            <a:off x="2555435" y="5340759"/>
            <a:ext cx="769059" cy="1516349"/>
            <a:chOff x="2554511" y="5341256"/>
            <a:chExt cx="769259" cy="1516744"/>
          </a:xfrm>
        </p:grpSpPr>
        <p:sp>
          <p:nvSpPr>
            <p:cNvPr id="445" name="Google Shape;445;p12"/>
            <p:cNvSpPr/>
            <p:nvPr/>
          </p:nvSpPr>
          <p:spPr>
            <a:xfrm flipH="1">
              <a:off x="2554511" y="5341256"/>
              <a:ext cx="769259" cy="769257"/>
            </a:xfrm>
            <a:prstGeom prst="rtTriangle">
              <a:avLst/>
            </a:prstGeom>
            <a:solidFill>
              <a:srgbClr val="3317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sp>
          <p:nvSpPr>
            <p:cNvPr id="446" name="Google Shape;446;p12"/>
            <p:cNvSpPr/>
            <p:nvPr/>
          </p:nvSpPr>
          <p:spPr>
            <a:xfrm>
              <a:off x="2554512" y="6110513"/>
              <a:ext cx="769257" cy="747487"/>
            </a:xfrm>
            <a:prstGeom prst="rect">
              <a:avLst/>
            </a:prstGeom>
            <a:solidFill>
              <a:srgbClr val="3317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grpSp>
      <p:grpSp>
        <p:nvGrpSpPr>
          <p:cNvPr id="447" name="Google Shape;447;p12"/>
          <p:cNvGrpSpPr/>
          <p:nvPr/>
        </p:nvGrpSpPr>
        <p:grpSpPr>
          <a:xfrm>
            <a:off x="4862608" y="3033583"/>
            <a:ext cx="769059" cy="2307173"/>
            <a:chOff x="4862285" y="3033479"/>
            <a:chExt cx="769259" cy="2307774"/>
          </a:xfrm>
        </p:grpSpPr>
        <p:sp>
          <p:nvSpPr>
            <p:cNvPr id="448" name="Google Shape;448;p12"/>
            <p:cNvSpPr/>
            <p:nvPr/>
          </p:nvSpPr>
          <p:spPr>
            <a:xfrm>
              <a:off x="4862287" y="3802738"/>
              <a:ext cx="769257" cy="1538515"/>
            </a:xfrm>
            <a:prstGeom prst="rect">
              <a:avLst/>
            </a:prstGeom>
            <a:solidFill>
              <a:srgbClr val="1CB2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sp>
          <p:nvSpPr>
            <p:cNvPr id="449" name="Google Shape;449;p12"/>
            <p:cNvSpPr/>
            <p:nvPr/>
          </p:nvSpPr>
          <p:spPr>
            <a:xfrm flipH="1">
              <a:off x="4862285" y="3033479"/>
              <a:ext cx="769259" cy="769257"/>
            </a:xfrm>
            <a:prstGeom prst="rtTriangle">
              <a:avLst/>
            </a:prstGeom>
            <a:solidFill>
              <a:srgbClr val="1CB2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grpSp>
      <p:grpSp>
        <p:nvGrpSpPr>
          <p:cNvPr id="450" name="Google Shape;450;p12"/>
          <p:cNvGrpSpPr/>
          <p:nvPr/>
        </p:nvGrpSpPr>
        <p:grpSpPr>
          <a:xfrm>
            <a:off x="7169781" y="726405"/>
            <a:ext cx="769059" cy="2307174"/>
            <a:chOff x="7170059" y="725701"/>
            <a:chExt cx="769259" cy="2307775"/>
          </a:xfrm>
        </p:grpSpPr>
        <p:sp>
          <p:nvSpPr>
            <p:cNvPr id="451" name="Google Shape;451;p12"/>
            <p:cNvSpPr/>
            <p:nvPr/>
          </p:nvSpPr>
          <p:spPr>
            <a:xfrm>
              <a:off x="7170061" y="1494961"/>
              <a:ext cx="769257" cy="1538515"/>
            </a:xfrm>
            <a:prstGeom prst="rect">
              <a:avLst/>
            </a:prstGeom>
            <a:solidFill>
              <a:srgbClr val="5A0B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sp>
          <p:nvSpPr>
            <p:cNvPr id="452" name="Google Shape;452;p12"/>
            <p:cNvSpPr/>
            <p:nvPr/>
          </p:nvSpPr>
          <p:spPr>
            <a:xfrm flipH="1">
              <a:off x="7170059" y="725701"/>
              <a:ext cx="769259" cy="769257"/>
            </a:xfrm>
            <a:prstGeom prst="rtTriangle">
              <a:avLst/>
            </a:prstGeom>
            <a:solidFill>
              <a:srgbClr val="5A0B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Calibri"/>
                <a:ea typeface="Calibri"/>
                <a:cs typeface="Calibri"/>
                <a:sym typeface="Calibri"/>
              </a:endParaRPr>
            </a:p>
          </p:txBody>
        </p:sp>
      </p:grpSp>
      <p:cxnSp>
        <p:nvCxnSpPr>
          <p:cNvPr id="453" name="Google Shape;453;p12"/>
          <p:cNvCxnSpPr>
            <a:stCxn id="426" idx="0"/>
            <a:endCxn id="427" idx="2"/>
          </p:cNvCxnSpPr>
          <p:nvPr/>
        </p:nvCxnSpPr>
        <p:spPr>
          <a:xfrm rot="-5400000">
            <a:off x="2366283" y="2281969"/>
            <a:ext cx="1666800" cy="2266500"/>
          </a:xfrm>
          <a:prstGeom prst="bentConnector3">
            <a:avLst>
              <a:gd name="adj1" fmla="val 50000"/>
            </a:avLst>
          </a:prstGeom>
          <a:noFill/>
          <a:ln w="9525" cap="flat" cmpd="sng">
            <a:solidFill>
              <a:srgbClr val="A5A5A5"/>
            </a:solidFill>
            <a:prstDash val="dot"/>
            <a:round/>
            <a:headEnd type="oval" w="med" len="med"/>
            <a:tailEnd type="oval" w="med" len="med"/>
          </a:ln>
        </p:spPr>
      </p:cxnSp>
      <p:cxnSp>
        <p:nvCxnSpPr>
          <p:cNvPr id="454" name="Google Shape;454;p12"/>
          <p:cNvCxnSpPr>
            <a:stCxn id="429" idx="2"/>
            <a:endCxn id="428" idx="0"/>
          </p:cNvCxnSpPr>
          <p:nvPr/>
        </p:nvCxnSpPr>
        <p:spPr>
          <a:xfrm rot="5400000">
            <a:off x="8673444" y="2143496"/>
            <a:ext cx="1943700" cy="2266500"/>
          </a:xfrm>
          <a:prstGeom prst="bentConnector3">
            <a:avLst>
              <a:gd name="adj1" fmla="val 50000"/>
            </a:avLst>
          </a:prstGeom>
          <a:noFill/>
          <a:ln w="9525" cap="flat" cmpd="sng">
            <a:solidFill>
              <a:srgbClr val="A5A5A5"/>
            </a:solidFill>
            <a:prstDash val="dot"/>
            <a:round/>
            <a:headEnd type="oval" w="med" len="med"/>
            <a:tailEnd type="oval" w="med" len="med"/>
          </a:ln>
        </p:spPr>
      </p:cxnSp>
      <p:sp>
        <p:nvSpPr>
          <p:cNvPr id="455" name="Google Shape;455;p12"/>
          <p:cNvSpPr txBox="1"/>
          <p:nvPr/>
        </p:nvSpPr>
        <p:spPr>
          <a:xfrm>
            <a:off x="531341" y="651533"/>
            <a:ext cx="328546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Business Models</a:t>
            </a:r>
            <a:endParaRPr/>
          </a:p>
        </p:txBody>
      </p:sp>
    </p:spTree>
    <p:extLst>
      <p:ext uri="{BB962C8B-B14F-4D97-AF65-F5344CB8AC3E}">
        <p14:creationId xmlns:p14="http://schemas.microsoft.com/office/powerpoint/2010/main" val="217014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8"/>
        <p:cNvGrpSpPr/>
        <p:nvPr/>
      </p:nvGrpSpPr>
      <p:grpSpPr>
        <a:xfrm>
          <a:off x="0" y="0"/>
          <a:ext cx="0" cy="0"/>
          <a:chOff x="0" y="0"/>
          <a:chExt cx="0" cy="0"/>
        </a:xfrm>
      </p:grpSpPr>
      <p:sp>
        <p:nvSpPr>
          <p:cNvPr id="1109" name="Google Shape;1109;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0" name="Google Shape;1110;p32"/>
          <p:cNvSpPr/>
          <p:nvPr/>
        </p:nvSpPr>
        <p:spPr>
          <a:xfrm rot="-2700000" flipH="1">
            <a:off x="-376156"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1" name="Google Shape;1111;p32"/>
          <p:cNvSpPr/>
          <p:nvPr/>
        </p:nvSpPr>
        <p:spPr>
          <a:xfrm rot="-2700000" flipH="1">
            <a:off x="891641"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2" name="Google Shape;1112;p32"/>
          <p:cNvSpPr/>
          <p:nvPr/>
        </p:nvSpPr>
        <p:spPr>
          <a:xfrm rot="-2700000" flipH="1">
            <a:off x="10043482"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3" name="Google Shape;1113;p32"/>
          <p:cNvSpPr/>
          <p:nvPr/>
        </p:nvSpPr>
        <p:spPr>
          <a:xfrm rot="10800000" flipH="1">
            <a:off x="9356643"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4" name="Google Shape;1114;p32"/>
          <p:cNvSpPr/>
          <p:nvPr/>
        </p:nvSpPr>
        <p:spPr>
          <a:xfrm flipH="1">
            <a:off x="7976344"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15" name="Google Shape;1115;p32"/>
          <p:cNvPicPr preferRelativeResize="0"/>
          <p:nvPr/>
        </p:nvPicPr>
        <p:blipFill rotWithShape="1">
          <a:blip r:embed="rId3">
            <a:alphaModFix/>
          </a:blip>
          <a:srcRect/>
          <a:stretch/>
        </p:blipFill>
        <p:spPr>
          <a:xfrm>
            <a:off x="295106" y="193638"/>
            <a:ext cx="11645881" cy="6476103"/>
          </a:xfrm>
          <a:prstGeom prst="rect">
            <a:avLst/>
          </a:prstGeom>
          <a:noFill/>
          <a:ln>
            <a:noFill/>
          </a:ln>
        </p:spPr>
      </p:pic>
      <p:sp>
        <p:nvSpPr>
          <p:cNvPr id="1116" name="Google Shape;1116;p32"/>
          <p:cNvSpPr/>
          <p:nvPr/>
        </p:nvSpPr>
        <p:spPr>
          <a:xfrm flipH="1">
            <a:off x="7604080"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p:cNvSpPr>
            <a:spLocks/>
          </p:cNvSpPr>
          <p:nvPr/>
        </p:nvSpPr>
        <p:spPr bwMode="auto">
          <a:xfrm>
            <a:off x="3754413" y="1509110"/>
            <a:ext cx="411866" cy="444239"/>
          </a:xfrm>
          <a:custGeom>
            <a:avLst/>
            <a:gdLst>
              <a:gd name="T0" fmla="*/ 356 w 458"/>
              <a:gd name="T1" fmla="*/ 0 h 494"/>
              <a:gd name="T2" fmla="*/ 458 w 458"/>
              <a:gd name="T3" fmla="*/ 494 h 494"/>
              <a:gd name="T4" fmla="*/ 0 w 458"/>
              <a:gd name="T5" fmla="*/ 377 h 494"/>
              <a:gd name="T6" fmla="*/ 356 w 458"/>
              <a:gd name="T7" fmla="*/ 0 h 494"/>
            </a:gdLst>
            <a:ahLst/>
            <a:cxnLst>
              <a:cxn ang="0">
                <a:pos x="T0" y="T1"/>
              </a:cxn>
              <a:cxn ang="0">
                <a:pos x="T2" y="T3"/>
              </a:cxn>
              <a:cxn ang="0">
                <a:pos x="T4" y="T5"/>
              </a:cxn>
              <a:cxn ang="0">
                <a:pos x="T6" y="T7"/>
              </a:cxn>
            </a:cxnLst>
            <a:rect l="0" t="0" r="r" b="b"/>
            <a:pathLst>
              <a:path w="458" h="494">
                <a:moveTo>
                  <a:pt x="356" y="0"/>
                </a:moveTo>
                <a:lnTo>
                  <a:pt x="458" y="494"/>
                </a:lnTo>
                <a:lnTo>
                  <a:pt x="0" y="377"/>
                </a:lnTo>
                <a:lnTo>
                  <a:pt x="35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13"/>
          <p:cNvSpPr>
            <a:spLocks/>
          </p:cNvSpPr>
          <p:nvPr/>
        </p:nvSpPr>
        <p:spPr bwMode="auto">
          <a:xfrm>
            <a:off x="3196866" y="2135002"/>
            <a:ext cx="1016175" cy="1113296"/>
          </a:xfrm>
          <a:custGeom>
            <a:avLst/>
            <a:gdLst>
              <a:gd name="T0" fmla="*/ 360 w 1131"/>
              <a:gd name="T1" fmla="*/ 0 h 1239"/>
              <a:gd name="T2" fmla="*/ 1131 w 1131"/>
              <a:gd name="T3" fmla="*/ 198 h 1239"/>
              <a:gd name="T4" fmla="*/ 830 w 1131"/>
              <a:gd name="T5" fmla="*/ 1239 h 1239"/>
              <a:gd name="T6" fmla="*/ 0 w 1131"/>
              <a:gd name="T7" fmla="*/ 1239 h 1239"/>
              <a:gd name="T8" fmla="*/ 360 w 1131"/>
              <a:gd name="T9" fmla="*/ 0 h 1239"/>
            </a:gdLst>
            <a:ahLst/>
            <a:cxnLst>
              <a:cxn ang="0">
                <a:pos x="T0" y="T1"/>
              </a:cxn>
              <a:cxn ang="0">
                <a:pos x="T2" y="T3"/>
              </a:cxn>
              <a:cxn ang="0">
                <a:pos x="T4" y="T5"/>
              </a:cxn>
              <a:cxn ang="0">
                <a:pos x="T6" y="T7"/>
              </a:cxn>
              <a:cxn ang="0">
                <a:pos x="T8" y="T9"/>
              </a:cxn>
            </a:cxnLst>
            <a:rect l="0" t="0" r="r" b="b"/>
            <a:pathLst>
              <a:path w="1131" h="1239">
                <a:moveTo>
                  <a:pt x="360" y="0"/>
                </a:moveTo>
                <a:lnTo>
                  <a:pt x="1131" y="198"/>
                </a:lnTo>
                <a:lnTo>
                  <a:pt x="830" y="1239"/>
                </a:lnTo>
                <a:lnTo>
                  <a:pt x="0" y="1239"/>
                </a:lnTo>
                <a:lnTo>
                  <a:pt x="36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4"/>
          <p:cNvSpPr>
            <a:spLocks/>
          </p:cNvSpPr>
          <p:nvPr/>
        </p:nvSpPr>
        <p:spPr bwMode="auto">
          <a:xfrm>
            <a:off x="1205882" y="2647585"/>
            <a:ext cx="483807" cy="600712"/>
          </a:xfrm>
          <a:custGeom>
            <a:avLst/>
            <a:gdLst>
              <a:gd name="T0" fmla="*/ 391 w 540"/>
              <a:gd name="T1" fmla="*/ 0 h 670"/>
              <a:gd name="T2" fmla="*/ 540 w 540"/>
              <a:gd name="T3" fmla="*/ 670 h 670"/>
              <a:gd name="T4" fmla="*/ 140 w 540"/>
              <a:gd name="T5" fmla="*/ 670 h 670"/>
              <a:gd name="T6" fmla="*/ 0 w 540"/>
              <a:gd name="T7" fmla="*/ 38 h 670"/>
              <a:gd name="T8" fmla="*/ 71 w 540"/>
              <a:gd name="T9" fmla="*/ 42 h 670"/>
              <a:gd name="T10" fmla="*/ 135 w 540"/>
              <a:gd name="T11" fmla="*/ 42 h 670"/>
              <a:gd name="T12" fmla="*/ 184 w 540"/>
              <a:gd name="T13" fmla="*/ 42 h 670"/>
              <a:gd name="T14" fmla="*/ 236 w 540"/>
              <a:gd name="T15" fmla="*/ 39 h 670"/>
              <a:gd name="T16" fmla="*/ 289 w 540"/>
              <a:gd name="T17" fmla="*/ 31 h 670"/>
              <a:gd name="T18" fmla="*/ 341 w 540"/>
              <a:gd name="T19" fmla="*/ 20 h 670"/>
              <a:gd name="T20" fmla="*/ 391 w 540"/>
              <a:gd name="T2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0" h="670">
                <a:moveTo>
                  <a:pt x="391" y="0"/>
                </a:moveTo>
                <a:lnTo>
                  <a:pt x="540" y="670"/>
                </a:lnTo>
                <a:lnTo>
                  <a:pt x="140" y="670"/>
                </a:lnTo>
                <a:lnTo>
                  <a:pt x="0" y="38"/>
                </a:lnTo>
                <a:lnTo>
                  <a:pt x="71" y="42"/>
                </a:lnTo>
                <a:lnTo>
                  <a:pt x="135" y="42"/>
                </a:lnTo>
                <a:lnTo>
                  <a:pt x="184" y="42"/>
                </a:lnTo>
                <a:lnTo>
                  <a:pt x="236" y="39"/>
                </a:lnTo>
                <a:lnTo>
                  <a:pt x="289" y="31"/>
                </a:lnTo>
                <a:lnTo>
                  <a:pt x="341" y="20"/>
                </a:lnTo>
                <a:lnTo>
                  <a:pt x="39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Rectangle 15"/>
          <p:cNvSpPr>
            <a:spLocks noChangeArrowheads="1"/>
          </p:cNvSpPr>
          <p:nvPr/>
        </p:nvSpPr>
        <p:spPr bwMode="auto">
          <a:xfrm>
            <a:off x="2315581" y="1336450"/>
            <a:ext cx="708625" cy="1911847"/>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6"/>
          <p:cNvSpPr>
            <a:spLocks/>
          </p:cNvSpPr>
          <p:nvPr/>
        </p:nvSpPr>
        <p:spPr bwMode="auto">
          <a:xfrm>
            <a:off x="1072790" y="3331030"/>
            <a:ext cx="3282335" cy="2699608"/>
          </a:xfrm>
          <a:custGeom>
            <a:avLst/>
            <a:gdLst>
              <a:gd name="T0" fmla="*/ 0 w 3650"/>
              <a:gd name="T1" fmla="*/ 0 h 3001"/>
              <a:gd name="T2" fmla="*/ 3650 w 3650"/>
              <a:gd name="T3" fmla="*/ 0 h 3001"/>
              <a:gd name="T4" fmla="*/ 3650 w 3650"/>
              <a:gd name="T5" fmla="*/ 2408 h 3001"/>
              <a:gd name="T6" fmla="*/ 3645 w 3650"/>
              <a:gd name="T7" fmla="*/ 2483 h 3001"/>
              <a:gd name="T8" fmla="*/ 3630 w 3650"/>
              <a:gd name="T9" fmla="*/ 2554 h 3001"/>
              <a:gd name="T10" fmla="*/ 3607 w 3650"/>
              <a:gd name="T11" fmla="*/ 2622 h 3001"/>
              <a:gd name="T12" fmla="*/ 3576 w 3650"/>
              <a:gd name="T13" fmla="*/ 2687 h 3001"/>
              <a:gd name="T14" fmla="*/ 3536 w 3650"/>
              <a:gd name="T15" fmla="*/ 2747 h 3001"/>
              <a:gd name="T16" fmla="*/ 3489 w 3650"/>
              <a:gd name="T17" fmla="*/ 2802 h 3001"/>
              <a:gd name="T18" fmla="*/ 3436 w 3650"/>
              <a:gd name="T19" fmla="*/ 2852 h 3001"/>
              <a:gd name="T20" fmla="*/ 3377 w 3650"/>
              <a:gd name="T21" fmla="*/ 2896 h 3001"/>
              <a:gd name="T22" fmla="*/ 3313 w 3650"/>
              <a:gd name="T23" fmla="*/ 2932 h 3001"/>
              <a:gd name="T24" fmla="*/ 3244 w 3650"/>
              <a:gd name="T25" fmla="*/ 2962 h 3001"/>
              <a:gd name="T26" fmla="*/ 3171 w 3650"/>
              <a:gd name="T27" fmla="*/ 2983 h 3001"/>
              <a:gd name="T28" fmla="*/ 3095 w 3650"/>
              <a:gd name="T29" fmla="*/ 2998 h 3001"/>
              <a:gd name="T30" fmla="*/ 3014 w 3650"/>
              <a:gd name="T31" fmla="*/ 3001 h 3001"/>
              <a:gd name="T32" fmla="*/ 635 w 3650"/>
              <a:gd name="T33" fmla="*/ 3001 h 3001"/>
              <a:gd name="T34" fmla="*/ 555 w 3650"/>
              <a:gd name="T35" fmla="*/ 2998 h 3001"/>
              <a:gd name="T36" fmla="*/ 479 w 3650"/>
              <a:gd name="T37" fmla="*/ 2983 h 3001"/>
              <a:gd name="T38" fmla="*/ 407 w 3650"/>
              <a:gd name="T39" fmla="*/ 2962 h 3001"/>
              <a:gd name="T40" fmla="*/ 338 w 3650"/>
              <a:gd name="T41" fmla="*/ 2932 h 3001"/>
              <a:gd name="T42" fmla="*/ 274 w 3650"/>
              <a:gd name="T43" fmla="*/ 2896 h 3001"/>
              <a:gd name="T44" fmla="*/ 213 w 3650"/>
              <a:gd name="T45" fmla="*/ 2852 h 3001"/>
              <a:gd name="T46" fmla="*/ 161 w 3650"/>
              <a:gd name="T47" fmla="*/ 2802 h 3001"/>
              <a:gd name="T48" fmla="*/ 115 w 3650"/>
              <a:gd name="T49" fmla="*/ 2747 h 3001"/>
              <a:gd name="T50" fmla="*/ 75 w 3650"/>
              <a:gd name="T51" fmla="*/ 2687 h 3001"/>
              <a:gd name="T52" fmla="*/ 44 w 3650"/>
              <a:gd name="T53" fmla="*/ 2622 h 3001"/>
              <a:gd name="T54" fmla="*/ 19 w 3650"/>
              <a:gd name="T55" fmla="*/ 2554 h 3001"/>
              <a:gd name="T56" fmla="*/ 6 w 3650"/>
              <a:gd name="T57" fmla="*/ 2483 h 3001"/>
              <a:gd name="T58" fmla="*/ 0 w 3650"/>
              <a:gd name="T59" fmla="*/ 2408 h 3001"/>
              <a:gd name="T60" fmla="*/ 0 w 3650"/>
              <a:gd name="T61" fmla="*/ 0 h 3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50" h="3001">
                <a:moveTo>
                  <a:pt x="0" y="0"/>
                </a:moveTo>
                <a:lnTo>
                  <a:pt x="3650" y="0"/>
                </a:lnTo>
                <a:lnTo>
                  <a:pt x="3650" y="2408"/>
                </a:lnTo>
                <a:lnTo>
                  <a:pt x="3645" y="2483"/>
                </a:lnTo>
                <a:lnTo>
                  <a:pt x="3630" y="2554"/>
                </a:lnTo>
                <a:lnTo>
                  <a:pt x="3607" y="2622"/>
                </a:lnTo>
                <a:lnTo>
                  <a:pt x="3576" y="2687"/>
                </a:lnTo>
                <a:lnTo>
                  <a:pt x="3536" y="2747"/>
                </a:lnTo>
                <a:lnTo>
                  <a:pt x="3489" y="2802"/>
                </a:lnTo>
                <a:lnTo>
                  <a:pt x="3436" y="2852"/>
                </a:lnTo>
                <a:lnTo>
                  <a:pt x="3377" y="2896"/>
                </a:lnTo>
                <a:lnTo>
                  <a:pt x="3313" y="2932"/>
                </a:lnTo>
                <a:lnTo>
                  <a:pt x="3244" y="2962"/>
                </a:lnTo>
                <a:lnTo>
                  <a:pt x="3171" y="2983"/>
                </a:lnTo>
                <a:lnTo>
                  <a:pt x="3095" y="2998"/>
                </a:lnTo>
                <a:lnTo>
                  <a:pt x="3014" y="3001"/>
                </a:lnTo>
                <a:lnTo>
                  <a:pt x="635" y="3001"/>
                </a:lnTo>
                <a:lnTo>
                  <a:pt x="555" y="2998"/>
                </a:lnTo>
                <a:lnTo>
                  <a:pt x="479" y="2983"/>
                </a:lnTo>
                <a:lnTo>
                  <a:pt x="407" y="2962"/>
                </a:lnTo>
                <a:lnTo>
                  <a:pt x="338" y="2932"/>
                </a:lnTo>
                <a:lnTo>
                  <a:pt x="274" y="2896"/>
                </a:lnTo>
                <a:lnTo>
                  <a:pt x="213" y="2852"/>
                </a:lnTo>
                <a:lnTo>
                  <a:pt x="161" y="2802"/>
                </a:lnTo>
                <a:lnTo>
                  <a:pt x="115" y="2747"/>
                </a:lnTo>
                <a:lnTo>
                  <a:pt x="75" y="2687"/>
                </a:lnTo>
                <a:lnTo>
                  <a:pt x="44" y="2622"/>
                </a:lnTo>
                <a:lnTo>
                  <a:pt x="19" y="2554"/>
                </a:lnTo>
                <a:lnTo>
                  <a:pt x="6" y="2483"/>
                </a:lnTo>
                <a:lnTo>
                  <a:pt x="0" y="2408"/>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7"/>
          <p:cNvSpPr>
            <a:spLocks/>
          </p:cNvSpPr>
          <p:nvPr/>
        </p:nvSpPr>
        <p:spPr bwMode="auto">
          <a:xfrm>
            <a:off x="901929" y="1482132"/>
            <a:ext cx="699632" cy="1118692"/>
          </a:xfrm>
          <a:custGeom>
            <a:avLst/>
            <a:gdLst>
              <a:gd name="T0" fmla="*/ 208 w 778"/>
              <a:gd name="T1" fmla="*/ 0 h 1245"/>
              <a:gd name="T2" fmla="*/ 286 w 778"/>
              <a:gd name="T3" fmla="*/ 117 h 1245"/>
              <a:gd name="T4" fmla="*/ 360 w 778"/>
              <a:gd name="T5" fmla="*/ 227 h 1245"/>
              <a:gd name="T6" fmla="*/ 427 w 778"/>
              <a:gd name="T7" fmla="*/ 333 h 1245"/>
              <a:gd name="T8" fmla="*/ 490 w 778"/>
              <a:gd name="T9" fmla="*/ 430 h 1245"/>
              <a:gd name="T10" fmla="*/ 547 w 778"/>
              <a:gd name="T11" fmla="*/ 521 h 1245"/>
              <a:gd name="T12" fmla="*/ 597 w 778"/>
              <a:gd name="T13" fmla="*/ 606 h 1245"/>
              <a:gd name="T14" fmla="*/ 642 w 778"/>
              <a:gd name="T15" fmla="*/ 686 h 1245"/>
              <a:gd name="T16" fmla="*/ 680 w 778"/>
              <a:gd name="T17" fmla="*/ 759 h 1245"/>
              <a:gd name="T18" fmla="*/ 713 w 778"/>
              <a:gd name="T19" fmla="*/ 827 h 1245"/>
              <a:gd name="T20" fmla="*/ 739 w 778"/>
              <a:gd name="T21" fmla="*/ 888 h 1245"/>
              <a:gd name="T22" fmla="*/ 759 w 778"/>
              <a:gd name="T23" fmla="*/ 945 h 1245"/>
              <a:gd name="T24" fmla="*/ 771 w 778"/>
              <a:gd name="T25" fmla="*/ 997 h 1245"/>
              <a:gd name="T26" fmla="*/ 778 w 778"/>
              <a:gd name="T27" fmla="*/ 1042 h 1245"/>
              <a:gd name="T28" fmla="*/ 778 w 778"/>
              <a:gd name="T29" fmla="*/ 1085 h 1245"/>
              <a:gd name="T30" fmla="*/ 771 w 778"/>
              <a:gd name="T31" fmla="*/ 1120 h 1245"/>
              <a:gd name="T32" fmla="*/ 758 w 778"/>
              <a:gd name="T33" fmla="*/ 1151 h 1245"/>
              <a:gd name="T34" fmla="*/ 735 w 778"/>
              <a:gd name="T35" fmla="*/ 1177 h 1245"/>
              <a:gd name="T36" fmla="*/ 707 w 778"/>
              <a:gd name="T37" fmla="*/ 1200 h 1245"/>
              <a:gd name="T38" fmla="*/ 675 w 778"/>
              <a:gd name="T39" fmla="*/ 1216 h 1245"/>
              <a:gd name="T40" fmla="*/ 633 w 778"/>
              <a:gd name="T41" fmla="*/ 1229 h 1245"/>
              <a:gd name="T42" fmla="*/ 586 w 778"/>
              <a:gd name="T43" fmla="*/ 1239 h 1245"/>
              <a:gd name="T44" fmla="*/ 533 w 778"/>
              <a:gd name="T45" fmla="*/ 1243 h 1245"/>
              <a:gd name="T46" fmla="*/ 472 w 778"/>
              <a:gd name="T47" fmla="*/ 1245 h 1245"/>
              <a:gd name="T48" fmla="*/ 426 w 778"/>
              <a:gd name="T49" fmla="*/ 1245 h 1245"/>
              <a:gd name="T50" fmla="*/ 382 w 778"/>
              <a:gd name="T51" fmla="*/ 1243 h 1245"/>
              <a:gd name="T52" fmla="*/ 339 w 778"/>
              <a:gd name="T53" fmla="*/ 1240 h 1245"/>
              <a:gd name="T54" fmla="*/ 280 w 778"/>
              <a:gd name="T55" fmla="*/ 1232 h 1245"/>
              <a:gd name="T56" fmla="*/ 228 w 778"/>
              <a:gd name="T57" fmla="*/ 1217 h 1245"/>
              <a:gd name="T58" fmla="*/ 184 w 778"/>
              <a:gd name="T59" fmla="*/ 1198 h 1245"/>
              <a:gd name="T60" fmla="*/ 144 w 778"/>
              <a:gd name="T61" fmla="*/ 1174 h 1245"/>
              <a:gd name="T62" fmla="*/ 111 w 778"/>
              <a:gd name="T63" fmla="*/ 1145 h 1245"/>
              <a:gd name="T64" fmla="*/ 82 w 778"/>
              <a:gd name="T65" fmla="*/ 1112 h 1245"/>
              <a:gd name="T66" fmla="*/ 57 w 778"/>
              <a:gd name="T67" fmla="*/ 1075 h 1245"/>
              <a:gd name="T68" fmla="*/ 38 w 778"/>
              <a:gd name="T69" fmla="*/ 1034 h 1245"/>
              <a:gd name="T70" fmla="*/ 23 w 778"/>
              <a:gd name="T71" fmla="*/ 991 h 1245"/>
              <a:gd name="T72" fmla="*/ 12 w 778"/>
              <a:gd name="T73" fmla="*/ 944 h 1245"/>
              <a:gd name="T74" fmla="*/ 5 w 778"/>
              <a:gd name="T75" fmla="*/ 895 h 1245"/>
              <a:gd name="T76" fmla="*/ 2 w 778"/>
              <a:gd name="T77" fmla="*/ 843 h 1245"/>
              <a:gd name="T78" fmla="*/ 0 w 778"/>
              <a:gd name="T79" fmla="*/ 791 h 1245"/>
              <a:gd name="T80" fmla="*/ 4 w 778"/>
              <a:gd name="T81" fmla="*/ 736 h 1245"/>
              <a:gd name="T82" fmla="*/ 9 w 778"/>
              <a:gd name="T83" fmla="*/ 683 h 1245"/>
              <a:gd name="T84" fmla="*/ 16 w 778"/>
              <a:gd name="T85" fmla="*/ 628 h 1245"/>
              <a:gd name="T86" fmla="*/ 24 w 778"/>
              <a:gd name="T87" fmla="*/ 572 h 1245"/>
              <a:gd name="T88" fmla="*/ 37 w 778"/>
              <a:gd name="T89" fmla="*/ 517 h 1245"/>
              <a:gd name="T90" fmla="*/ 49 w 778"/>
              <a:gd name="T91" fmla="*/ 462 h 1245"/>
              <a:gd name="T92" fmla="*/ 63 w 778"/>
              <a:gd name="T93" fmla="*/ 410 h 1245"/>
              <a:gd name="T94" fmla="*/ 76 w 778"/>
              <a:gd name="T95" fmla="*/ 359 h 1245"/>
              <a:gd name="T96" fmla="*/ 92 w 778"/>
              <a:gd name="T97" fmla="*/ 310 h 1245"/>
              <a:gd name="T98" fmla="*/ 107 w 778"/>
              <a:gd name="T99" fmla="*/ 261 h 1245"/>
              <a:gd name="T100" fmla="*/ 121 w 778"/>
              <a:gd name="T101" fmla="*/ 218 h 1245"/>
              <a:gd name="T102" fmla="*/ 137 w 778"/>
              <a:gd name="T103" fmla="*/ 175 h 1245"/>
              <a:gd name="T104" fmla="*/ 151 w 778"/>
              <a:gd name="T105" fmla="*/ 138 h 1245"/>
              <a:gd name="T106" fmla="*/ 165 w 778"/>
              <a:gd name="T107" fmla="*/ 104 h 1245"/>
              <a:gd name="T108" fmla="*/ 177 w 778"/>
              <a:gd name="T109" fmla="*/ 73 h 1245"/>
              <a:gd name="T110" fmla="*/ 187 w 778"/>
              <a:gd name="T111" fmla="*/ 47 h 1245"/>
              <a:gd name="T112" fmla="*/ 196 w 778"/>
              <a:gd name="T113" fmla="*/ 28 h 1245"/>
              <a:gd name="T114" fmla="*/ 201 w 778"/>
              <a:gd name="T115" fmla="*/ 12 h 1245"/>
              <a:gd name="T116" fmla="*/ 206 w 778"/>
              <a:gd name="T117" fmla="*/ 4 h 1245"/>
              <a:gd name="T118" fmla="*/ 208 w 778"/>
              <a:gd name="T119" fmla="*/ 0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1245">
                <a:moveTo>
                  <a:pt x="208" y="0"/>
                </a:moveTo>
                <a:lnTo>
                  <a:pt x="286" y="117"/>
                </a:lnTo>
                <a:lnTo>
                  <a:pt x="360" y="227"/>
                </a:lnTo>
                <a:lnTo>
                  <a:pt x="427" y="333"/>
                </a:lnTo>
                <a:lnTo>
                  <a:pt x="490" y="430"/>
                </a:lnTo>
                <a:lnTo>
                  <a:pt x="547" y="521"/>
                </a:lnTo>
                <a:lnTo>
                  <a:pt x="597" y="606"/>
                </a:lnTo>
                <a:lnTo>
                  <a:pt x="642" y="686"/>
                </a:lnTo>
                <a:lnTo>
                  <a:pt x="680" y="759"/>
                </a:lnTo>
                <a:lnTo>
                  <a:pt x="713" y="827"/>
                </a:lnTo>
                <a:lnTo>
                  <a:pt x="739" y="888"/>
                </a:lnTo>
                <a:lnTo>
                  <a:pt x="759" y="945"/>
                </a:lnTo>
                <a:lnTo>
                  <a:pt x="771" y="997"/>
                </a:lnTo>
                <a:lnTo>
                  <a:pt x="778" y="1042"/>
                </a:lnTo>
                <a:lnTo>
                  <a:pt x="778" y="1085"/>
                </a:lnTo>
                <a:lnTo>
                  <a:pt x="771" y="1120"/>
                </a:lnTo>
                <a:lnTo>
                  <a:pt x="758" y="1151"/>
                </a:lnTo>
                <a:lnTo>
                  <a:pt x="735" y="1177"/>
                </a:lnTo>
                <a:lnTo>
                  <a:pt x="707" y="1200"/>
                </a:lnTo>
                <a:lnTo>
                  <a:pt x="675" y="1216"/>
                </a:lnTo>
                <a:lnTo>
                  <a:pt x="633" y="1229"/>
                </a:lnTo>
                <a:lnTo>
                  <a:pt x="586" y="1239"/>
                </a:lnTo>
                <a:lnTo>
                  <a:pt x="533" y="1243"/>
                </a:lnTo>
                <a:lnTo>
                  <a:pt x="472" y="1245"/>
                </a:lnTo>
                <a:lnTo>
                  <a:pt x="426" y="1245"/>
                </a:lnTo>
                <a:lnTo>
                  <a:pt x="382" y="1243"/>
                </a:lnTo>
                <a:lnTo>
                  <a:pt x="339" y="1240"/>
                </a:lnTo>
                <a:lnTo>
                  <a:pt x="280" y="1232"/>
                </a:lnTo>
                <a:lnTo>
                  <a:pt x="228" y="1217"/>
                </a:lnTo>
                <a:lnTo>
                  <a:pt x="184" y="1198"/>
                </a:lnTo>
                <a:lnTo>
                  <a:pt x="144" y="1174"/>
                </a:lnTo>
                <a:lnTo>
                  <a:pt x="111" y="1145"/>
                </a:lnTo>
                <a:lnTo>
                  <a:pt x="82" y="1112"/>
                </a:lnTo>
                <a:lnTo>
                  <a:pt x="57" y="1075"/>
                </a:lnTo>
                <a:lnTo>
                  <a:pt x="38" y="1034"/>
                </a:lnTo>
                <a:lnTo>
                  <a:pt x="23" y="991"/>
                </a:lnTo>
                <a:lnTo>
                  <a:pt x="12" y="944"/>
                </a:lnTo>
                <a:lnTo>
                  <a:pt x="5" y="895"/>
                </a:lnTo>
                <a:lnTo>
                  <a:pt x="2" y="843"/>
                </a:lnTo>
                <a:lnTo>
                  <a:pt x="0" y="791"/>
                </a:lnTo>
                <a:lnTo>
                  <a:pt x="4" y="736"/>
                </a:lnTo>
                <a:lnTo>
                  <a:pt x="9" y="683"/>
                </a:lnTo>
                <a:lnTo>
                  <a:pt x="16" y="628"/>
                </a:lnTo>
                <a:lnTo>
                  <a:pt x="24" y="572"/>
                </a:lnTo>
                <a:lnTo>
                  <a:pt x="37" y="517"/>
                </a:lnTo>
                <a:lnTo>
                  <a:pt x="49" y="462"/>
                </a:lnTo>
                <a:lnTo>
                  <a:pt x="63" y="410"/>
                </a:lnTo>
                <a:lnTo>
                  <a:pt x="76" y="359"/>
                </a:lnTo>
                <a:lnTo>
                  <a:pt x="92" y="310"/>
                </a:lnTo>
                <a:lnTo>
                  <a:pt x="107" y="261"/>
                </a:lnTo>
                <a:lnTo>
                  <a:pt x="121" y="218"/>
                </a:lnTo>
                <a:lnTo>
                  <a:pt x="137" y="175"/>
                </a:lnTo>
                <a:lnTo>
                  <a:pt x="151" y="138"/>
                </a:lnTo>
                <a:lnTo>
                  <a:pt x="165" y="104"/>
                </a:lnTo>
                <a:lnTo>
                  <a:pt x="177" y="73"/>
                </a:lnTo>
                <a:lnTo>
                  <a:pt x="187" y="47"/>
                </a:lnTo>
                <a:lnTo>
                  <a:pt x="196" y="28"/>
                </a:lnTo>
                <a:lnTo>
                  <a:pt x="201" y="12"/>
                </a:lnTo>
                <a:lnTo>
                  <a:pt x="206" y="4"/>
                </a:lnTo>
                <a:lnTo>
                  <a:pt x="20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4896486" y="452354"/>
            <a:ext cx="6740766" cy="954107"/>
          </a:xfrm>
          <a:prstGeom prst="rect">
            <a:avLst/>
          </a:prstGeom>
          <a:noFill/>
        </p:spPr>
        <p:txBody>
          <a:bodyPr wrap="square" rtlCol="0">
            <a:spAutoFit/>
          </a:bodyPr>
          <a:lstStyle/>
          <a:p>
            <a:pPr algn="r"/>
            <a:r>
              <a:rPr lang="en-US" sz="3600" dirty="0">
                <a:solidFill>
                  <a:schemeClr val="tx1">
                    <a:lumMod val="65000"/>
                    <a:lumOff val="35000"/>
                  </a:schemeClr>
                </a:solidFill>
                <a:latin typeface="+mj-lt"/>
                <a:cs typeface="Arial" panose="020B0604020202020204" pitchFamily="34" charset="0"/>
              </a:rPr>
              <a:t>The Future of Solar</a:t>
            </a:r>
          </a:p>
          <a:p>
            <a:pPr algn="r"/>
            <a:r>
              <a:rPr lang="en-US" sz="2000" dirty="0">
                <a:solidFill>
                  <a:schemeClr val="tx1">
                    <a:lumMod val="65000"/>
                    <a:lumOff val="35000"/>
                  </a:schemeClr>
                </a:solidFill>
                <a:latin typeface="+mj-lt"/>
                <a:cs typeface="Arial" panose="020B0604020202020204" pitchFamily="34" charset="0"/>
              </a:rPr>
              <a:t>A look at how the solar industry would look in the future</a:t>
            </a:r>
          </a:p>
        </p:txBody>
      </p:sp>
      <p:grpSp>
        <p:nvGrpSpPr>
          <p:cNvPr id="4" name="Group 3"/>
          <p:cNvGrpSpPr/>
          <p:nvPr/>
        </p:nvGrpSpPr>
        <p:grpSpPr>
          <a:xfrm>
            <a:off x="5785951" y="2086309"/>
            <a:ext cx="5567846" cy="954107"/>
            <a:chOff x="5785951" y="2086309"/>
            <a:chExt cx="5567846" cy="954107"/>
          </a:xfrm>
        </p:grpSpPr>
        <p:sp>
          <p:nvSpPr>
            <p:cNvPr id="12" name="Rectangle 11"/>
            <p:cNvSpPr/>
            <p:nvPr/>
          </p:nvSpPr>
          <p:spPr>
            <a:xfrm>
              <a:off x="6375677" y="2086309"/>
              <a:ext cx="4978120" cy="954107"/>
            </a:xfrm>
            <a:prstGeom prst="rect">
              <a:avLst/>
            </a:prstGeom>
          </p:spPr>
          <p:txBody>
            <a:bodyPr wrap="square">
              <a:spAutoFit/>
            </a:bodyPr>
            <a:lstStyle/>
            <a:p>
              <a:r>
                <a:rPr lang="en-US" sz="2000" b="1" cap="all" dirty="0">
                  <a:solidFill>
                    <a:schemeClr val="tx1">
                      <a:lumMod val="65000"/>
                      <a:lumOff val="35000"/>
                    </a:schemeClr>
                  </a:solidFill>
                  <a:cs typeface="Arial" panose="020B0604020202020204" pitchFamily="34" charset="0"/>
                </a:rPr>
                <a:t>Costs</a:t>
              </a:r>
            </a:p>
            <a:p>
              <a:r>
                <a:rPr lang="en-US" dirty="0">
                  <a:solidFill>
                    <a:schemeClr val="tx1">
                      <a:lumMod val="65000"/>
                      <a:lumOff val="35000"/>
                    </a:schemeClr>
                  </a:solidFill>
                  <a:cs typeface="Arial" panose="020B0604020202020204" pitchFamily="34" charset="0"/>
                </a:rPr>
                <a:t>In the past decade, the cost of solar has fallen dramatically</a:t>
              </a:r>
            </a:p>
          </p:txBody>
        </p:sp>
        <p:grpSp>
          <p:nvGrpSpPr>
            <p:cNvPr id="21" name="Group 25"/>
            <p:cNvGrpSpPr>
              <a:grpSpLocks noChangeAspect="1"/>
            </p:cNvGrpSpPr>
            <p:nvPr/>
          </p:nvGrpSpPr>
          <p:grpSpPr bwMode="auto">
            <a:xfrm>
              <a:off x="5785951" y="2299199"/>
              <a:ext cx="466502" cy="528327"/>
              <a:chOff x="3258" y="1798"/>
              <a:chExt cx="581" cy="658"/>
            </a:xfrm>
            <a:solidFill>
              <a:schemeClr val="accent1"/>
            </a:solidFill>
          </p:grpSpPr>
          <p:sp>
            <p:nvSpPr>
              <p:cNvPr id="24" name="Freeform 27"/>
              <p:cNvSpPr>
                <a:spLocks noEditPoints="1"/>
              </p:cNvSpPr>
              <p:nvPr/>
            </p:nvSpPr>
            <p:spPr bwMode="auto">
              <a:xfrm>
                <a:off x="3258" y="1798"/>
                <a:ext cx="581" cy="592"/>
              </a:xfrm>
              <a:custGeom>
                <a:avLst/>
                <a:gdLst>
                  <a:gd name="T0" fmla="*/ 1980 w 2905"/>
                  <a:gd name="T1" fmla="*/ 387 h 2961"/>
                  <a:gd name="T2" fmla="*/ 1927 w 2905"/>
                  <a:gd name="T3" fmla="*/ 411 h 2961"/>
                  <a:gd name="T4" fmla="*/ 819 w 2905"/>
                  <a:gd name="T5" fmla="*/ 1534 h 2961"/>
                  <a:gd name="T6" fmla="*/ 785 w 2905"/>
                  <a:gd name="T7" fmla="*/ 1585 h 2961"/>
                  <a:gd name="T8" fmla="*/ 773 w 2905"/>
                  <a:gd name="T9" fmla="*/ 1643 h 2961"/>
                  <a:gd name="T10" fmla="*/ 780 w 2905"/>
                  <a:gd name="T11" fmla="*/ 1705 h 2961"/>
                  <a:gd name="T12" fmla="*/ 808 w 2905"/>
                  <a:gd name="T13" fmla="*/ 1761 h 2961"/>
                  <a:gd name="T14" fmla="*/ 1152 w 2905"/>
                  <a:gd name="T15" fmla="*/ 2115 h 2961"/>
                  <a:gd name="T16" fmla="*/ 1204 w 2905"/>
                  <a:gd name="T17" fmla="*/ 2154 h 2961"/>
                  <a:gd name="T18" fmla="*/ 1262 w 2905"/>
                  <a:gd name="T19" fmla="*/ 2171 h 2961"/>
                  <a:gd name="T20" fmla="*/ 1321 w 2905"/>
                  <a:gd name="T21" fmla="*/ 2169 h 2961"/>
                  <a:gd name="T22" fmla="*/ 1375 w 2905"/>
                  <a:gd name="T23" fmla="*/ 2145 h 2961"/>
                  <a:gd name="T24" fmla="*/ 2483 w 2905"/>
                  <a:gd name="T25" fmla="*/ 1021 h 2961"/>
                  <a:gd name="T26" fmla="*/ 2516 w 2905"/>
                  <a:gd name="T27" fmla="*/ 970 h 2961"/>
                  <a:gd name="T28" fmla="*/ 2528 w 2905"/>
                  <a:gd name="T29" fmla="*/ 913 h 2961"/>
                  <a:gd name="T30" fmla="*/ 2521 w 2905"/>
                  <a:gd name="T31" fmla="*/ 851 h 2961"/>
                  <a:gd name="T32" fmla="*/ 2494 w 2905"/>
                  <a:gd name="T33" fmla="*/ 795 h 2961"/>
                  <a:gd name="T34" fmla="*/ 2150 w 2905"/>
                  <a:gd name="T35" fmla="*/ 440 h 2961"/>
                  <a:gd name="T36" fmla="*/ 2097 w 2905"/>
                  <a:gd name="T37" fmla="*/ 402 h 2961"/>
                  <a:gd name="T38" fmla="*/ 2039 w 2905"/>
                  <a:gd name="T39" fmla="*/ 385 h 2961"/>
                  <a:gd name="T40" fmla="*/ 2107 w 2905"/>
                  <a:gd name="T41" fmla="*/ 0 h 2961"/>
                  <a:gd name="T42" fmla="*/ 2153 w 2905"/>
                  <a:gd name="T43" fmla="*/ 2 h 2961"/>
                  <a:gd name="T44" fmla="*/ 2239 w 2905"/>
                  <a:gd name="T45" fmla="*/ 22 h 2961"/>
                  <a:gd name="T46" fmla="*/ 2319 w 2905"/>
                  <a:gd name="T47" fmla="*/ 60 h 2961"/>
                  <a:gd name="T48" fmla="*/ 2390 w 2905"/>
                  <a:gd name="T49" fmla="*/ 118 h 2961"/>
                  <a:gd name="T50" fmla="*/ 2820 w 2905"/>
                  <a:gd name="T51" fmla="*/ 560 h 2961"/>
                  <a:gd name="T52" fmla="*/ 2867 w 2905"/>
                  <a:gd name="T53" fmla="*/ 638 h 2961"/>
                  <a:gd name="T54" fmla="*/ 2896 w 2905"/>
                  <a:gd name="T55" fmla="*/ 723 h 2961"/>
                  <a:gd name="T56" fmla="*/ 2905 w 2905"/>
                  <a:gd name="T57" fmla="*/ 810 h 2961"/>
                  <a:gd name="T58" fmla="*/ 2896 w 2905"/>
                  <a:gd name="T59" fmla="*/ 899 h 2961"/>
                  <a:gd name="T60" fmla="*/ 2867 w 2905"/>
                  <a:gd name="T61" fmla="*/ 984 h 2961"/>
                  <a:gd name="T62" fmla="*/ 2820 w 2905"/>
                  <a:gd name="T63" fmla="*/ 1061 h 2961"/>
                  <a:gd name="T64" fmla="*/ 1339 w 2905"/>
                  <a:gd name="T65" fmla="*/ 2574 h 2961"/>
                  <a:gd name="T66" fmla="*/ 1266 w 2905"/>
                  <a:gd name="T67" fmla="*/ 2632 h 2961"/>
                  <a:gd name="T68" fmla="*/ 1185 w 2905"/>
                  <a:gd name="T69" fmla="*/ 2670 h 2961"/>
                  <a:gd name="T70" fmla="*/ 1098 w 2905"/>
                  <a:gd name="T71" fmla="*/ 2690 h 2961"/>
                  <a:gd name="T72" fmla="*/ 1010 w 2905"/>
                  <a:gd name="T73" fmla="*/ 2689 h 2961"/>
                  <a:gd name="T74" fmla="*/ 923 w 2905"/>
                  <a:gd name="T75" fmla="*/ 2668 h 2961"/>
                  <a:gd name="T76" fmla="*/ 87 w 2905"/>
                  <a:gd name="T77" fmla="*/ 2961 h 2961"/>
                  <a:gd name="T78" fmla="*/ 55 w 2905"/>
                  <a:gd name="T79" fmla="*/ 2947 h 2961"/>
                  <a:gd name="T80" fmla="*/ 25 w 2905"/>
                  <a:gd name="T81" fmla="*/ 2921 h 2961"/>
                  <a:gd name="T82" fmla="*/ 4 w 2905"/>
                  <a:gd name="T83" fmla="*/ 2888 h 2961"/>
                  <a:gd name="T84" fmla="*/ 2 w 2905"/>
                  <a:gd name="T85" fmla="*/ 2857 h 2961"/>
                  <a:gd name="T86" fmla="*/ 275 w 2905"/>
                  <a:gd name="T87" fmla="*/ 1977 h 2961"/>
                  <a:gd name="T88" fmla="*/ 264 w 2905"/>
                  <a:gd name="T89" fmla="*/ 1887 h 2961"/>
                  <a:gd name="T90" fmla="*/ 272 w 2905"/>
                  <a:gd name="T91" fmla="*/ 1798 h 2961"/>
                  <a:gd name="T92" fmla="*/ 300 w 2905"/>
                  <a:gd name="T93" fmla="*/ 1711 h 2961"/>
                  <a:gd name="T94" fmla="*/ 348 w 2905"/>
                  <a:gd name="T95" fmla="*/ 1632 h 2961"/>
                  <a:gd name="T96" fmla="*/ 1828 w 2905"/>
                  <a:gd name="T97" fmla="*/ 118 h 2961"/>
                  <a:gd name="T98" fmla="*/ 1900 w 2905"/>
                  <a:gd name="T99" fmla="*/ 60 h 2961"/>
                  <a:gd name="T100" fmla="*/ 1980 w 2905"/>
                  <a:gd name="T101" fmla="*/ 22 h 2961"/>
                  <a:gd name="T102" fmla="*/ 2066 w 2905"/>
                  <a:gd name="T103" fmla="*/ 2 h 2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05" h="2961">
                    <a:moveTo>
                      <a:pt x="2009" y="384"/>
                    </a:moveTo>
                    <a:lnTo>
                      <a:pt x="1980" y="387"/>
                    </a:lnTo>
                    <a:lnTo>
                      <a:pt x="1953" y="396"/>
                    </a:lnTo>
                    <a:lnTo>
                      <a:pt x="1927" y="411"/>
                    </a:lnTo>
                    <a:lnTo>
                      <a:pt x="1904" y="430"/>
                    </a:lnTo>
                    <a:lnTo>
                      <a:pt x="819" y="1534"/>
                    </a:lnTo>
                    <a:lnTo>
                      <a:pt x="800" y="1558"/>
                    </a:lnTo>
                    <a:lnTo>
                      <a:pt x="785" y="1585"/>
                    </a:lnTo>
                    <a:lnTo>
                      <a:pt x="776" y="1614"/>
                    </a:lnTo>
                    <a:lnTo>
                      <a:pt x="773" y="1643"/>
                    </a:lnTo>
                    <a:lnTo>
                      <a:pt x="774" y="1674"/>
                    </a:lnTo>
                    <a:lnTo>
                      <a:pt x="780" y="1705"/>
                    </a:lnTo>
                    <a:lnTo>
                      <a:pt x="791" y="1733"/>
                    </a:lnTo>
                    <a:lnTo>
                      <a:pt x="808" y="1761"/>
                    </a:lnTo>
                    <a:lnTo>
                      <a:pt x="829" y="1786"/>
                    </a:lnTo>
                    <a:lnTo>
                      <a:pt x="1152" y="2115"/>
                    </a:lnTo>
                    <a:lnTo>
                      <a:pt x="1176" y="2137"/>
                    </a:lnTo>
                    <a:lnTo>
                      <a:pt x="1204" y="2154"/>
                    </a:lnTo>
                    <a:lnTo>
                      <a:pt x="1232" y="2165"/>
                    </a:lnTo>
                    <a:lnTo>
                      <a:pt x="1262" y="2171"/>
                    </a:lnTo>
                    <a:lnTo>
                      <a:pt x="1292" y="2172"/>
                    </a:lnTo>
                    <a:lnTo>
                      <a:pt x="1321" y="2169"/>
                    </a:lnTo>
                    <a:lnTo>
                      <a:pt x="1349" y="2160"/>
                    </a:lnTo>
                    <a:lnTo>
                      <a:pt x="1375" y="2145"/>
                    </a:lnTo>
                    <a:lnTo>
                      <a:pt x="1398" y="2126"/>
                    </a:lnTo>
                    <a:lnTo>
                      <a:pt x="2483" y="1021"/>
                    </a:lnTo>
                    <a:lnTo>
                      <a:pt x="2502" y="998"/>
                    </a:lnTo>
                    <a:lnTo>
                      <a:pt x="2516" y="970"/>
                    </a:lnTo>
                    <a:lnTo>
                      <a:pt x="2525" y="942"/>
                    </a:lnTo>
                    <a:lnTo>
                      <a:pt x="2528" y="913"/>
                    </a:lnTo>
                    <a:lnTo>
                      <a:pt x="2527" y="882"/>
                    </a:lnTo>
                    <a:lnTo>
                      <a:pt x="2521" y="851"/>
                    </a:lnTo>
                    <a:lnTo>
                      <a:pt x="2510" y="822"/>
                    </a:lnTo>
                    <a:lnTo>
                      <a:pt x="2494" y="795"/>
                    </a:lnTo>
                    <a:lnTo>
                      <a:pt x="2473" y="770"/>
                    </a:lnTo>
                    <a:lnTo>
                      <a:pt x="2150" y="440"/>
                    </a:lnTo>
                    <a:lnTo>
                      <a:pt x="2124" y="419"/>
                    </a:lnTo>
                    <a:lnTo>
                      <a:pt x="2097" y="402"/>
                    </a:lnTo>
                    <a:lnTo>
                      <a:pt x="2068" y="391"/>
                    </a:lnTo>
                    <a:lnTo>
                      <a:pt x="2039" y="385"/>
                    </a:lnTo>
                    <a:lnTo>
                      <a:pt x="2009" y="384"/>
                    </a:lnTo>
                    <a:close/>
                    <a:moveTo>
                      <a:pt x="2107" y="0"/>
                    </a:moveTo>
                    <a:lnTo>
                      <a:pt x="2112" y="0"/>
                    </a:lnTo>
                    <a:lnTo>
                      <a:pt x="2153" y="2"/>
                    </a:lnTo>
                    <a:lnTo>
                      <a:pt x="2197" y="9"/>
                    </a:lnTo>
                    <a:lnTo>
                      <a:pt x="2239" y="22"/>
                    </a:lnTo>
                    <a:lnTo>
                      <a:pt x="2279" y="39"/>
                    </a:lnTo>
                    <a:lnTo>
                      <a:pt x="2319" y="60"/>
                    </a:lnTo>
                    <a:lnTo>
                      <a:pt x="2356" y="86"/>
                    </a:lnTo>
                    <a:lnTo>
                      <a:pt x="2390" y="118"/>
                    </a:lnTo>
                    <a:lnTo>
                      <a:pt x="2789" y="524"/>
                    </a:lnTo>
                    <a:lnTo>
                      <a:pt x="2820" y="560"/>
                    </a:lnTo>
                    <a:lnTo>
                      <a:pt x="2846" y="598"/>
                    </a:lnTo>
                    <a:lnTo>
                      <a:pt x="2867" y="638"/>
                    </a:lnTo>
                    <a:lnTo>
                      <a:pt x="2884" y="680"/>
                    </a:lnTo>
                    <a:lnTo>
                      <a:pt x="2896" y="723"/>
                    </a:lnTo>
                    <a:lnTo>
                      <a:pt x="2903" y="766"/>
                    </a:lnTo>
                    <a:lnTo>
                      <a:pt x="2905" y="810"/>
                    </a:lnTo>
                    <a:lnTo>
                      <a:pt x="2903" y="855"/>
                    </a:lnTo>
                    <a:lnTo>
                      <a:pt x="2896" y="899"/>
                    </a:lnTo>
                    <a:lnTo>
                      <a:pt x="2884" y="942"/>
                    </a:lnTo>
                    <a:lnTo>
                      <a:pt x="2867" y="984"/>
                    </a:lnTo>
                    <a:lnTo>
                      <a:pt x="2846" y="1024"/>
                    </a:lnTo>
                    <a:lnTo>
                      <a:pt x="2820" y="1061"/>
                    </a:lnTo>
                    <a:lnTo>
                      <a:pt x="2789" y="1096"/>
                    </a:lnTo>
                    <a:lnTo>
                      <a:pt x="1339" y="2574"/>
                    </a:lnTo>
                    <a:lnTo>
                      <a:pt x="1304" y="2606"/>
                    </a:lnTo>
                    <a:lnTo>
                      <a:pt x="1266" y="2632"/>
                    </a:lnTo>
                    <a:lnTo>
                      <a:pt x="1226" y="2653"/>
                    </a:lnTo>
                    <a:lnTo>
                      <a:pt x="1185" y="2670"/>
                    </a:lnTo>
                    <a:lnTo>
                      <a:pt x="1143" y="2683"/>
                    </a:lnTo>
                    <a:lnTo>
                      <a:pt x="1098" y="2690"/>
                    </a:lnTo>
                    <a:lnTo>
                      <a:pt x="1055" y="2692"/>
                    </a:lnTo>
                    <a:lnTo>
                      <a:pt x="1010" y="2689"/>
                    </a:lnTo>
                    <a:lnTo>
                      <a:pt x="967" y="2681"/>
                    </a:lnTo>
                    <a:lnTo>
                      <a:pt x="923" y="2668"/>
                    </a:lnTo>
                    <a:lnTo>
                      <a:pt x="101" y="2960"/>
                    </a:lnTo>
                    <a:lnTo>
                      <a:pt x="87" y="2961"/>
                    </a:lnTo>
                    <a:lnTo>
                      <a:pt x="70" y="2956"/>
                    </a:lnTo>
                    <a:lnTo>
                      <a:pt x="55" y="2947"/>
                    </a:lnTo>
                    <a:lnTo>
                      <a:pt x="38" y="2936"/>
                    </a:lnTo>
                    <a:lnTo>
                      <a:pt x="25" y="2921"/>
                    </a:lnTo>
                    <a:lnTo>
                      <a:pt x="12" y="2904"/>
                    </a:lnTo>
                    <a:lnTo>
                      <a:pt x="4" y="2888"/>
                    </a:lnTo>
                    <a:lnTo>
                      <a:pt x="0" y="2871"/>
                    </a:lnTo>
                    <a:lnTo>
                      <a:pt x="2" y="2857"/>
                    </a:lnTo>
                    <a:lnTo>
                      <a:pt x="288" y="2021"/>
                    </a:lnTo>
                    <a:lnTo>
                      <a:pt x="275" y="1977"/>
                    </a:lnTo>
                    <a:lnTo>
                      <a:pt x="267" y="1933"/>
                    </a:lnTo>
                    <a:lnTo>
                      <a:pt x="264" y="1887"/>
                    </a:lnTo>
                    <a:lnTo>
                      <a:pt x="265" y="1842"/>
                    </a:lnTo>
                    <a:lnTo>
                      <a:pt x="272" y="1798"/>
                    </a:lnTo>
                    <a:lnTo>
                      <a:pt x="284" y="1753"/>
                    </a:lnTo>
                    <a:lnTo>
                      <a:pt x="300" y="1711"/>
                    </a:lnTo>
                    <a:lnTo>
                      <a:pt x="322" y="1671"/>
                    </a:lnTo>
                    <a:lnTo>
                      <a:pt x="348" y="1632"/>
                    </a:lnTo>
                    <a:lnTo>
                      <a:pt x="379" y="1596"/>
                    </a:lnTo>
                    <a:lnTo>
                      <a:pt x="1828" y="118"/>
                    </a:lnTo>
                    <a:lnTo>
                      <a:pt x="1863" y="86"/>
                    </a:lnTo>
                    <a:lnTo>
                      <a:pt x="1900" y="60"/>
                    </a:lnTo>
                    <a:lnTo>
                      <a:pt x="1939" y="39"/>
                    </a:lnTo>
                    <a:lnTo>
                      <a:pt x="1980" y="22"/>
                    </a:lnTo>
                    <a:lnTo>
                      <a:pt x="2023" y="9"/>
                    </a:lnTo>
                    <a:lnTo>
                      <a:pt x="2066" y="2"/>
                    </a:lnTo>
                    <a:lnTo>
                      <a:pt x="2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8"/>
              <p:cNvSpPr>
                <a:spLocks noChangeArrowheads="1"/>
              </p:cNvSpPr>
              <p:nvPr/>
            </p:nvSpPr>
            <p:spPr bwMode="auto">
              <a:xfrm>
                <a:off x="3295" y="2410"/>
                <a:ext cx="340" cy="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5785951" y="3595433"/>
            <a:ext cx="5567846" cy="954107"/>
            <a:chOff x="5785951" y="3423134"/>
            <a:chExt cx="5567846" cy="954107"/>
          </a:xfrm>
        </p:grpSpPr>
        <p:sp>
          <p:nvSpPr>
            <p:cNvPr id="13" name="Rectangle 12"/>
            <p:cNvSpPr/>
            <p:nvPr/>
          </p:nvSpPr>
          <p:spPr>
            <a:xfrm>
              <a:off x="6375677" y="3423134"/>
              <a:ext cx="4978120" cy="954107"/>
            </a:xfrm>
            <a:prstGeom prst="rect">
              <a:avLst/>
            </a:prstGeom>
          </p:spPr>
          <p:txBody>
            <a:bodyPr wrap="square">
              <a:spAutoFit/>
            </a:bodyPr>
            <a:lstStyle/>
            <a:p>
              <a:r>
                <a:rPr lang="en-US" sz="2000" b="1" cap="all" dirty="0">
                  <a:solidFill>
                    <a:schemeClr val="tx1">
                      <a:lumMod val="65000"/>
                      <a:lumOff val="35000"/>
                    </a:schemeClr>
                  </a:solidFill>
                  <a:cs typeface="Arial" panose="020B0604020202020204" pitchFamily="34" charset="0"/>
                </a:rPr>
                <a:t>Innovation</a:t>
              </a:r>
            </a:p>
            <a:p>
              <a:r>
                <a:rPr lang="en-US" dirty="0">
                  <a:solidFill>
                    <a:schemeClr val="tx1">
                      <a:lumMod val="65000"/>
                      <a:lumOff val="35000"/>
                    </a:schemeClr>
                  </a:solidFill>
                  <a:cs typeface="Arial" panose="020B0604020202020204" pitchFamily="34" charset="0"/>
                </a:rPr>
                <a:t>The advent of new technologies promise to increase the efficiency</a:t>
              </a:r>
            </a:p>
          </p:txBody>
        </p:sp>
        <p:grpSp>
          <p:nvGrpSpPr>
            <p:cNvPr id="27" name="Group 25"/>
            <p:cNvGrpSpPr>
              <a:grpSpLocks noChangeAspect="1"/>
            </p:cNvGrpSpPr>
            <p:nvPr/>
          </p:nvGrpSpPr>
          <p:grpSpPr bwMode="auto">
            <a:xfrm>
              <a:off x="5785951" y="3636024"/>
              <a:ext cx="466502" cy="528327"/>
              <a:chOff x="3258" y="1798"/>
              <a:chExt cx="581" cy="658"/>
            </a:xfrm>
            <a:solidFill>
              <a:schemeClr val="accent2"/>
            </a:solidFill>
          </p:grpSpPr>
          <p:sp>
            <p:nvSpPr>
              <p:cNvPr id="28" name="Freeform 27"/>
              <p:cNvSpPr>
                <a:spLocks noEditPoints="1"/>
              </p:cNvSpPr>
              <p:nvPr/>
            </p:nvSpPr>
            <p:spPr bwMode="auto">
              <a:xfrm>
                <a:off x="3258" y="1798"/>
                <a:ext cx="581" cy="592"/>
              </a:xfrm>
              <a:custGeom>
                <a:avLst/>
                <a:gdLst>
                  <a:gd name="T0" fmla="*/ 1980 w 2905"/>
                  <a:gd name="T1" fmla="*/ 387 h 2961"/>
                  <a:gd name="T2" fmla="*/ 1927 w 2905"/>
                  <a:gd name="T3" fmla="*/ 411 h 2961"/>
                  <a:gd name="T4" fmla="*/ 819 w 2905"/>
                  <a:gd name="T5" fmla="*/ 1534 h 2961"/>
                  <a:gd name="T6" fmla="*/ 785 w 2905"/>
                  <a:gd name="T7" fmla="*/ 1585 h 2961"/>
                  <a:gd name="T8" fmla="*/ 773 w 2905"/>
                  <a:gd name="T9" fmla="*/ 1643 h 2961"/>
                  <a:gd name="T10" fmla="*/ 780 w 2905"/>
                  <a:gd name="T11" fmla="*/ 1705 h 2961"/>
                  <a:gd name="T12" fmla="*/ 808 w 2905"/>
                  <a:gd name="T13" fmla="*/ 1761 h 2961"/>
                  <a:gd name="T14" fmla="*/ 1152 w 2905"/>
                  <a:gd name="T15" fmla="*/ 2115 h 2961"/>
                  <a:gd name="T16" fmla="*/ 1204 w 2905"/>
                  <a:gd name="T17" fmla="*/ 2154 h 2961"/>
                  <a:gd name="T18" fmla="*/ 1262 w 2905"/>
                  <a:gd name="T19" fmla="*/ 2171 h 2961"/>
                  <a:gd name="T20" fmla="*/ 1321 w 2905"/>
                  <a:gd name="T21" fmla="*/ 2169 h 2961"/>
                  <a:gd name="T22" fmla="*/ 1375 w 2905"/>
                  <a:gd name="T23" fmla="*/ 2145 h 2961"/>
                  <a:gd name="T24" fmla="*/ 2483 w 2905"/>
                  <a:gd name="T25" fmla="*/ 1021 h 2961"/>
                  <a:gd name="T26" fmla="*/ 2516 w 2905"/>
                  <a:gd name="T27" fmla="*/ 970 h 2961"/>
                  <a:gd name="T28" fmla="*/ 2528 w 2905"/>
                  <a:gd name="T29" fmla="*/ 913 h 2961"/>
                  <a:gd name="T30" fmla="*/ 2521 w 2905"/>
                  <a:gd name="T31" fmla="*/ 851 h 2961"/>
                  <a:gd name="T32" fmla="*/ 2494 w 2905"/>
                  <a:gd name="T33" fmla="*/ 795 h 2961"/>
                  <a:gd name="T34" fmla="*/ 2150 w 2905"/>
                  <a:gd name="T35" fmla="*/ 440 h 2961"/>
                  <a:gd name="T36" fmla="*/ 2097 w 2905"/>
                  <a:gd name="T37" fmla="*/ 402 h 2961"/>
                  <a:gd name="T38" fmla="*/ 2039 w 2905"/>
                  <a:gd name="T39" fmla="*/ 385 h 2961"/>
                  <a:gd name="T40" fmla="*/ 2107 w 2905"/>
                  <a:gd name="T41" fmla="*/ 0 h 2961"/>
                  <a:gd name="T42" fmla="*/ 2153 w 2905"/>
                  <a:gd name="T43" fmla="*/ 2 h 2961"/>
                  <a:gd name="T44" fmla="*/ 2239 w 2905"/>
                  <a:gd name="T45" fmla="*/ 22 h 2961"/>
                  <a:gd name="T46" fmla="*/ 2319 w 2905"/>
                  <a:gd name="T47" fmla="*/ 60 h 2961"/>
                  <a:gd name="T48" fmla="*/ 2390 w 2905"/>
                  <a:gd name="T49" fmla="*/ 118 h 2961"/>
                  <a:gd name="T50" fmla="*/ 2820 w 2905"/>
                  <a:gd name="T51" fmla="*/ 560 h 2961"/>
                  <a:gd name="T52" fmla="*/ 2867 w 2905"/>
                  <a:gd name="T53" fmla="*/ 638 h 2961"/>
                  <a:gd name="T54" fmla="*/ 2896 w 2905"/>
                  <a:gd name="T55" fmla="*/ 723 h 2961"/>
                  <a:gd name="T56" fmla="*/ 2905 w 2905"/>
                  <a:gd name="T57" fmla="*/ 810 h 2961"/>
                  <a:gd name="T58" fmla="*/ 2896 w 2905"/>
                  <a:gd name="T59" fmla="*/ 899 h 2961"/>
                  <a:gd name="T60" fmla="*/ 2867 w 2905"/>
                  <a:gd name="T61" fmla="*/ 984 h 2961"/>
                  <a:gd name="T62" fmla="*/ 2820 w 2905"/>
                  <a:gd name="T63" fmla="*/ 1061 h 2961"/>
                  <a:gd name="T64" fmla="*/ 1339 w 2905"/>
                  <a:gd name="T65" fmla="*/ 2574 h 2961"/>
                  <a:gd name="T66" fmla="*/ 1266 w 2905"/>
                  <a:gd name="T67" fmla="*/ 2632 h 2961"/>
                  <a:gd name="T68" fmla="*/ 1185 w 2905"/>
                  <a:gd name="T69" fmla="*/ 2670 h 2961"/>
                  <a:gd name="T70" fmla="*/ 1098 w 2905"/>
                  <a:gd name="T71" fmla="*/ 2690 h 2961"/>
                  <a:gd name="T72" fmla="*/ 1010 w 2905"/>
                  <a:gd name="T73" fmla="*/ 2689 h 2961"/>
                  <a:gd name="T74" fmla="*/ 923 w 2905"/>
                  <a:gd name="T75" fmla="*/ 2668 h 2961"/>
                  <a:gd name="T76" fmla="*/ 87 w 2905"/>
                  <a:gd name="T77" fmla="*/ 2961 h 2961"/>
                  <a:gd name="T78" fmla="*/ 55 w 2905"/>
                  <a:gd name="T79" fmla="*/ 2947 h 2961"/>
                  <a:gd name="T80" fmla="*/ 25 w 2905"/>
                  <a:gd name="T81" fmla="*/ 2921 h 2961"/>
                  <a:gd name="T82" fmla="*/ 4 w 2905"/>
                  <a:gd name="T83" fmla="*/ 2888 h 2961"/>
                  <a:gd name="T84" fmla="*/ 2 w 2905"/>
                  <a:gd name="T85" fmla="*/ 2857 h 2961"/>
                  <a:gd name="T86" fmla="*/ 275 w 2905"/>
                  <a:gd name="T87" fmla="*/ 1977 h 2961"/>
                  <a:gd name="T88" fmla="*/ 264 w 2905"/>
                  <a:gd name="T89" fmla="*/ 1887 h 2961"/>
                  <a:gd name="T90" fmla="*/ 272 w 2905"/>
                  <a:gd name="T91" fmla="*/ 1798 h 2961"/>
                  <a:gd name="T92" fmla="*/ 300 w 2905"/>
                  <a:gd name="T93" fmla="*/ 1711 h 2961"/>
                  <a:gd name="T94" fmla="*/ 348 w 2905"/>
                  <a:gd name="T95" fmla="*/ 1632 h 2961"/>
                  <a:gd name="T96" fmla="*/ 1828 w 2905"/>
                  <a:gd name="T97" fmla="*/ 118 h 2961"/>
                  <a:gd name="T98" fmla="*/ 1900 w 2905"/>
                  <a:gd name="T99" fmla="*/ 60 h 2961"/>
                  <a:gd name="T100" fmla="*/ 1980 w 2905"/>
                  <a:gd name="T101" fmla="*/ 22 h 2961"/>
                  <a:gd name="T102" fmla="*/ 2066 w 2905"/>
                  <a:gd name="T103" fmla="*/ 2 h 2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05" h="2961">
                    <a:moveTo>
                      <a:pt x="2009" y="384"/>
                    </a:moveTo>
                    <a:lnTo>
                      <a:pt x="1980" y="387"/>
                    </a:lnTo>
                    <a:lnTo>
                      <a:pt x="1953" y="396"/>
                    </a:lnTo>
                    <a:lnTo>
                      <a:pt x="1927" y="411"/>
                    </a:lnTo>
                    <a:lnTo>
                      <a:pt x="1904" y="430"/>
                    </a:lnTo>
                    <a:lnTo>
                      <a:pt x="819" y="1534"/>
                    </a:lnTo>
                    <a:lnTo>
                      <a:pt x="800" y="1558"/>
                    </a:lnTo>
                    <a:lnTo>
                      <a:pt x="785" y="1585"/>
                    </a:lnTo>
                    <a:lnTo>
                      <a:pt x="776" y="1614"/>
                    </a:lnTo>
                    <a:lnTo>
                      <a:pt x="773" y="1643"/>
                    </a:lnTo>
                    <a:lnTo>
                      <a:pt x="774" y="1674"/>
                    </a:lnTo>
                    <a:lnTo>
                      <a:pt x="780" y="1705"/>
                    </a:lnTo>
                    <a:lnTo>
                      <a:pt x="791" y="1733"/>
                    </a:lnTo>
                    <a:lnTo>
                      <a:pt x="808" y="1761"/>
                    </a:lnTo>
                    <a:lnTo>
                      <a:pt x="829" y="1786"/>
                    </a:lnTo>
                    <a:lnTo>
                      <a:pt x="1152" y="2115"/>
                    </a:lnTo>
                    <a:lnTo>
                      <a:pt x="1176" y="2137"/>
                    </a:lnTo>
                    <a:lnTo>
                      <a:pt x="1204" y="2154"/>
                    </a:lnTo>
                    <a:lnTo>
                      <a:pt x="1232" y="2165"/>
                    </a:lnTo>
                    <a:lnTo>
                      <a:pt x="1262" y="2171"/>
                    </a:lnTo>
                    <a:lnTo>
                      <a:pt x="1292" y="2172"/>
                    </a:lnTo>
                    <a:lnTo>
                      <a:pt x="1321" y="2169"/>
                    </a:lnTo>
                    <a:lnTo>
                      <a:pt x="1349" y="2160"/>
                    </a:lnTo>
                    <a:lnTo>
                      <a:pt x="1375" y="2145"/>
                    </a:lnTo>
                    <a:lnTo>
                      <a:pt x="1398" y="2126"/>
                    </a:lnTo>
                    <a:lnTo>
                      <a:pt x="2483" y="1021"/>
                    </a:lnTo>
                    <a:lnTo>
                      <a:pt x="2502" y="998"/>
                    </a:lnTo>
                    <a:lnTo>
                      <a:pt x="2516" y="970"/>
                    </a:lnTo>
                    <a:lnTo>
                      <a:pt x="2525" y="942"/>
                    </a:lnTo>
                    <a:lnTo>
                      <a:pt x="2528" y="913"/>
                    </a:lnTo>
                    <a:lnTo>
                      <a:pt x="2527" y="882"/>
                    </a:lnTo>
                    <a:lnTo>
                      <a:pt x="2521" y="851"/>
                    </a:lnTo>
                    <a:lnTo>
                      <a:pt x="2510" y="822"/>
                    </a:lnTo>
                    <a:lnTo>
                      <a:pt x="2494" y="795"/>
                    </a:lnTo>
                    <a:lnTo>
                      <a:pt x="2473" y="770"/>
                    </a:lnTo>
                    <a:lnTo>
                      <a:pt x="2150" y="440"/>
                    </a:lnTo>
                    <a:lnTo>
                      <a:pt x="2124" y="419"/>
                    </a:lnTo>
                    <a:lnTo>
                      <a:pt x="2097" y="402"/>
                    </a:lnTo>
                    <a:lnTo>
                      <a:pt x="2068" y="391"/>
                    </a:lnTo>
                    <a:lnTo>
                      <a:pt x="2039" y="385"/>
                    </a:lnTo>
                    <a:lnTo>
                      <a:pt x="2009" y="384"/>
                    </a:lnTo>
                    <a:close/>
                    <a:moveTo>
                      <a:pt x="2107" y="0"/>
                    </a:moveTo>
                    <a:lnTo>
                      <a:pt x="2112" y="0"/>
                    </a:lnTo>
                    <a:lnTo>
                      <a:pt x="2153" y="2"/>
                    </a:lnTo>
                    <a:lnTo>
                      <a:pt x="2197" y="9"/>
                    </a:lnTo>
                    <a:lnTo>
                      <a:pt x="2239" y="22"/>
                    </a:lnTo>
                    <a:lnTo>
                      <a:pt x="2279" y="39"/>
                    </a:lnTo>
                    <a:lnTo>
                      <a:pt x="2319" y="60"/>
                    </a:lnTo>
                    <a:lnTo>
                      <a:pt x="2356" y="86"/>
                    </a:lnTo>
                    <a:lnTo>
                      <a:pt x="2390" y="118"/>
                    </a:lnTo>
                    <a:lnTo>
                      <a:pt x="2789" y="524"/>
                    </a:lnTo>
                    <a:lnTo>
                      <a:pt x="2820" y="560"/>
                    </a:lnTo>
                    <a:lnTo>
                      <a:pt x="2846" y="598"/>
                    </a:lnTo>
                    <a:lnTo>
                      <a:pt x="2867" y="638"/>
                    </a:lnTo>
                    <a:lnTo>
                      <a:pt x="2884" y="680"/>
                    </a:lnTo>
                    <a:lnTo>
                      <a:pt x="2896" y="723"/>
                    </a:lnTo>
                    <a:lnTo>
                      <a:pt x="2903" y="766"/>
                    </a:lnTo>
                    <a:lnTo>
                      <a:pt x="2905" y="810"/>
                    </a:lnTo>
                    <a:lnTo>
                      <a:pt x="2903" y="855"/>
                    </a:lnTo>
                    <a:lnTo>
                      <a:pt x="2896" y="899"/>
                    </a:lnTo>
                    <a:lnTo>
                      <a:pt x="2884" y="942"/>
                    </a:lnTo>
                    <a:lnTo>
                      <a:pt x="2867" y="984"/>
                    </a:lnTo>
                    <a:lnTo>
                      <a:pt x="2846" y="1024"/>
                    </a:lnTo>
                    <a:lnTo>
                      <a:pt x="2820" y="1061"/>
                    </a:lnTo>
                    <a:lnTo>
                      <a:pt x="2789" y="1096"/>
                    </a:lnTo>
                    <a:lnTo>
                      <a:pt x="1339" y="2574"/>
                    </a:lnTo>
                    <a:lnTo>
                      <a:pt x="1304" y="2606"/>
                    </a:lnTo>
                    <a:lnTo>
                      <a:pt x="1266" y="2632"/>
                    </a:lnTo>
                    <a:lnTo>
                      <a:pt x="1226" y="2653"/>
                    </a:lnTo>
                    <a:lnTo>
                      <a:pt x="1185" y="2670"/>
                    </a:lnTo>
                    <a:lnTo>
                      <a:pt x="1143" y="2683"/>
                    </a:lnTo>
                    <a:lnTo>
                      <a:pt x="1098" y="2690"/>
                    </a:lnTo>
                    <a:lnTo>
                      <a:pt x="1055" y="2692"/>
                    </a:lnTo>
                    <a:lnTo>
                      <a:pt x="1010" y="2689"/>
                    </a:lnTo>
                    <a:lnTo>
                      <a:pt x="967" y="2681"/>
                    </a:lnTo>
                    <a:lnTo>
                      <a:pt x="923" y="2668"/>
                    </a:lnTo>
                    <a:lnTo>
                      <a:pt x="101" y="2960"/>
                    </a:lnTo>
                    <a:lnTo>
                      <a:pt x="87" y="2961"/>
                    </a:lnTo>
                    <a:lnTo>
                      <a:pt x="70" y="2956"/>
                    </a:lnTo>
                    <a:lnTo>
                      <a:pt x="55" y="2947"/>
                    </a:lnTo>
                    <a:lnTo>
                      <a:pt x="38" y="2936"/>
                    </a:lnTo>
                    <a:lnTo>
                      <a:pt x="25" y="2921"/>
                    </a:lnTo>
                    <a:lnTo>
                      <a:pt x="12" y="2904"/>
                    </a:lnTo>
                    <a:lnTo>
                      <a:pt x="4" y="2888"/>
                    </a:lnTo>
                    <a:lnTo>
                      <a:pt x="0" y="2871"/>
                    </a:lnTo>
                    <a:lnTo>
                      <a:pt x="2" y="2857"/>
                    </a:lnTo>
                    <a:lnTo>
                      <a:pt x="288" y="2021"/>
                    </a:lnTo>
                    <a:lnTo>
                      <a:pt x="275" y="1977"/>
                    </a:lnTo>
                    <a:lnTo>
                      <a:pt x="267" y="1933"/>
                    </a:lnTo>
                    <a:lnTo>
                      <a:pt x="264" y="1887"/>
                    </a:lnTo>
                    <a:lnTo>
                      <a:pt x="265" y="1842"/>
                    </a:lnTo>
                    <a:lnTo>
                      <a:pt x="272" y="1798"/>
                    </a:lnTo>
                    <a:lnTo>
                      <a:pt x="284" y="1753"/>
                    </a:lnTo>
                    <a:lnTo>
                      <a:pt x="300" y="1711"/>
                    </a:lnTo>
                    <a:lnTo>
                      <a:pt x="322" y="1671"/>
                    </a:lnTo>
                    <a:lnTo>
                      <a:pt x="348" y="1632"/>
                    </a:lnTo>
                    <a:lnTo>
                      <a:pt x="379" y="1596"/>
                    </a:lnTo>
                    <a:lnTo>
                      <a:pt x="1828" y="118"/>
                    </a:lnTo>
                    <a:lnTo>
                      <a:pt x="1863" y="86"/>
                    </a:lnTo>
                    <a:lnTo>
                      <a:pt x="1900" y="60"/>
                    </a:lnTo>
                    <a:lnTo>
                      <a:pt x="1939" y="39"/>
                    </a:lnTo>
                    <a:lnTo>
                      <a:pt x="1980" y="22"/>
                    </a:lnTo>
                    <a:lnTo>
                      <a:pt x="2023" y="9"/>
                    </a:lnTo>
                    <a:lnTo>
                      <a:pt x="2066" y="2"/>
                    </a:lnTo>
                    <a:lnTo>
                      <a:pt x="2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Rectangle 28"/>
              <p:cNvSpPr>
                <a:spLocks noChangeArrowheads="1"/>
              </p:cNvSpPr>
              <p:nvPr/>
            </p:nvSpPr>
            <p:spPr bwMode="auto">
              <a:xfrm>
                <a:off x="3295" y="2410"/>
                <a:ext cx="340" cy="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p:cNvGrpSpPr/>
          <p:nvPr/>
        </p:nvGrpSpPr>
        <p:grpSpPr>
          <a:xfrm>
            <a:off x="5785951" y="5104557"/>
            <a:ext cx="5567846" cy="954107"/>
            <a:chOff x="5785951" y="4721050"/>
            <a:chExt cx="5567846" cy="954107"/>
          </a:xfrm>
        </p:grpSpPr>
        <p:sp>
          <p:nvSpPr>
            <p:cNvPr id="14" name="Rectangle 13"/>
            <p:cNvSpPr/>
            <p:nvPr/>
          </p:nvSpPr>
          <p:spPr>
            <a:xfrm>
              <a:off x="6375677" y="4721050"/>
              <a:ext cx="4978120" cy="954107"/>
            </a:xfrm>
            <a:prstGeom prst="rect">
              <a:avLst/>
            </a:prstGeom>
          </p:spPr>
          <p:txBody>
            <a:bodyPr wrap="square">
              <a:spAutoFit/>
            </a:bodyPr>
            <a:lstStyle/>
            <a:p>
              <a:r>
                <a:rPr lang="en-US" sz="2000" b="1" cap="all" dirty="0">
                  <a:solidFill>
                    <a:schemeClr val="tx1">
                      <a:lumMod val="65000"/>
                      <a:lumOff val="35000"/>
                    </a:schemeClr>
                  </a:solidFill>
                  <a:cs typeface="Arial" panose="020B0604020202020204" pitchFamily="34" charset="0"/>
                </a:rPr>
                <a:t>Funding</a:t>
              </a:r>
            </a:p>
            <a:p>
              <a:r>
                <a:rPr lang="en-US" dirty="0">
                  <a:solidFill>
                    <a:schemeClr val="tx1">
                      <a:lumMod val="65000"/>
                      <a:lumOff val="35000"/>
                    </a:schemeClr>
                  </a:solidFill>
                  <a:cs typeface="Arial" panose="020B0604020202020204" pitchFamily="34" charset="0"/>
                </a:rPr>
                <a:t>Ease of funding and incentives for procurement and installation of solar units</a:t>
              </a:r>
            </a:p>
          </p:txBody>
        </p:sp>
        <p:grpSp>
          <p:nvGrpSpPr>
            <p:cNvPr id="30" name="Group 25"/>
            <p:cNvGrpSpPr>
              <a:grpSpLocks noChangeAspect="1"/>
            </p:cNvGrpSpPr>
            <p:nvPr/>
          </p:nvGrpSpPr>
          <p:grpSpPr bwMode="auto">
            <a:xfrm>
              <a:off x="5785951" y="4933940"/>
              <a:ext cx="466502" cy="528327"/>
              <a:chOff x="3258" y="1798"/>
              <a:chExt cx="581" cy="658"/>
            </a:xfrm>
            <a:solidFill>
              <a:schemeClr val="accent4"/>
            </a:solidFill>
          </p:grpSpPr>
          <p:sp>
            <p:nvSpPr>
              <p:cNvPr id="31" name="Freeform 30"/>
              <p:cNvSpPr>
                <a:spLocks noEditPoints="1"/>
              </p:cNvSpPr>
              <p:nvPr/>
            </p:nvSpPr>
            <p:spPr bwMode="auto">
              <a:xfrm>
                <a:off x="3258" y="1798"/>
                <a:ext cx="581" cy="592"/>
              </a:xfrm>
              <a:custGeom>
                <a:avLst/>
                <a:gdLst>
                  <a:gd name="T0" fmla="*/ 1980 w 2905"/>
                  <a:gd name="T1" fmla="*/ 387 h 2961"/>
                  <a:gd name="T2" fmla="*/ 1927 w 2905"/>
                  <a:gd name="T3" fmla="*/ 411 h 2961"/>
                  <a:gd name="T4" fmla="*/ 819 w 2905"/>
                  <a:gd name="T5" fmla="*/ 1534 h 2961"/>
                  <a:gd name="T6" fmla="*/ 785 w 2905"/>
                  <a:gd name="T7" fmla="*/ 1585 h 2961"/>
                  <a:gd name="T8" fmla="*/ 773 w 2905"/>
                  <a:gd name="T9" fmla="*/ 1643 h 2961"/>
                  <a:gd name="T10" fmla="*/ 780 w 2905"/>
                  <a:gd name="T11" fmla="*/ 1705 h 2961"/>
                  <a:gd name="T12" fmla="*/ 808 w 2905"/>
                  <a:gd name="T13" fmla="*/ 1761 h 2961"/>
                  <a:gd name="T14" fmla="*/ 1152 w 2905"/>
                  <a:gd name="T15" fmla="*/ 2115 h 2961"/>
                  <a:gd name="T16" fmla="*/ 1204 w 2905"/>
                  <a:gd name="T17" fmla="*/ 2154 h 2961"/>
                  <a:gd name="T18" fmla="*/ 1262 w 2905"/>
                  <a:gd name="T19" fmla="*/ 2171 h 2961"/>
                  <a:gd name="T20" fmla="*/ 1321 w 2905"/>
                  <a:gd name="T21" fmla="*/ 2169 h 2961"/>
                  <a:gd name="T22" fmla="*/ 1375 w 2905"/>
                  <a:gd name="T23" fmla="*/ 2145 h 2961"/>
                  <a:gd name="T24" fmla="*/ 2483 w 2905"/>
                  <a:gd name="T25" fmla="*/ 1021 h 2961"/>
                  <a:gd name="T26" fmla="*/ 2516 w 2905"/>
                  <a:gd name="T27" fmla="*/ 970 h 2961"/>
                  <a:gd name="T28" fmla="*/ 2528 w 2905"/>
                  <a:gd name="T29" fmla="*/ 913 h 2961"/>
                  <a:gd name="T30" fmla="*/ 2521 w 2905"/>
                  <a:gd name="T31" fmla="*/ 851 h 2961"/>
                  <a:gd name="T32" fmla="*/ 2494 w 2905"/>
                  <a:gd name="T33" fmla="*/ 795 h 2961"/>
                  <a:gd name="T34" fmla="*/ 2150 w 2905"/>
                  <a:gd name="T35" fmla="*/ 440 h 2961"/>
                  <a:gd name="T36" fmla="*/ 2097 w 2905"/>
                  <a:gd name="T37" fmla="*/ 402 h 2961"/>
                  <a:gd name="T38" fmla="*/ 2039 w 2905"/>
                  <a:gd name="T39" fmla="*/ 385 h 2961"/>
                  <a:gd name="T40" fmla="*/ 2107 w 2905"/>
                  <a:gd name="T41" fmla="*/ 0 h 2961"/>
                  <a:gd name="T42" fmla="*/ 2153 w 2905"/>
                  <a:gd name="T43" fmla="*/ 2 h 2961"/>
                  <a:gd name="T44" fmla="*/ 2239 w 2905"/>
                  <a:gd name="T45" fmla="*/ 22 h 2961"/>
                  <a:gd name="T46" fmla="*/ 2319 w 2905"/>
                  <a:gd name="T47" fmla="*/ 60 h 2961"/>
                  <a:gd name="T48" fmla="*/ 2390 w 2905"/>
                  <a:gd name="T49" fmla="*/ 118 h 2961"/>
                  <a:gd name="T50" fmla="*/ 2820 w 2905"/>
                  <a:gd name="T51" fmla="*/ 560 h 2961"/>
                  <a:gd name="T52" fmla="*/ 2867 w 2905"/>
                  <a:gd name="T53" fmla="*/ 638 h 2961"/>
                  <a:gd name="T54" fmla="*/ 2896 w 2905"/>
                  <a:gd name="T55" fmla="*/ 723 h 2961"/>
                  <a:gd name="T56" fmla="*/ 2905 w 2905"/>
                  <a:gd name="T57" fmla="*/ 810 h 2961"/>
                  <a:gd name="T58" fmla="*/ 2896 w 2905"/>
                  <a:gd name="T59" fmla="*/ 899 h 2961"/>
                  <a:gd name="T60" fmla="*/ 2867 w 2905"/>
                  <a:gd name="T61" fmla="*/ 984 h 2961"/>
                  <a:gd name="T62" fmla="*/ 2820 w 2905"/>
                  <a:gd name="T63" fmla="*/ 1061 h 2961"/>
                  <a:gd name="T64" fmla="*/ 1339 w 2905"/>
                  <a:gd name="T65" fmla="*/ 2574 h 2961"/>
                  <a:gd name="T66" fmla="*/ 1266 w 2905"/>
                  <a:gd name="T67" fmla="*/ 2632 h 2961"/>
                  <a:gd name="T68" fmla="*/ 1185 w 2905"/>
                  <a:gd name="T69" fmla="*/ 2670 h 2961"/>
                  <a:gd name="T70" fmla="*/ 1098 w 2905"/>
                  <a:gd name="T71" fmla="*/ 2690 h 2961"/>
                  <a:gd name="T72" fmla="*/ 1010 w 2905"/>
                  <a:gd name="T73" fmla="*/ 2689 h 2961"/>
                  <a:gd name="T74" fmla="*/ 923 w 2905"/>
                  <a:gd name="T75" fmla="*/ 2668 h 2961"/>
                  <a:gd name="T76" fmla="*/ 87 w 2905"/>
                  <a:gd name="T77" fmla="*/ 2961 h 2961"/>
                  <a:gd name="T78" fmla="*/ 55 w 2905"/>
                  <a:gd name="T79" fmla="*/ 2947 h 2961"/>
                  <a:gd name="T80" fmla="*/ 25 w 2905"/>
                  <a:gd name="T81" fmla="*/ 2921 h 2961"/>
                  <a:gd name="T82" fmla="*/ 4 w 2905"/>
                  <a:gd name="T83" fmla="*/ 2888 h 2961"/>
                  <a:gd name="T84" fmla="*/ 2 w 2905"/>
                  <a:gd name="T85" fmla="*/ 2857 h 2961"/>
                  <a:gd name="T86" fmla="*/ 275 w 2905"/>
                  <a:gd name="T87" fmla="*/ 1977 h 2961"/>
                  <a:gd name="T88" fmla="*/ 264 w 2905"/>
                  <a:gd name="T89" fmla="*/ 1887 h 2961"/>
                  <a:gd name="T90" fmla="*/ 272 w 2905"/>
                  <a:gd name="T91" fmla="*/ 1798 h 2961"/>
                  <a:gd name="T92" fmla="*/ 300 w 2905"/>
                  <a:gd name="T93" fmla="*/ 1711 h 2961"/>
                  <a:gd name="T94" fmla="*/ 348 w 2905"/>
                  <a:gd name="T95" fmla="*/ 1632 h 2961"/>
                  <a:gd name="T96" fmla="*/ 1828 w 2905"/>
                  <a:gd name="T97" fmla="*/ 118 h 2961"/>
                  <a:gd name="T98" fmla="*/ 1900 w 2905"/>
                  <a:gd name="T99" fmla="*/ 60 h 2961"/>
                  <a:gd name="T100" fmla="*/ 1980 w 2905"/>
                  <a:gd name="T101" fmla="*/ 22 h 2961"/>
                  <a:gd name="T102" fmla="*/ 2066 w 2905"/>
                  <a:gd name="T103" fmla="*/ 2 h 2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05" h="2961">
                    <a:moveTo>
                      <a:pt x="2009" y="384"/>
                    </a:moveTo>
                    <a:lnTo>
                      <a:pt x="1980" y="387"/>
                    </a:lnTo>
                    <a:lnTo>
                      <a:pt x="1953" y="396"/>
                    </a:lnTo>
                    <a:lnTo>
                      <a:pt x="1927" y="411"/>
                    </a:lnTo>
                    <a:lnTo>
                      <a:pt x="1904" y="430"/>
                    </a:lnTo>
                    <a:lnTo>
                      <a:pt x="819" y="1534"/>
                    </a:lnTo>
                    <a:lnTo>
                      <a:pt x="800" y="1558"/>
                    </a:lnTo>
                    <a:lnTo>
                      <a:pt x="785" y="1585"/>
                    </a:lnTo>
                    <a:lnTo>
                      <a:pt x="776" y="1614"/>
                    </a:lnTo>
                    <a:lnTo>
                      <a:pt x="773" y="1643"/>
                    </a:lnTo>
                    <a:lnTo>
                      <a:pt x="774" y="1674"/>
                    </a:lnTo>
                    <a:lnTo>
                      <a:pt x="780" y="1705"/>
                    </a:lnTo>
                    <a:lnTo>
                      <a:pt x="791" y="1733"/>
                    </a:lnTo>
                    <a:lnTo>
                      <a:pt x="808" y="1761"/>
                    </a:lnTo>
                    <a:lnTo>
                      <a:pt x="829" y="1786"/>
                    </a:lnTo>
                    <a:lnTo>
                      <a:pt x="1152" y="2115"/>
                    </a:lnTo>
                    <a:lnTo>
                      <a:pt x="1176" y="2137"/>
                    </a:lnTo>
                    <a:lnTo>
                      <a:pt x="1204" y="2154"/>
                    </a:lnTo>
                    <a:lnTo>
                      <a:pt x="1232" y="2165"/>
                    </a:lnTo>
                    <a:lnTo>
                      <a:pt x="1262" y="2171"/>
                    </a:lnTo>
                    <a:lnTo>
                      <a:pt x="1292" y="2172"/>
                    </a:lnTo>
                    <a:lnTo>
                      <a:pt x="1321" y="2169"/>
                    </a:lnTo>
                    <a:lnTo>
                      <a:pt x="1349" y="2160"/>
                    </a:lnTo>
                    <a:lnTo>
                      <a:pt x="1375" y="2145"/>
                    </a:lnTo>
                    <a:lnTo>
                      <a:pt x="1398" y="2126"/>
                    </a:lnTo>
                    <a:lnTo>
                      <a:pt x="2483" y="1021"/>
                    </a:lnTo>
                    <a:lnTo>
                      <a:pt x="2502" y="998"/>
                    </a:lnTo>
                    <a:lnTo>
                      <a:pt x="2516" y="970"/>
                    </a:lnTo>
                    <a:lnTo>
                      <a:pt x="2525" y="942"/>
                    </a:lnTo>
                    <a:lnTo>
                      <a:pt x="2528" y="913"/>
                    </a:lnTo>
                    <a:lnTo>
                      <a:pt x="2527" y="882"/>
                    </a:lnTo>
                    <a:lnTo>
                      <a:pt x="2521" y="851"/>
                    </a:lnTo>
                    <a:lnTo>
                      <a:pt x="2510" y="822"/>
                    </a:lnTo>
                    <a:lnTo>
                      <a:pt x="2494" y="795"/>
                    </a:lnTo>
                    <a:lnTo>
                      <a:pt x="2473" y="770"/>
                    </a:lnTo>
                    <a:lnTo>
                      <a:pt x="2150" y="440"/>
                    </a:lnTo>
                    <a:lnTo>
                      <a:pt x="2124" y="419"/>
                    </a:lnTo>
                    <a:lnTo>
                      <a:pt x="2097" y="402"/>
                    </a:lnTo>
                    <a:lnTo>
                      <a:pt x="2068" y="391"/>
                    </a:lnTo>
                    <a:lnTo>
                      <a:pt x="2039" y="385"/>
                    </a:lnTo>
                    <a:lnTo>
                      <a:pt x="2009" y="384"/>
                    </a:lnTo>
                    <a:close/>
                    <a:moveTo>
                      <a:pt x="2107" y="0"/>
                    </a:moveTo>
                    <a:lnTo>
                      <a:pt x="2112" y="0"/>
                    </a:lnTo>
                    <a:lnTo>
                      <a:pt x="2153" y="2"/>
                    </a:lnTo>
                    <a:lnTo>
                      <a:pt x="2197" y="9"/>
                    </a:lnTo>
                    <a:lnTo>
                      <a:pt x="2239" y="22"/>
                    </a:lnTo>
                    <a:lnTo>
                      <a:pt x="2279" y="39"/>
                    </a:lnTo>
                    <a:lnTo>
                      <a:pt x="2319" y="60"/>
                    </a:lnTo>
                    <a:lnTo>
                      <a:pt x="2356" y="86"/>
                    </a:lnTo>
                    <a:lnTo>
                      <a:pt x="2390" y="118"/>
                    </a:lnTo>
                    <a:lnTo>
                      <a:pt x="2789" y="524"/>
                    </a:lnTo>
                    <a:lnTo>
                      <a:pt x="2820" y="560"/>
                    </a:lnTo>
                    <a:lnTo>
                      <a:pt x="2846" y="598"/>
                    </a:lnTo>
                    <a:lnTo>
                      <a:pt x="2867" y="638"/>
                    </a:lnTo>
                    <a:lnTo>
                      <a:pt x="2884" y="680"/>
                    </a:lnTo>
                    <a:lnTo>
                      <a:pt x="2896" y="723"/>
                    </a:lnTo>
                    <a:lnTo>
                      <a:pt x="2903" y="766"/>
                    </a:lnTo>
                    <a:lnTo>
                      <a:pt x="2905" y="810"/>
                    </a:lnTo>
                    <a:lnTo>
                      <a:pt x="2903" y="855"/>
                    </a:lnTo>
                    <a:lnTo>
                      <a:pt x="2896" y="899"/>
                    </a:lnTo>
                    <a:lnTo>
                      <a:pt x="2884" y="942"/>
                    </a:lnTo>
                    <a:lnTo>
                      <a:pt x="2867" y="984"/>
                    </a:lnTo>
                    <a:lnTo>
                      <a:pt x="2846" y="1024"/>
                    </a:lnTo>
                    <a:lnTo>
                      <a:pt x="2820" y="1061"/>
                    </a:lnTo>
                    <a:lnTo>
                      <a:pt x="2789" y="1096"/>
                    </a:lnTo>
                    <a:lnTo>
                      <a:pt x="1339" y="2574"/>
                    </a:lnTo>
                    <a:lnTo>
                      <a:pt x="1304" y="2606"/>
                    </a:lnTo>
                    <a:lnTo>
                      <a:pt x="1266" y="2632"/>
                    </a:lnTo>
                    <a:lnTo>
                      <a:pt x="1226" y="2653"/>
                    </a:lnTo>
                    <a:lnTo>
                      <a:pt x="1185" y="2670"/>
                    </a:lnTo>
                    <a:lnTo>
                      <a:pt x="1143" y="2683"/>
                    </a:lnTo>
                    <a:lnTo>
                      <a:pt x="1098" y="2690"/>
                    </a:lnTo>
                    <a:lnTo>
                      <a:pt x="1055" y="2692"/>
                    </a:lnTo>
                    <a:lnTo>
                      <a:pt x="1010" y="2689"/>
                    </a:lnTo>
                    <a:lnTo>
                      <a:pt x="967" y="2681"/>
                    </a:lnTo>
                    <a:lnTo>
                      <a:pt x="923" y="2668"/>
                    </a:lnTo>
                    <a:lnTo>
                      <a:pt x="101" y="2960"/>
                    </a:lnTo>
                    <a:lnTo>
                      <a:pt x="87" y="2961"/>
                    </a:lnTo>
                    <a:lnTo>
                      <a:pt x="70" y="2956"/>
                    </a:lnTo>
                    <a:lnTo>
                      <a:pt x="55" y="2947"/>
                    </a:lnTo>
                    <a:lnTo>
                      <a:pt x="38" y="2936"/>
                    </a:lnTo>
                    <a:lnTo>
                      <a:pt x="25" y="2921"/>
                    </a:lnTo>
                    <a:lnTo>
                      <a:pt x="12" y="2904"/>
                    </a:lnTo>
                    <a:lnTo>
                      <a:pt x="4" y="2888"/>
                    </a:lnTo>
                    <a:lnTo>
                      <a:pt x="0" y="2871"/>
                    </a:lnTo>
                    <a:lnTo>
                      <a:pt x="2" y="2857"/>
                    </a:lnTo>
                    <a:lnTo>
                      <a:pt x="288" y="2021"/>
                    </a:lnTo>
                    <a:lnTo>
                      <a:pt x="275" y="1977"/>
                    </a:lnTo>
                    <a:lnTo>
                      <a:pt x="267" y="1933"/>
                    </a:lnTo>
                    <a:lnTo>
                      <a:pt x="264" y="1887"/>
                    </a:lnTo>
                    <a:lnTo>
                      <a:pt x="265" y="1842"/>
                    </a:lnTo>
                    <a:lnTo>
                      <a:pt x="272" y="1798"/>
                    </a:lnTo>
                    <a:lnTo>
                      <a:pt x="284" y="1753"/>
                    </a:lnTo>
                    <a:lnTo>
                      <a:pt x="300" y="1711"/>
                    </a:lnTo>
                    <a:lnTo>
                      <a:pt x="322" y="1671"/>
                    </a:lnTo>
                    <a:lnTo>
                      <a:pt x="348" y="1632"/>
                    </a:lnTo>
                    <a:lnTo>
                      <a:pt x="379" y="1596"/>
                    </a:lnTo>
                    <a:lnTo>
                      <a:pt x="1828" y="118"/>
                    </a:lnTo>
                    <a:lnTo>
                      <a:pt x="1863" y="86"/>
                    </a:lnTo>
                    <a:lnTo>
                      <a:pt x="1900" y="60"/>
                    </a:lnTo>
                    <a:lnTo>
                      <a:pt x="1939" y="39"/>
                    </a:lnTo>
                    <a:lnTo>
                      <a:pt x="1980" y="22"/>
                    </a:lnTo>
                    <a:lnTo>
                      <a:pt x="2023" y="9"/>
                    </a:lnTo>
                    <a:lnTo>
                      <a:pt x="2066" y="2"/>
                    </a:lnTo>
                    <a:lnTo>
                      <a:pt x="2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31"/>
              <p:cNvSpPr>
                <a:spLocks noChangeArrowheads="1"/>
              </p:cNvSpPr>
              <p:nvPr/>
            </p:nvSpPr>
            <p:spPr bwMode="auto">
              <a:xfrm>
                <a:off x="3295" y="2410"/>
                <a:ext cx="340" cy="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611294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152867"/>
            <a:ext cx="403412" cy="865137"/>
            <a:chOff x="0" y="152867"/>
            <a:chExt cx="403412" cy="865137"/>
          </a:xfrm>
        </p:grpSpPr>
        <p:sp>
          <p:nvSpPr>
            <p:cNvPr id="6" name="Rectangle 5"/>
            <p:cNvSpPr/>
            <p:nvPr/>
          </p:nvSpPr>
          <p:spPr>
            <a:xfrm>
              <a:off x="0" y="152867"/>
              <a:ext cx="403412" cy="403412"/>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0" y="614592"/>
              <a:ext cx="403412" cy="40341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 name="TextBox 8"/>
          <p:cNvSpPr txBox="1"/>
          <p:nvPr/>
        </p:nvSpPr>
        <p:spPr>
          <a:xfrm>
            <a:off x="1420907" y="433229"/>
            <a:ext cx="9350188" cy="584775"/>
          </a:xfrm>
          <a:prstGeom prst="rect">
            <a:avLst/>
          </a:prstGeom>
          <a:noFill/>
        </p:spPr>
        <p:txBody>
          <a:bodyPr wrap="square" rtlCol="0" anchor="t">
            <a:spAutoFit/>
          </a:bodyPr>
          <a:lstStyle/>
          <a:p>
            <a:pPr algn="ctr"/>
            <a:r>
              <a:rPr lang="en-ID" sz="3200" b="1" dirty="0">
                <a:solidFill>
                  <a:schemeClr val="tx1">
                    <a:lumMod val="75000"/>
                    <a:lumOff val="25000"/>
                  </a:schemeClr>
                </a:solidFill>
                <a:latin typeface="+mj-lt"/>
              </a:rPr>
              <a:t>MANUFACTURER </a:t>
            </a:r>
            <a:r>
              <a:rPr lang="en-ID" sz="3200" dirty="0">
                <a:solidFill>
                  <a:schemeClr val="tx1">
                    <a:lumMod val="75000"/>
                    <a:lumOff val="25000"/>
                  </a:schemeClr>
                </a:solidFill>
                <a:latin typeface="+mj-lt"/>
              </a:rPr>
              <a:t>Investment Decision</a:t>
            </a:r>
            <a:endParaRPr lang="en-US" sz="3200" dirty="0">
              <a:solidFill>
                <a:schemeClr val="tx1">
                  <a:lumMod val="75000"/>
                  <a:lumOff val="25000"/>
                </a:schemeClr>
              </a:solidFill>
              <a:latin typeface="+mj-lt"/>
            </a:endParaRPr>
          </a:p>
        </p:txBody>
      </p:sp>
      <p:sp>
        <p:nvSpPr>
          <p:cNvPr id="180" name="Rectangle 179"/>
          <p:cNvSpPr/>
          <p:nvPr/>
        </p:nvSpPr>
        <p:spPr>
          <a:xfrm>
            <a:off x="0" y="6767252"/>
            <a:ext cx="12192000" cy="907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p:cNvSpPr/>
          <p:nvPr/>
        </p:nvSpPr>
        <p:spPr>
          <a:xfrm rot="5400000">
            <a:off x="3038905" y="2932321"/>
            <a:ext cx="1894980" cy="1633604"/>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0" name="Hexagon 59"/>
          <p:cNvSpPr/>
          <p:nvPr/>
        </p:nvSpPr>
        <p:spPr>
          <a:xfrm rot="5400000">
            <a:off x="4715500" y="2932323"/>
            <a:ext cx="1894980" cy="1633604"/>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5400000">
            <a:off x="6392094" y="2932324"/>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5400000">
            <a:off x="8068689" y="2932325"/>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5400000">
            <a:off x="7231188" y="1424951"/>
            <a:ext cx="1894980" cy="1633604"/>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5400000">
            <a:off x="5550815" y="1424953"/>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5400000">
            <a:off x="5550815" y="4443638"/>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5400000">
            <a:off x="3870442" y="4443639"/>
            <a:ext cx="1894980" cy="1633604"/>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4000" b="1" dirty="0">
              <a:latin typeface="+mj-lt"/>
            </a:endParaRPr>
          </a:p>
        </p:txBody>
      </p:sp>
      <p:sp>
        <p:nvSpPr>
          <p:cNvPr id="72" name="Hexagon 71"/>
          <p:cNvSpPr/>
          <p:nvPr/>
        </p:nvSpPr>
        <p:spPr>
          <a:xfrm rot="5400000">
            <a:off x="1362311" y="2932321"/>
            <a:ext cx="1894980" cy="1633604"/>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exagon 72"/>
          <p:cNvSpPr/>
          <p:nvPr/>
        </p:nvSpPr>
        <p:spPr>
          <a:xfrm rot="5400000">
            <a:off x="2190068" y="1424954"/>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exagon 75"/>
          <p:cNvSpPr/>
          <p:nvPr/>
        </p:nvSpPr>
        <p:spPr>
          <a:xfrm rot="5400000">
            <a:off x="8911561" y="1424953"/>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US" sz="4000" b="1" dirty="0">
              <a:latin typeface="+mj-lt"/>
            </a:endParaRPr>
          </a:p>
        </p:txBody>
      </p:sp>
      <p:sp>
        <p:nvSpPr>
          <p:cNvPr id="77" name="Hexagon 76"/>
          <p:cNvSpPr/>
          <p:nvPr/>
        </p:nvSpPr>
        <p:spPr>
          <a:xfrm rot="5400000">
            <a:off x="8911561" y="4443638"/>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custDataLst>
              <p:tags r:id="rId1"/>
            </p:custDataLst>
          </p:nvPr>
        </p:nvSpPr>
        <p:spPr>
          <a:xfrm>
            <a:off x="3169593" y="3469200"/>
            <a:ext cx="1633604" cy="553998"/>
          </a:xfrm>
          <a:prstGeom prst="rect">
            <a:avLst/>
          </a:prstGeom>
          <a:ln>
            <a:noFill/>
          </a:ln>
        </p:spPr>
        <p:txBody>
          <a:bodyPr wrap="square" anchor="ctr">
            <a:spAutoFit/>
          </a:bodyPr>
          <a:lstStyle/>
          <a:p>
            <a:pPr algn="ctr"/>
            <a:r>
              <a:rPr lang="en-ID" sz="1000" b="1" dirty="0">
                <a:solidFill>
                  <a:schemeClr val="tx1">
                    <a:lumMod val="75000"/>
                    <a:lumOff val="25000"/>
                  </a:schemeClr>
                </a:solidFill>
              </a:rPr>
              <a:t>ROE</a:t>
            </a:r>
          </a:p>
          <a:p>
            <a:pPr algn="ctr"/>
            <a:r>
              <a:rPr lang="en-IN" sz="1000" dirty="0">
                <a:solidFill>
                  <a:schemeClr val="tx1">
                    <a:lumMod val="75000"/>
                    <a:lumOff val="25000"/>
                  </a:schemeClr>
                </a:solidFill>
              </a:rPr>
              <a:t>The segment gives nice returns of 21% on equity.</a:t>
            </a:r>
            <a:endParaRPr lang="en-ID" sz="1000" dirty="0">
              <a:solidFill>
                <a:schemeClr val="tx1">
                  <a:lumMod val="75000"/>
                  <a:lumOff val="25000"/>
                </a:schemeClr>
              </a:solidFill>
            </a:endParaRPr>
          </a:p>
        </p:txBody>
      </p:sp>
      <p:sp>
        <p:nvSpPr>
          <p:cNvPr id="84" name="Rectangle 83"/>
          <p:cNvSpPr/>
          <p:nvPr>
            <p:custDataLst>
              <p:tags r:id="rId2"/>
            </p:custDataLst>
          </p:nvPr>
        </p:nvSpPr>
        <p:spPr>
          <a:xfrm>
            <a:off x="5681503" y="1899629"/>
            <a:ext cx="1633604" cy="707886"/>
          </a:xfrm>
          <a:prstGeom prst="rect">
            <a:avLst/>
          </a:prstGeom>
          <a:ln>
            <a:noFill/>
          </a:ln>
        </p:spPr>
        <p:txBody>
          <a:bodyPr wrap="square" anchor="ctr">
            <a:spAutoFit/>
          </a:bodyPr>
          <a:lstStyle/>
          <a:p>
            <a:pPr algn="ctr"/>
            <a:r>
              <a:rPr lang="en-ID" sz="1000" b="1" dirty="0">
                <a:solidFill>
                  <a:schemeClr val="tx1">
                    <a:lumMod val="75000"/>
                    <a:lumOff val="25000"/>
                  </a:schemeClr>
                </a:solidFill>
              </a:rPr>
              <a:t>Market structure </a:t>
            </a:r>
          </a:p>
          <a:p>
            <a:pPr algn="ctr"/>
            <a:r>
              <a:rPr lang="en-IN" sz="1000" dirty="0">
                <a:solidFill>
                  <a:schemeClr val="tx1">
                    <a:lumMod val="75000"/>
                    <a:lumOff val="25000"/>
                  </a:schemeClr>
                </a:solidFill>
              </a:rPr>
              <a:t>The market is an oligopoly with multiple competitors</a:t>
            </a:r>
            <a:endParaRPr lang="en-ID" sz="1000" dirty="0">
              <a:solidFill>
                <a:schemeClr val="tx1">
                  <a:lumMod val="75000"/>
                  <a:lumOff val="25000"/>
                </a:schemeClr>
              </a:solidFill>
            </a:endParaRPr>
          </a:p>
        </p:txBody>
      </p:sp>
      <p:sp>
        <p:nvSpPr>
          <p:cNvPr id="85" name="Rectangle 84"/>
          <p:cNvSpPr/>
          <p:nvPr>
            <p:custDataLst>
              <p:tags r:id="rId3"/>
            </p:custDataLst>
          </p:nvPr>
        </p:nvSpPr>
        <p:spPr>
          <a:xfrm>
            <a:off x="8199376" y="3241296"/>
            <a:ext cx="1633604" cy="1015663"/>
          </a:xfrm>
          <a:prstGeom prst="rect">
            <a:avLst/>
          </a:prstGeom>
          <a:ln>
            <a:noFill/>
          </a:ln>
        </p:spPr>
        <p:txBody>
          <a:bodyPr wrap="square" anchor="ctr">
            <a:spAutoFit/>
          </a:bodyPr>
          <a:lstStyle/>
          <a:p>
            <a:pPr algn="ctr"/>
            <a:r>
              <a:rPr lang="en-ID" sz="1000" b="1" dirty="0">
                <a:solidFill>
                  <a:schemeClr val="tx1">
                    <a:lumMod val="75000"/>
                    <a:lumOff val="25000"/>
                  </a:schemeClr>
                </a:solidFill>
              </a:rPr>
              <a:t>Manufacturing Process </a:t>
            </a:r>
            <a:r>
              <a:rPr lang="en-IN" sz="1000" dirty="0">
                <a:solidFill>
                  <a:schemeClr val="tx1">
                    <a:lumMod val="75000"/>
                    <a:lumOff val="25000"/>
                  </a:schemeClr>
                </a:solidFill>
              </a:rPr>
              <a:t>Panels are sourced mostly from China and other East Asian countries and assembled in India</a:t>
            </a:r>
            <a:endParaRPr lang="en-ID" sz="1000" dirty="0">
              <a:solidFill>
                <a:schemeClr val="tx1">
                  <a:lumMod val="75000"/>
                  <a:lumOff val="25000"/>
                </a:schemeClr>
              </a:solidFill>
            </a:endParaRPr>
          </a:p>
        </p:txBody>
      </p:sp>
      <p:sp>
        <p:nvSpPr>
          <p:cNvPr id="86" name="Rectangle 85"/>
          <p:cNvSpPr/>
          <p:nvPr>
            <p:custDataLst>
              <p:tags r:id="rId4"/>
            </p:custDataLst>
          </p:nvPr>
        </p:nvSpPr>
        <p:spPr>
          <a:xfrm>
            <a:off x="5681503" y="4829553"/>
            <a:ext cx="1633604" cy="861774"/>
          </a:xfrm>
          <a:prstGeom prst="rect">
            <a:avLst/>
          </a:prstGeom>
          <a:ln>
            <a:noFill/>
          </a:ln>
        </p:spPr>
        <p:txBody>
          <a:bodyPr wrap="square" anchor="ctr">
            <a:spAutoFit/>
          </a:bodyPr>
          <a:lstStyle/>
          <a:p>
            <a:pPr algn="ctr"/>
            <a:r>
              <a:rPr lang="en-ID" sz="1000" b="1" dirty="0">
                <a:solidFill>
                  <a:schemeClr val="tx1">
                    <a:lumMod val="75000"/>
                    <a:lumOff val="25000"/>
                  </a:schemeClr>
                </a:solidFill>
              </a:rPr>
              <a:t>Regulations </a:t>
            </a:r>
          </a:p>
          <a:p>
            <a:pPr algn="ctr"/>
            <a:r>
              <a:rPr lang="en-IN" sz="1000" dirty="0">
                <a:solidFill>
                  <a:schemeClr val="tx1">
                    <a:lumMod val="75000"/>
                    <a:lumOff val="25000"/>
                  </a:schemeClr>
                </a:solidFill>
              </a:rPr>
              <a:t>Lot of government subsidies, and policy programs to shift to green energy</a:t>
            </a:r>
            <a:endParaRPr lang="en-ID" sz="1000" dirty="0">
              <a:solidFill>
                <a:schemeClr val="tx1">
                  <a:lumMod val="75000"/>
                  <a:lumOff val="25000"/>
                </a:schemeClr>
              </a:solidFill>
            </a:endParaRPr>
          </a:p>
        </p:txBody>
      </p:sp>
      <p:sp>
        <p:nvSpPr>
          <p:cNvPr id="48" name="Hexagon 47">
            <a:extLst>
              <a:ext uri="{FF2B5EF4-FFF2-40B4-BE49-F238E27FC236}">
                <a16:creationId xmlns:a16="http://schemas.microsoft.com/office/drawing/2014/main" id="{D85441AC-B830-804B-A636-1DE4028D454B}"/>
              </a:ext>
            </a:extLst>
          </p:cNvPr>
          <p:cNvSpPr/>
          <p:nvPr/>
        </p:nvSpPr>
        <p:spPr>
          <a:xfrm rot="5400000">
            <a:off x="2216848" y="4470435"/>
            <a:ext cx="1894980" cy="1633604"/>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43A84723-1875-0A46-A618-1C167076683E}"/>
              </a:ext>
            </a:extLst>
          </p:cNvPr>
          <p:cNvSpPr/>
          <p:nvPr/>
        </p:nvSpPr>
        <p:spPr>
          <a:xfrm rot="5400000">
            <a:off x="513933" y="1415254"/>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7189560-B43A-D34D-BB1D-8E0F0F212568}"/>
              </a:ext>
            </a:extLst>
          </p:cNvPr>
          <p:cNvSpPr/>
          <p:nvPr>
            <p:custDataLst>
              <p:tags r:id="rId5"/>
            </p:custDataLst>
          </p:nvPr>
        </p:nvSpPr>
        <p:spPr>
          <a:xfrm>
            <a:off x="642509" y="1955057"/>
            <a:ext cx="1633604" cy="553998"/>
          </a:xfrm>
          <a:prstGeom prst="rect">
            <a:avLst/>
          </a:prstGeom>
          <a:ln>
            <a:noFill/>
          </a:ln>
        </p:spPr>
        <p:txBody>
          <a:bodyPr wrap="square" anchor="ctr">
            <a:spAutoFit/>
          </a:bodyPr>
          <a:lstStyle/>
          <a:p>
            <a:pPr algn="ctr"/>
            <a:r>
              <a:rPr lang="en-ID" sz="1000" b="1" dirty="0">
                <a:solidFill>
                  <a:schemeClr val="tx1">
                    <a:lumMod val="75000"/>
                    <a:lumOff val="25000"/>
                  </a:schemeClr>
                </a:solidFill>
              </a:rPr>
              <a:t>Profitability</a:t>
            </a:r>
          </a:p>
          <a:p>
            <a:pPr algn="ctr"/>
            <a:r>
              <a:rPr lang="en-IN" sz="1000" dirty="0">
                <a:solidFill>
                  <a:schemeClr val="tx1">
                    <a:lumMod val="75000"/>
                    <a:lumOff val="25000"/>
                  </a:schemeClr>
                </a:solidFill>
              </a:rPr>
              <a:t>Good operating profit margin of 9% </a:t>
            </a:r>
            <a:endParaRPr lang="en-ID" sz="1000" dirty="0">
              <a:solidFill>
                <a:schemeClr val="tx1">
                  <a:lumMod val="75000"/>
                  <a:lumOff val="25000"/>
                </a:schemeClr>
              </a:solidFill>
            </a:endParaRPr>
          </a:p>
        </p:txBody>
      </p:sp>
      <p:sp>
        <p:nvSpPr>
          <p:cNvPr id="51" name="Rectangle 50">
            <a:extLst>
              <a:ext uri="{FF2B5EF4-FFF2-40B4-BE49-F238E27FC236}">
                <a16:creationId xmlns:a16="http://schemas.microsoft.com/office/drawing/2014/main" id="{067C335F-FAAD-F64D-86CA-0B7411611BF0}"/>
              </a:ext>
            </a:extLst>
          </p:cNvPr>
          <p:cNvSpPr/>
          <p:nvPr>
            <p:custDataLst>
              <p:tags r:id="rId6"/>
            </p:custDataLst>
          </p:nvPr>
        </p:nvSpPr>
        <p:spPr>
          <a:xfrm>
            <a:off x="2327382" y="1748462"/>
            <a:ext cx="1633604" cy="1015663"/>
          </a:xfrm>
          <a:prstGeom prst="rect">
            <a:avLst/>
          </a:prstGeom>
          <a:ln>
            <a:noFill/>
          </a:ln>
        </p:spPr>
        <p:txBody>
          <a:bodyPr wrap="square" anchor="ctr">
            <a:spAutoFit/>
          </a:bodyPr>
          <a:lstStyle/>
          <a:p>
            <a:pPr algn="ctr"/>
            <a:r>
              <a:rPr lang="en-ID" sz="1000" b="1">
                <a:solidFill>
                  <a:schemeClr val="tx1">
                    <a:lumMod val="75000"/>
                    <a:lumOff val="25000"/>
                  </a:schemeClr>
                </a:solidFill>
              </a:rPr>
              <a:t>Working Capital</a:t>
            </a:r>
          </a:p>
          <a:p>
            <a:pPr algn="ctr"/>
            <a:r>
              <a:rPr lang="en-ID" sz="1000" b="1">
                <a:solidFill>
                  <a:schemeClr val="tx1">
                    <a:lumMod val="75000"/>
                    <a:lumOff val="25000"/>
                  </a:schemeClr>
                </a:solidFill>
              </a:rPr>
              <a:t> </a:t>
            </a:r>
            <a:r>
              <a:rPr lang="en-IN" sz="1000" dirty="0">
                <a:solidFill>
                  <a:schemeClr val="tx1">
                    <a:lumMod val="75000"/>
                    <a:lumOff val="25000"/>
                  </a:schemeClr>
                </a:solidFill>
              </a:rPr>
              <a:t>Long operating cycle ranging 3 months to 9 months. SCM management plays in favour</a:t>
            </a:r>
            <a:endParaRPr lang="en-ID" sz="1000" dirty="0">
              <a:solidFill>
                <a:schemeClr val="tx1">
                  <a:lumMod val="75000"/>
                  <a:lumOff val="25000"/>
                </a:schemeClr>
              </a:solidFill>
            </a:endParaRPr>
          </a:p>
        </p:txBody>
      </p:sp>
      <p:sp>
        <p:nvSpPr>
          <p:cNvPr id="52" name="Rectangle 51">
            <a:extLst>
              <a:ext uri="{FF2B5EF4-FFF2-40B4-BE49-F238E27FC236}">
                <a16:creationId xmlns:a16="http://schemas.microsoft.com/office/drawing/2014/main" id="{31A41C16-C2BF-FF42-893A-0EDFCEBFCA09}"/>
              </a:ext>
            </a:extLst>
          </p:cNvPr>
          <p:cNvSpPr/>
          <p:nvPr>
            <p:custDataLst>
              <p:tags r:id="rId7"/>
            </p:custDataLst>
          </p:nvPr>
        </p:nvSpPr>
        <p:spPr>
          <a:xfrm>
            <a:off x="1496444" y="3420496"/>
            <a:ext cx="1633604" cy="707886"/>
          </a:xfrm>
          <a:prstGeom prst="rect">
            <a:avLst/>
          </a:prstGeom>
          <a:ln>
            <a:noFill/>
          </a:ln>
        </p:spPr>
        <p:txBody>
          <a:bodyPr wrap="square" anchor="ctr">
            <a:spAutoFit/>
          </a:bodyPr>
          <a:lstStyle/>
          <a:p>
            <a:pPr algn="ctr"/>
            <a:r>
              <a:rPr lang="en-ID" sz="1000" b="1" dirty="0">
                <a:solidFill>
                  <a:schemeClr val="tx1">
                    <a:lumMod val="75000"/>
                    <a:lumOff val="25000"/>
                  </a:schemeClr>
                </a:solidFill>
              </a:rPr>
              <a:t>CAPITAL INVESTMENT </a:t>
            </a:r>
            <a:r>
              <a:rPr lang="en-ID" sz="1000" dirty="0">
                <a:solidFill>
                  <a:schemeClr val="tx1">
                    <a:lumMod val="75000"/>
                    <a:lumOff val="25000"/>
                  </a:schemeClr>
                </a:solidFill>
              </a:rPr>
              <a:t>Medium level of investment for PV module factory</a:t>
            </a:r>
          </a:p>
        </p:txBody>
      </p:sp>
      <p:sp>
        <p:nvSpPr>
          <p:cNvPr id="53" name="Rectangle 52">
            <a:extLst>
              <a:ext uri="{FF2B5EF4-FFF2-40B4-BE49-F238E27FC236}">
                <a16:creationId xmlns:a16="http://schemas.microsoft.com/office/drawing/2014/main" id="{CD90279F-047F-AF41-AB87-5FAB70250584}"/>
              </a:ext>
            </a:extLst>
          </p:cNvPr>
          <p:cNvSpPr/>
          <p:nvPr>
            <p:custDataLst>
              <p:tags r:id="rId8"/>
            </p:custDataLst>
          </p:nvPr>
        </p:nvSpPr>
        <p:spPr>
          <a:xfrm>
            <a:off x="4021120" y="4937566"/>
            <a:ext cx="1633604" cy="707886"/>
          </a:xfrm>
          <a:prstGeom prst="rect">
            <a:avLst/>
          </a:prstGeom>
          <a:ln>
            <a:noFill/>
          </a:ln>
        </p:spPr>
        <p:txBody>
          <a:bodyPr wrap="square" anchor="ctr">
            <a:spAutoFit/>
          </a:bodyPr>
          <a:lstStyle/>
          <a:p>
            <a:pPr algn="ctr"/>
            <a:r>
              <a:rPr lang="en-ID" sz="1000" b="1" dirty="0">
                <a:solidFill>
                  <a:schemeClr val="tx1">
                    <a:lumMod val="75000"/>
                    <a:lumOff val="25000"/>
                  </a:schemeClr>
                </a:solidFill>
              </a:rPr>
              <a:t>Operational Issues </a:t>
            </a:r>
            <a:r>
              <a:rPr lang="en-IN" sz="1000" dirty="0">
                <a:solidFill>
                  <a:schemeClr val="tx1">
                    <a:lumMod val="75000"/>
                    <a:lumOff val="25000"/>
                  </a:schemeClr>
                </a:solidFill>
              </a:rPr>
              <a:t>Natural Degradation of solar panels leads to high maintenance costs. </a:t>
            </a:r>
            <a:endParaRPr lang="en-ID" sz="1000" dirty="0">
              <a:solidFill>
                <a:schemeClr val="tx1">
                  <a:lumMod val="75000"/>
                  <a:lumOff val="25000"/>
                </a:schemeClr>
              </a:solidFill>
            </a:endParaRPr>
          </a:p>
        </p:txBody>
      </p:sp>
      <p:sp>
        <p:nvSpPr>
          <p:cNvPr id="54" name="Rectangle 53">
            <a:extLst>
              <a:ext uri="{FF2B5EF4-FFF2-40B4-BE49-F238E27FC236}">
                <a16:creationId xmlns:a16="http://schemas.microsoft.com/office/drawing/2014/main" id="{04D78936-5F56-0F43-B6F9-028E2627EA1D}"/>
              </a:ext>
            </a:extLst>
          </p:cNvPr>
          <p:cNvSpPr/>
          <p:nvPr>
            <p:custDataLst>
              <p:tags r:id="rId9"/>
            </p:custDataLst>
          </p:nvPr>
        </p:nvSpPr>
        <p:spPr>
          <a:xfrm>
            <a:off x="4803197" y="3428813"/>
            <a:ext cx="1633604" cy="707886"/>
          </a:xfrm>
          <a:prstGeom prst="rect">
            <a:avLst/>
          </a:prstGeom>
          <a:ln>
            <a:noFill/>
          </a:ln>
        </p:spPr>
        <p:txBody>
          <a:bodyPr wrap="square" anchor="ctr">
            <a:spAutoFit/>
          </a:bodyPr>
          <a:lstStyle/>
          <a:p>
            <a:pPr algn="ctr"/>
            <a:r>
              <a:rPr lang="en-ID" sz="1000" b="1" dirty="0">
                <a:solidFill>
                  <a:schemeClr val="tx1">
                    <a:lumMod val="75000"/>
                    <a:lumOff val="25000"/>
                  </a:schemeClr>
                </a:solidFill>
              </a:rPr>
              <a:t>Competitive Pressure</a:t>
            </a:r>
          </a:p>
          <a:p>
            <a:pPr algn="ctr"/>
            <a:r>
              <a:rPr lang="en-IN" sz="1000" dirty="0">
                <a:solidFill>
                  <a:schemeClr val="tx1">
                    <a:lumMod val="75000"/>
                    <a:lumOff val="25000"/>
                  </a:schemeClr>
                </a:solidFill>
              </a:rPr>
              <a:t>High competitive pressure due to proliferation of players</a:t>
            </a:r>
            <a:endParaRPr lang="en-ID" sz="1000" dirty="0">
              <a:solidFill>
                <a:schemeClr val="tx1">
                  <a:lumMod val="75000"/>
                  <a:lumOff val="25000"/>
                </a:schemeClr>
              </a:solidFill>
            </a:endParaRPr>
          </a:p>
        </p:txBody>
      </p:sp>
      <p:sp>
        <p:nvSpPr>
          <p:cNvPr id="55" name="Rectangle 54">
            <a:extLst>
              <a:ext uri="{FF2B5EF4-FFF2-40B4-BE49-F238E27FC236}">
                <a16:creationId xmlns:a16="http://schemas.microsoft.com/office/drawing/2014/main" id="{03D6287F-5C83-5E40-89A2-4DECD5DFD188}"/>
              </a:ext>
            </a:extLst>
          </p:cNvPr>
          <p:cNvSpPr/>
          <p:nvPr>
            <p:custDataLst>
              <p:tags r:id="rId10"/>
            </p:custDataLst>
          </p:nvPr>
        </p:nvSpPr>
        <p:spPr>
          <a:xfrm>
            <a:off x="6516818" y="3364530"/>
            <a:ext cx="1633604" cy="861774"/>
          </a:xfrm>
          <a:prstGeom prst="rect">
            <a:avLst/>
          </a:prstGeom>
          <a:ln>
            <a:noFill/>
          </a:ln>
        </p:spPr>
        <p:txBody>
          <a:bodyPr wrap="square" anchor="ctr">
            <a:spAutoFit/>
          </a:bodyPr>
          <a:lstStyle/>
          <a:p>
            <a:pPr algn="ctr"/>
            <a:r>
              <a:rPr lang="en-ID" sz="1000" b="1" dirty="0">
                <a:solidFill>
                  <a:schemeClr val="tx1">
                    <a:lumMod val="75000"/>
                    <a:lumOff val="25000"/>
                  </a:schemeClr>
                </a:solidFill>
              </a:rPr>
              <a:t>Marketing</a:t>
            </a:r>
          </a:p>
          <a:p>
            <a:pPr algn="ctr"/>
            <a:r>
              <a:rPr lang="en-IN" sz="1000" dirty="0">
                <a:solidFill>
                  <a:schemeClr val="tx1">
                    <a:lumMod val="75000"/>
                    <a:lumOff val="25000"/>
                  </a:schemeClr>
                </a:solidFill>
              </a:rPr>
              <a:t>Energy expo's and social media help in connecting manufacturers with the  audiences </a:t>
            </a:r>
            <a:endParaRPr lang="en-ID" sz="1000" dirty="0">
              <a:solidFill>
                <a:schemeClr val="tx1">
                  <a:lumMod val="75000"/>
                  <a:lumOff val="25000"/>
                </a:schemeClr>
              </a:solidFill>
            </a:endParaRPr>
          </a:p>
        </p:txBody>
      </p:sp>
      <p:sp>
        <p:nvSpPr>
          <p:cNvPr id="56" name="Rectangle 55">
            <a:extLst>
              <a:ext uri="{FF2B5EF4-FFF2-40B4-BE49-F238E27FC236}">
                <a16:creationId xmlns:a16="http://schemas.microsoft.com/office/drawing/2014/main" id="{B0958387-2B38-F842-B30E-F18865B7C69A}"/>
              </a:ext>
            </a:extLst>
          </p:cNvPr>
          <p:cNvSpPr/>
          <p:nvPr>
            <p:custDataLst>
              <p:tags r:id="rId11"/>
            </p:custDataLst>
          </p:nvPr>
        </p:nvSpPr>
        <p:spPr>
          <a:xfrm>
            <a:off x="7361407" y="1883870"/>
            <a:ext cx="1633604" cy="861774"/>
          </a:xfrm>
          <a:prstGeom prst="rect">
            <a:avLst/>
          </a:prstGeom>
          <a:ln>
            <a:noFill/>
          </a:ln>
        </p:spPr>
        <p:txBody>
          <a:bodyPr wrap="square" anchor="ctr">
            <a:spAutoFit/>
          </a:bodyPr>
          <a:lstStyle/>
          <a:p>
            <a:pPr algn="ctr"/>
            <a:r>
              <a:rPr lang="en-ID" sz="1000" b="1" dirty="0">
                <a:solidFill>
                  <a:schemeClr val="tx1">
                    <a:lumMod val="75000"/>
                    <a:lumOff val="25000"/>
                  </a:schemeClr>
                </a:solidFill>
              </a:rPr>
              <a:t>HRM Issues</a:t>
            </a:r>
          </a:p>
          <a:p>
            <a:pPr algn="ctr"/>
            <a:r>
              <a:rPr lang="en-IN" sz="1000" dirty="0">
                <a:solidFill>
                  <a:schemeClr val="tx1">
                    <a:lumMod val="75000"/>
                    <a:lumOff val="25000"/>
                  </a:schemeClr>
                </a:solidFill>
              </a:rPr>
              <a:t>Training and hiring personnel to perform R&amp;D activities are difficult to find.</a:t>
            </a:r>
            <a:endParaRPr lang="en-ID" sz="1000" dirty="0">
              <a:solidFill>
                <a:schemeClr val="tx1">
                  <a:lumMod val="75000"/>
                  <a:lumOff val="25000"/>
                </a:schemeClr>
              </a:solidFill>
            </a:endParaRPr>
          </a:p>
        </p:txBody>
      </p:sp>
      <p:sp>
        <p:nvSpPr>
          <p:cNvPr id="57" name="Rectangle 56">
            <a:extLst>
              <a:ext uri="{FF2B5EF4-FFF2-40B4-BE49-F238E27FC236}">
                <a16:creationId xmlns:a16="http://schemas.microsoft.com/office/drawing/2014/main" id="{4EB386FB-160A-9642-8CCD-DD9666CF4982}"/>
              </a:ext>
            </a:extLst>
          </p:cNvPr>
          <p:cNvSpPr/>
          <p:nvPr>
            <p:custDataLst>
              <p:tags r:id="rId12"/>
            </p:custDataLst>
          </p:nvPr>
        </p:nvSpPr>
        <p:spPr>
          <a:xfrm>
            <a:off x="9029736" y="1729982"/>
            <a:ext cx="1633604" cy="1169551"/>
          </a:xfrm>
          <a:prstGeom prst="rect">
            <a:avLst/>
          </a:prstGeom>
          <a:ln>
            <a:noFill/>
          </a:ln>
        </p:spPr>
        <p:txBody>
          <a:bodyPr wrap="square" anchor="ctr">
            <a:spAutoFit/>
          </a:bodyPr>
          <a:lstStyle/>
          <a:p>
            <a:pPr algn="ctr"/>
            <a:r>
              <a:rPr lang="en-ID" sz="1000" b="1" dirty="0">
                <a:solidFill>
                  <a:schemeClr val="tx1">
                    <a:lumMod val="75000"/>
                    <a:lumOff val="25000"/>
                  </a:schemeClr>
                </a:solidFill>
              </a:rPr>
              <a:t>Foreign investment</a:t>
            </a:r>
          </a:p>
          <a:p>
            <a:pPr algn="ctr"/>
            <a:r>
              <a:rPr lang="en-IN" sz="1000" dirty="0">
                <a:solidFill>
                  <a:schemeClr val="tx1">
                    <a:lumMod val="75000"/>
                    <a:lumOff val="25000"/>
                  </a:schemeClr>
                </a:solidFill>
              </a:rPr>
              <a:t>A 100% FDI in solar sector under automatic route in projects of renewable power generation and distribution</a:t>
            </a:r>
            <a:endParaRPr lang="en-ID" sz="1000" dirty="0">
              <a:solidFill>
                <a:schemeClr val="tx1">
                  <a:lumMod val="75000"/>
                  <a:lumOff val="25000"/>
                </a:schemeClr>
              </a:solidFill>
            </a:endParaRPr>
          </a:p>
        </p:txBody>
      </p:sp>
      <p:sp>
        <p:nvSpPr>
          <p:cNvPr id="58" name="Rectangle 57">
            <a:extLst>
              <a:ext uri="{FF2B5EF4-FFF2-40B4-BE49-F238E27FC236}">
                <a16:creationId xmlns:a16="http://schemas.microsoft.com/office/drawing/2014/main" id="{E78C38F2-4087-AD4C-BE45-1CD452FEA3CF}"/>
              </a:ext>
            </a:extLst>
          </p:cNvPr>
          <p:cNvSpPr/>
          <p:nvPr>
            <p:custDataLst>
              <p:tags r:id="rId13"/>
            </p:custDataLst>
          </p:nvPr>
        </p:nvSpPr>
        <p:spPr>
          <a:xfrm>
            <a:off x="9042249" y="4906497"/>
            <a:ext cx="1633604" cy="707886"/>
          </a:xfrm>
          <a:prstGeom prst="rect">
            <a:avLst/>
          </a:prstGeom>
          <a:ln>
            <a:noFill/>
          </a:ln>
        </p:spPr>
        <p:txBody>
          <a:bodyPr wrap="square" anchor="ctr">
            <a:spAutoFit/>
          </a:bodyPr>
          <a:lstStyle/>
          <a:p>
            <a:pPr algn="ctr"/>
            <a:r>
              <a:rPr lang="en-ID" sz="1000" b="1" dirty="0">
                <a:solidFill>
                  <a:schemeClr val="tx1">
                    <a:lumMod val="75000"/>
                    <a:lumOff val="25000"/>
                  </a:schemeClr>
                </a:solidFill>
              </a:rPr>
              <a:t>Innovations </a:t>
            </a:r>
          </a:p>
          <a:p>
            <a:pPr algn="ctr"/>
            <a:r>
              <a:rPr lang="en-IN" sz="1000" dirty="0">
                <a:solidFill>
                  <a:schemeClr val="tx1">
                    <a:lumMod val="75000"/>
                    <a:lumOff val="25000"/>
                  </a:schemeClr>
                </a:solidFill>
              </a:rPr>
              <a:t>Innovations are fast paced and technology changes continually. </a:t>
            </a:r>
            <a:endParaRPr lang="en-ID" sz="1000" dirty="0">
              <a:solidFill>
                <a:schemeClr val="tx1">
                  <a:lumMod val="75000"/>
                  <a:lumOff val="25000"/>
                </a:schemeClr>
              </a:solidFill>
            </a:endParaRPr>
          </a:p>
        </p:txBody>
      </p:sp>
      <p:sp>
        <p:nvSpPr>
          <p:cNvPr id="65" name="Rectangle 64">
            <a:extLst>
              <a:ext uri="{FF2B5EF4-FFF2-40B4-BE49-F238E27FC236}">
                <a16:creationId xmlns:a16="http://schemas.microsoft.com/office/drawing/2014/main" id="{76B636D4-F6FE-154C-A998-AB7A0C020F41}"/>
              </a:ext>
            </a:extLst>
          </p:cNvPr>
          <p:cNvSpPr/>
          <p:nvPr>
            <p:custDataLst>
              <p:tags r:id="rId14"/>
            </p:custDataLst>
          </p:nvPr>
        </p:nvSpPr>
        <p:spPr>
          <a:xfrm>
            <a:off x="2320288" y="4983441"/>
            <a:ext cx="1633604" cy="707886"/>
          </a:xfrm>
          <a:prstGeom prst="rect">
            <a:avLst/>
          </a:prstGeom>
          <a:ln>
            <a:noFill/>
          </a:ln>
        </p:spPr>
        <p:txBody>
          <a:bodyPr wrap="square" anchor="ctr">
            <a:spAutoFit/>
          </a:bodyPr>
          <a:lstStyle/>
          <a:p>
            <a:pPr algn="ctr"/>
            <a:r>
              <a:rPr lang="en-ID" sz="1000" b="1" dirty="0">
                <a:solidFill>
                  <a:schemeClr val="tx1">
                    <a:lumMod val="75000"/>
                    <a:lumOff val="25000"/>
                  </a:schemeClr>
                </a:solidFill>
              </a:rPr>
              <a:t>Ease of Business</a:t>
            </a:r>
          </a:p>
          <a:p>
            <a:pPr algn="ctr"/>
            <a:r>
              <a:rPr lang="en-IN" sz="1000" dirty="0">
                <a:solidFill>
                  <a:schemeClr val="tx1">
                    <a:lumMod val="75000"/>
                    <a:lumOff val="25000"/>
                  </a:schemeClr>
                </a:solidFill>
              </a:rPr>
              <a:t>Availability of imported solar modules lowers the cost considerably</a:t>
            </a:r>
            <a:endParaRPr lang="en-ID" sz="1000" dirty="0">
              <a:solidFill>
                <a:schemeClr val="tx1">
                  <a:lumMod val="75000"/>
                  <a:lumOff val="25000"/>
                </a:schemeClr>
              </a:solidFill>
            </a:endParaRPr>
          </a:p>
        </p:txBody>
      </p:sp>
      <p:sp>
        <p:nvSpPr>
          <p:cNvPr id="69" name="Hexagon 68">
            <a:extLst>
              <a:ext uri="{FF2B5EF4-FFF2-40B4-BE49-F238E27FC236}">
                <a16:creationId xmlns:a16="http://schemas.microsoft.com/office/drawing/2014/main" id="{075DFE15-2962-4440-8295-764074975DD9}"/>
              </a:ext>
            </a:extLst>
          </p:cNvPr>
          <p:cNvSpPr/>
          <p:nvPr/>
        </p:nvSpPr>
        <p:spPr>
          <a:xfrm rot="5400000">
            <a:off x="9793646" y="2943339"/>
            <a:ext cx="1894980" cy="1633604"/>
          </a:xfrm>
          <a:prstGeom prst="hexago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US" sz="4000" b="1" dirty="0">
              <a:latin typeface="+mj-lt"/>
            </a:endParaRPr>
          </a:p>
        </p:txBody>
      </p:sp>
      <p:sp>
        <p:nvSpPr>
          <p:cNvPr id="70" name="Rectangle 69">
            <a:extLst>
              <a:ext uri="{FF2B5EF4-FFF2-40B4-BE49-F238E27FC236}">
                <a16:creationId xmlns:a16="http://schemas.microsoft.com/office/drawing/2014/main" id="{2B02E3D7-2EE0-A145-A8E8-603B15073A81}"/>
              </a:ext>
            </a:extLst>
          </p:cNvPr>
          <p:cNvSpPr/>
          <p:nvPr>
            <p:custDataLst>
              <p:tags r:id="rId15"/>
            </p:custDataLst>
          </p:nvPr>
        </p:nvSpPr>
        <p:spPr>
          <a:xfrm>
            <a:off x="9917883" y="3533491"/>
            <a:ext cx="1633604" cy="461665"/>
          </a:xfrm>
          <a:prstGeom prst="rect">
            <a:avLst/>
          </a:prstGeom>
          <a:ln>
            <a:noFill/>
          </a:ln>
        </p:spPr>
        <p:txBody>
          <a:bodyPr wrap="square" anchor="ctr">
            <a:spAutoFit/>
          </a:bodyPr>
          <a:lstStyle/>
          <a:p>
            <a:pPr algn="ctr"/>
            <a:r>
              <a:rPr lang="en-ID" sz="2400" b="1" dirty="0">
                <a:solidFill>
                  <a:schemeClr val="bg1"/>
                </a:solidFill>
              </a:rPr>
              <a:t>INVEST</a:t>
            </a:r>
          </a:p>
        </p:txBody>
      </p:sp>
    </p:spTree>
    <p:extLst>
      <p:ext uri="{BB962C8B-B14F-4D97-AF65-F5344CB8AC3E}">
        <p14:creationId xmlns:p14="http://schemas.microsoft.com/office/powerpoint/2010/main" val="1836901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152867"/>
            <a:ext cx="403412" cy="865137"/>
            <a:chOff x="0" y="152867"/>
            <a:chExt cx="403412" cy="865137"/>
          </a:xfrm>
        </p:grpSpPr>
        <p:sp>
          <p:nvSpPr>
            <p:cNvPr id="6" name="Rectangle 5"/>
            <p:cNvSpPr/>
            <p:nvPr/>
          </p:nvSpPr>
          <p:spPr>
            <a:xfrm>
              <a:off x="0" y="152867"/>
              <a:ext cx="403412" cy="403412"/>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0" y="614592"/>
              <a:ext cx="403412" cy="40341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 name="TextBox 8"/>
          <p:cNvSpPr txBox="1"/>
          <p:nvPr/>
        </p:nvSpPr>
        <p:spPr>
          <a:xfrm>
            <a:off x="1420907" y="433229"/>
            <a:ext cx="9350188" cy="584775"/>
          </a:xfrm>
          <a:prstGeom prst="rect">
            <a:avLst/>
          </a:prstGeom>
          <a:noFill/>
        </p:spPr>
        <p:txBody>
          <a:bodyPr wrap="square" rtlCol="0" anchor="t">
            <a:spAutoFit/>
          </a:bodyPr>
          <a:lstStyle/>
          <a:p>
            <a:pPr algn="ctr"/>
            <a:r>
              <a:rPr lang="en-ID" sz="3200" b="1" dirty="0">
                <a:solidFill>
                  <a:schemeClr val="tx1">
                    <a:lumMod val="75000"/>
                    <a:lumOff val="25000"/>
                  </a:schemeClr>
                </a:solidFill>
                <a:latin typeface="+mj-lt"/>
              </a:rPr>
              <a:t>TURNKEY Project </a:t>
            </a:r>
            <a:r>
              <a:rPr lang="en-ID" sz="3200" dirty="0">
                <a:solidFill>
                  <a:schemeClr val="tx1">
                    <a:lumMod val="75000"/>
                    <a:lumOff val="25000"/>
                  </a:schemeClr>
                </a:solidFill>
                <a:latin typeface="+mj-lt"/>
              </a:rPr>
              <a:t>Investment Decision</a:t>
            </a:r>
            <a:endParaRPr lang="en-US" sz="3200" dirty="0">
              <a:solidFill>
                <a:schemeClr val="tx1">
                  <a:lumMod val="75000"/>
                  <a:lumOff val="25000"/>
                </a:schemeClr>
              </a:solidFill>
              <a:latin typeface="+mj-lt"/>
            </a:endParaRPr>
          </a:p>
        </p:txBody>
      </p:sp>
      <p:sp>
        <p:nvSpPr>
          <p:cNvPr id="180" name="Rectangle 179"/>
          <p:cNvSpPr/>
          <p:nvPr/>
        </p:nvSpPr>
        <p:spPr>
          <a:xfrm>
            <a:off x="0" y="6767252"/>
            <a:ext cx="12192000" cy="907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p:cNvSpPr/>
          <p:nvPr/>
        </p:nvSpPr>
        <p:spPr>
          <a:xfrm rot="5400000">
            <a:off x="2992606" y="2933270"/>
            <a:ext cx="1894980" cy="1633604"/>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0" name="Hexagon 59"/>
          <p:cNvSpPr/>
          <p:nvPr/>
        </p:nvSpPr>
        <p:spPr>
          <a:xfrm rot="5400000">
            <a:off x="4669201" y="2933272"/>
            <a:ext cx="1894980" cy="1633604"/>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5400000">
            <a:off x="6345795" y="2933273"/>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5400000">
            <a:off x="8022390" y="2933274"/>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5400000">
            <a:off x="7185358" y="1391306"/>
            <a:ext cx="1894980" cy="1633604"/>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Hexagon 63"/>
          <p:cNvSpPr/>
          <p:nvPr/>
        </p:nvSpPr>
        <p:spPr>
          <a:xfrm rot="5400000">
            <a:off x="5504516" y="1425902"/>
            <a:ext cx="1894980" cy="1633604"/>
          </a:xfrm>
          <a:prstGeom prst="hex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5400000">
            <a:off x="5504516" y="4444587"/>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5400000">
            <a:off x="3824143" y="4444588"/>
            <a:ext cx="1894980" cy="1633604"/>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4000" b="1" dirty="0">
              <a:latin typeface="+mj-lt"/>
            </a:endParaRPr>
          </a:p>
        </p:txBody>
      </p:sp>
      <p:sp>
        <p:nvSpPr>
          <p:cNvPr id="72" name="Hexagon 71"/>
          <p:cNvSpPr/>
          <p:nvPr/>
        </p:nvSpPr>
        <p:spPr>
          <a:xfrm rot="5400000">
            <a:off x="1316012" y="2933270"/>
            <a:ext cx="1894980" cy="1633604"/>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exagon 72"/>
          <p:cNvSpPr/>
          <p:nvPr/>
        </p:nvSpPr>
        <p:spPr>
          <a:xfrm rot="5400000">
            <a:off x="2143769" y="1425903"/>
            <a:ext cx="1894980" cy="1633604"/>
          </a:xfrm>
          <a:prstGeom prst="hex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exagon 75"/>
          <p:cNvSpPr/>
          <p:nvPr/>
        </p:nvSpPr>
        <p:spPr>
          <a:xfrm rot="5400000">
            <a:off x="8865262" y="1425902"/>
            <a:ext cx="1894980" cy="163360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US" sz="4000" b="1" dirty="0">
              <a:latin typeface="+mj-lt"/>
            </a:endParaRPr>
          </a:p>
        </p:txBody>
      </p:sp>
      <p:sp>
        <p:nvSpPr>
          <p:cNvPr id="77" name="Hexagon 76"/>
          <p:cNvSpPr/>
          <p:nvPr/>
        </p:nvSpPr>
        <p:spPr>
          <a:xfrm rot="5400000">
            <a:off x="8865262" y="4444587"/>
            <a:ext cx="1894980" cy="1633604"/>
          </a:xfrm>
          <a:prstGeom prst="hex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custDataLst>
              <p:tags r:id="rId1"/>
            </p:custDataLst>
          </p:nvPr>
        </p:nvSpPr>
        <p:spPr>
          <a:xfrm>
            <a:off x="3123294" y="3470149"/>
            <a:ext cx="1633604" cy="553998"/>
          </a:xfrm>
          <a:prstGeom prst="rect">
            <a:avLst/>
          </a:prstGeom>
          <a:ln>
            <a:noFill/>
          </a:ln>
        </p:spPr>
        <p:txBody>
          <a:bodyPr wrap="square" anchor="ctr">
            <a:spAutoFit/>
          </a:bodyPr>
          <a:lstStyle/>
          <a:p>
            <a:pPr algn="ctr"/>
            <a:r>
              <a:rPr lang="en-ID" sz="1000" b="1" dirty="0">
                <a:solidFill>
                  <a:schemeClr val="tx1">
                    <a:lumMod val="75000"/>
                    <a:lumOff val="25000"/>
                  </a:schemeClr>
                </a:solidFill>
              </a:rPr>
              <a:t>ROE</a:t>
            </a:r>
          </a:p>
          <a:p>
            <a:pPr algn="ctr"/>
            <a:r>
              <a:rPr lang="en-IN" sz="1000" dirty="0">
                <a:solidFill>
                  <a:schemeClr val="tx1">
                    <a:lumMod val="75000"/>
                    <a:lumOff val="25000"/>
                  </a:schemeClr>
                </a:solidFill>
              </a:rPr>
              <a:t>The segment gives nice returns of 35% on equity..</a:t>
            </a:r>
            <a:endParaRPr lang="en-ID" sz="1000" dirty="0">
              <a:solidFill>
                <a:schemeClr val="tx1">
                  <a:lumMod val="75000"/>
                  <a:lumOff val="25000"/>
                </a:schemeClr>
              </a:solidFill>
            </a:endParaRPr>
          </a:p>
        </p:txBody>
      </p:sp>
      <p:sp>
        <p:nvSpPr>
          <p:cNvPr id="84" name="Rectangle 83"/>
          <p:cNvSpPr/>
          <p:nvPr>
            <p:custDataLst>
              <p:tags r:id="rId2"/>
            </p:custDataLst>
          </p:nvPr>
        </p:nvSpPr>
        <p:spPr>
          <a:xfrm>
            <a:off x="5635204" y="1877431"/>
            <a:ext cx="1633604" cy="707886"/>
          </a:xfrm>
          <a:prstGeom prst="rect">
            <a:avLst/>
          </a:prstGeom>
          <a:ln>
            <a:noFill/>
          </a:ln>
        </p:spPr>
        <p:txBody>
          <a:bodyPr wrap="square" anchor="ctr">
            <a:spAutoFit/>
          </a:bodyPr>
          <a:lstStyle/>
          <a:p>
            <a:pPr algn="ctr"/>
            <a:r>
              <a:rPr lang="en-ID" sz="1000" b="1" dirty="0">
                <a:solidFill>
                  <a:schemeClr val="tx1">
                    <a:lumMod val="75000"/>
                    <a:lumOff val="25000"/>
                  </a:schemeClr>
                </a:solidFill>
              </a:rPr>
              <a:t>Market structure </a:t>
            </a:r>
          </a:p>
          <a:p>
            <a:pPr algn="ctr"/>
            <a:r>
              <a:rPr lang="en-IN" sz="1000" dirty="0">
                <a:solidFill>
                  <a:schemeClr val="tx1">
                    <a:lumMod val="75000"/>
                    <a:lumOff val="25000"/>
                  </a:schemeClr>
                </a:solidFill>
              </a:rPr>
              <a:t>The market is an oligopoly with multiple competitors</a:t>
            </a:r>
            <a:endParaRPr lang="en-ID" sz="1000" dirty="0">
              <a:solidFill>
                <a:schemeClr val="tx1">
                  <a:lumMod val="75000"/>
                  <a:lumOff val="25000"/>
                </a:schemeClr>
              </a:solidFill>
            </a:endParaRPr>
          </a:p>
        </p:txBody>
      </p:sp>
      <p:sp>
        <p:nvSpPr>
          <p:cNvPr id="85" name="Rectangle 84"/>
          <p:cNvSpPr/>
          <p:nvPr>
            <p:custDataLst>
              <p:tags r:id="rId3"/>
            </p:custDataLst>
          </p:nvPr>
        </p:nvSpPr>
        <p:spPr>
          <a:xfrm>
            <a:off x="8153077" y="3165301"/>
            <a:ext cx="1633604" cy="1169551"/>
          </a:xfrm>
          <a:prstGeom prst="rect">
            <a:avLst/>
          </a:prstGeom>
          <a:ln>
            <a:noFill/>
          </a:ln>
        </p:spPr>
        <p:txBody>
          <a:bodyPr wrap="square" anchor="ctr">
            <a:spAutoFit/>
          </a:bodyPr>
          <a:lstStyle/>
          <a:p>
            <a:pPr algn="ctr"/>
            <a:r>
              <a:rPr lang="en-ID" sz="1000" b="1" dirty="0">
                <a:solidFill>
                  <a:schemeClr val="tx1">
                    <a:lumMod val="75000"/>
                    <a:lumOff val="25000"/>
                  </a:schemeClr>
                </a:solidFill>
              </a:rPr>
              <a:t>Manufacturing Process </a:t>
            </a:r>
            <a:r>
              <a:rPr lang="en-IN" sz="1000" dirty="0">
                <a:solidFill>
                  <a:schemeClr val="tx1">
                    <a:lumMod val="75000"/>
                    <a:lumOff val="25000"/>
                  </a:schemeClr>
                </a:solidFill>
              </a:rPr>
              <a:t>Manufacturing is still concentrated in a single territory. Policies to restrict imports and manufacture locally are promoted by government</a:t>
            </a:r>
            <a:endParaRPr lang="en-ID" sz="1000" dirty="0">
              <a:solidFill>
                <a:schemeClr val="tx1">
                  <a:lumMod val="75000"/>
                  <a:lumOff val="25000"/>
                </a:schemeClr>
              </a:solidFill>
            </a:endParaRPr>
          </a:p>
        </p:txBody>
      </p:sp>
      <p:sp>
        <p:nvSpPr>
          <p:cNvPr id="86" name="Rectangle 85"/>
          <p:cNvSpPr/>
          <p:nvPr>
            <p:custDataLst>
              <p:tags r:id="rId4"/>
            </p:custDataLst>
          </p:nvPr>
        </p:nvSpPr>
        <p:spPr>
          <a:xfrm>
            <a:off x="5635204" y="4830502"/>
            <a:ext cx="1633604" cy="861774"/>
          </a:xfrm>
          <a:prstGeom prst="rect">
            <a:avLst/>
          </a:prstGeom>
          <a:ln>
            <a:noFill/>
          </a:ln>
        </p:spPr>
        <p:txBody>
          <a:bodyPr wrap="square" anchor="ctr">
            <a:spAutoFit/>
          </a:bodyPr>
          <a:lstStyle/>
          <a:p>
            <a:pPr algn="ctr"/>
            <a:r>
              <a:rPr lang="en-ID" sz="1000" b="1" dirty="0">
                <a:solidFill>
                  <a:schemeClr val="tx1">
                    <a:lumMod val="75000"/>
                    <a:lumOff val="25000"/>
                  </a:schemeClr>
                </a:solidFill>
              </a:rPr>
              <a:t>Regulations </a:t>
            </a:r>
          </a:p>
          <a:p>
            <a:pPr algn="ctr"/>
            <a:r>
              <a:rPr lang="en-IN" sz="1000" dirty="0">
                <a:solidFill>
                  <a:schemeClr val="tx1">
                    <a:lumMod val="75000"/>
                    <a:lumOff val="25000"/>
                  </a:schemeClr>
                </a:solidFill>
              </a:rPr>
              <a:t>Lot of government subsidies, and policy programs to shift to green energy</a:t>
            </a:r>
            <a:endParaRPr lang="en-ID" sz="1000" dirty="0">
              <a:solidFill>
                <a:schemeClr val="tx1">
                  <a:lumMod val="75000"/>
                  <a:lumOff val="25000"/>
                </a:schemeClr>
              </a:solidFill>
            </a:endParaRPr>
          </a:p>
        </p:txBody>
      </p:sp>
      <p:sp>
        <p:nvSpPr>
          <p:cNvPr id="48" name="Hexagon 47">
            <a:extLst>
              <a:ext uri="{FF2B5EF4-FFF2-40B4-BE49-F238E27FC236}">
                <a16:creationId xmlns:a16="http://schemas.microsoft.com/office/drawing/2014/main" id="{D85441AC-B830-804B-A636-1DE4028D454B}"/>
              </a:ext>
            </a:extLst>
          </p:cNvPr>
          <p:cNvSpPr/>
          <p:nvPr/>
        </p:nvSpPr>
        <p:spPr>
          <a:xfrm rot="5400000">
            <a:off x="2147831" y="4482010"/>
            <a:ext cx="1894980" cy="1633604"/>
          </a:xfrm>
          <a:prstGeom prst="hexagon">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43A84723-1875-0A46-A618-1C167076683E}"/>
              </a:ext>
            </a:extLst>
          </p:cNvPr>
          <p:cNvSpPr/>
          <p:nvPr/>
        </p:nvSpPr>
        <p:spPr>
          <a:xfrm rot="5400000">
            <a:off x="467634" y="1416203"/>
            <a:ext cx="1894980" cy="1633604"/>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7189560-B43A-D34D-BB1D-8E0F0F212568}"/>
              </a:ext>
            </a:extLst>
          </p:cNvPr>
          <p:cNvSpPr/>
          <p:nvPr>
            <p:custDataLst>
              <p:tags r:id="rId5"/>
            </p:custDataLst>
          </p:nvPr>
        </p:nvSpPr>
        <p:spPr>
          <a:xfrm>
            <a:off x="596210" y="1956006"/>
            <a:ext cx="1633604" cy="553998"/>
          </a:xfrm>
          <a:prstGeom prst="rect">
            <a:avLst/>
          </a:prstGeom>
          <a:ln>
            <a:noFill/>
          </a:ln>
        </p:spPr>
        <p:txBody>
          <a:bodyPr wrap="square" anchor="ctr">
            <a:spAutoFit/>
          </a:bodyPr>
          <a:lstStyle/>
          <a:p>
            <a:pPr algn="ctr"/>
            <a:r>
              <a:rPr lang="en-ID" sz="1000" b="1" dirty="0">
                <a:solidFill>
                  <a:schemeClr val="tx1">
                    <a:lumMod val="75000"/>
                    <a:lumOff val="25000"/>
                  </a:schemeClr>
                </a:solidFill>
              </a:rPr>
              <a:t>Profitability</a:t>
            </a:r>
          </a:p>
          <a:p>
            <a:pPr algn="ctr"/>
            <a:r>
              <a:rPr lang="en-IN" sz="1000" dirty="0">
                <a:solidFill>
                  <a:schemeClr val="tx1">
                    <a:lumMod val="75000"/>
                    <a:lumOff val="25000"/>
                  </a:schemeClr>
                </a:solidFill>
              </a:rPr>
              <a:t>Low operating profit margin of 3% </a:t>
            </a:r>
            <a:endParaRPr lang="en-ID" sz="1000" dirty="0">
              <a:solidFill>
                <a:schemeClr val="tx1">
                  <a:lumMod val="75000"/>
                  <a:lumOff val="25000"/>
                </a:schemeClr>
              </a:solidFill>
            </a:endParaRPr>
          </a:p>
        </p:txBody>
      </p:sp>
      <p:sp>
        <p:nvSpPr>
          <p:cNvPr id="51" name="Rectangle 50">
            <a:extLst>
              <a:ext uri="{FF2B5EF4-FFF2-40B4-BE49-F238E27FC236}">
                <a16:creationId xmlns:a16="http://schemas.microsoft.com/office/drawing/2014/main" id="{067C335F-FAAD-F64D-86CA-0B7411611BF0}"/>
              </a:ext>
            </a:extLst>
          </p:cNvPr>
          <p:cNvSpPr/>
          <p:nvPr>
            <p:custDataLst>
              <p:tags r:id="rId6"/>
            </p:custDataLst>
          </p:nvPr>
        </p:nvSpPr>
        <p:spPr>
          <a:xfrm>
            <a:off x="2281083" y="1903299"/>
            <a:ext cx="1633604" cy="707886"/>
          </a:xfrm>
          <a:prstGeom prst="rect">
            <a:avLst/>
          </a:prstGeom>
          <a:ln>
            <a:noFill/>
          </a:ln>
        </p:spPr>
        <p:txBody>
          <a:bodyPr wrap="square" anchor="ctr">
            <a:spAutoFit/>
          </a:bodyPr>
          <a:lstStyle/>
          <a:p>
            <a:pPr algn="ctr"/>
            <a:r>
              <a:rPr lang="en-ID" sz="1000" b="1" dirty="0">
                <a:solidFill>
                  <a:schemeClr val="tx1">
                    <a:lumMod val="75000"/>
                    <a:lumOff val="25000"/>
                  </a:schemeClr>
                </a:solidFill>
              </a:rPr>
              <a:t>Working Capital</a:t>
            </a:r>
          </a:p>
          <a:p>
            <a:pPr algn="ctr"/>
            <a:r>
              <a:rPr lang="en-IN" sz="1000" dirty="0">
                <a:solidFill>
                  <a:schemeClr val="tx1">
                    <a:lumMod val="75000"/>
                    <a:lumOff val="25000"/>
                  </a:schemeClr>
                </a:solidFill>
              </a:rPr>
              <a:t>Long operating cycle ranging 3 months to 1 year.</a:t>
            </a:r>
            <a:endParaRPr lang="en-ID" sz="1000" dirty="0">
              <a:solidFill>
                <a:schemeClr val="tx1">
                  <a:lumMod val="75000"/>
                  <a:lumOff val="25000"/>
                </a:schemeClr>
              </a:solidFill>
            </a:endParaRPr>
          </a:p>
        </p:txBody>
      </p:sp>
      <p:sp>
        <p:nvSpPr>
          <p:cNvPr id="52" name="Rectangle 51">
            <a:extLst>
              <a:ext uri="{FF2B5EF4-FFF2-40B4-BE49-F238E27FC236}">
                <a16:creationId xmlns:a16="http://schemas.microsoft.com/office/drawing/2014/main" id="{31A41C16-C2BF-FF42-893A-0EDFCEBFCA09}"/>
              </a:ext>
            </a:extLst>
          </p:cNvPr>
          <p:cNvSpPr/>
          <p:nvPr>
            <p:custDataLst>
              <p:tags r:id="rId7"/>
            </p:custDataLst>
          </p:nvPr>
        </p:nvSpPr>
        <p:spPr>
          <a:xfrm>
            <a:off x="1450145" y="3421445"/>
            <a:ext cx="1633604" cy="707886"/>
          </a:xfrm>
          <a:prstGeom prst="rect">
            <a:avLst/>
          </a:prstGeom>
          <a:ln>
            <a:noFill/>
          </a:ln>
        </p:spPr>
        <p:txBody>
          <a:bodyPr wrap="square" anchor="ctr">
            <a:spAutoFit/>
          </a:bodyPr>
          <a:lstStyle/>
          <a:p>
            <a:pPr algn="ctr"/>
            <a:r>
              <a:rPr lang="en-ID" sz="1000" b="1" dirty="0">
                <a:solidFill>
                  <a:schemeClr val="tx1">
                    <a:lumMod val="75000"/>
                    <a:lumOff val="25000"/>
                  </a:schemeClr>
                </a:solidFill>
              </a:rPr>
              <a:t>CAPITAL INVESTMENT </a:t>
            </a:r>
            <a:r>
              <a:rPr lang="en-IN" sz="1000" dirty="0">
                <a:solidFill>
                  <a:schemeClr val="tx1">
                    <a:lumMod val="75000"/>
                    <a:lumOff val="25000"/>
                  </a:schemeClr>
                </a:solidFill>
              </a:rPr>
              <a:t>Heavy investment in Turkey project developers.</a:t>
            </a:r>
            <a:endParaRPr lang="en-ID" sz="1000" dirty="0">
              <a:solidFill>
                <a:schemeClr val="tx1">
                  <a:lumMod val="75000"/>
                  <a:lumOff val="25000"/>
                </a:schemeClr>
              </a:solidFill>
            </a:endParaRPr>
          </a:p>
        </p:txBody>
      </p:sp>
      <p:sp>
        <p:nvSpPr>
          <p:cNvPr id="53" name="Rectangle 52">
            <a:extLst>
              <a:ext uri="{FF2B5EF4-FFF2-40B4-BE49-F238E27FC236}">
                <a16:creationId xmlns:a16="http://schemas.microsoft.com/office/drawing/2014/main" id="{CD90279F-047F-AF41-AB87-5FAB70250584}"/>
              </a:ext>
            </a:extLst>
          </p:cNvPr>
          <p:cNvSpPr/>
          <p:nvPr>
            <p:custDataLst>
              <p:tags r:id="rId8"/>
            </p:custDataLst>
          </p:nvPr>
        </p:nvSpPr>
        <p:spPr>
          <a:xfrm>
            <a:off x="3974821" y="4861571"/>
            <a:ext cx="1633604" cy="861774"/>
          </a:xfrm>
          <a:prstGeom prst="rect">
            <a:avLst/>
          </a:prstGeom>
          <a:ln>
            <a:noFill/>
          </a:ln>
        </p:spPr>
        <p:txBody>
          <a:bodyPr wrap="square" anchor="ctr">
            <a:spAutoFit/>
          </a:bodyPr>
          <a:lstStyle/>
          <a:p>
            <a:pPr algn="ctr"/>
            <a:r>
              <a:rPr lang="en-ID" sz="1000" b="1" dirty="0">
                <a:solidFill>
                  <a:schemeClr val="tx1">
                    <a:lumMod val="75000"/>
                    <a:lumOff val="25000"/>
                  </a:schemeClr>
                </a:solidFill>
              </a:rPr>
              <a:t>Operational Issues </a:t>
            </a:r>
            <a:r>
              <a:rPr lang="en-IN" sz="1000" dirty="0">
                <a:solidFill>
                  <a:schemeClr val="tx1">
                    <a:lumMod val="75000"/>
                    <a:lumOff val="25000"/>
                  </a:schemeClr>
                </a:solidFill>
              </a:rPr>
              <a:t>Operational issues when implementing projects are mitigated by government regulations.</a:t>
            </a:r>
            <a:endParaRPr lang="en-ID" sz="1000" dirty="0">
              <a:solidFill>
                <a:schemeClr val="tx1">
                  <a:lumMod val="75000"/>
                  <a:lumOff val="25000"/>
                </a:schemeClr>
              </a:solidFill>
            </a:endParaRPr>
          </a:p>
        </p:txBody>
      </p:sp>
      <p:sp>
        <p:nvSpPr>
          <p:cNvPr id="54" name="Rectangle 53">
            <a:extLst>
              <a:ext uri="{FF2B5EF4-FFF2-40B4-BE49-F238E27FC236}">
                <a16:creationId xmlns:a16="http://schemas.microsoft.com/office/drawing/2014/main" id="{04D78936-5F56-0F43-B6F9-028E2627EA1D}"/>
              </a:ext>
            </a:extLst>
          </p:cNvPr>
          <p:cNvSpPr/>
          <p:nvPr>
            <p:custDataLst>
              <p:tags r:id="rId9"/>
            </p:custDataLst>
          </p:nvPr>
        </p:nvSpPr>
        <p:spPr>
          <a:xfrm>
            <a:off x="4756898" y="3429762"/>
            <a:ext cx="1633604" cy="707886"/>
          </a:xfrm>
          <a:prstGeom prst="rect">
            <a:avLst/>
          </a:prstGeom>
          <a:ln>
            <a:noFill/>
          </a:ln>
        </p:spPr>
        <p:txBody>
          <a:bodyPr wrap="square" anchor="ctr">
            <a:spAutoFit/>
          </a:bodyPr>
          <a:lstStyle/>
          <a:p>
            <a:pPr algn="ctr"/>
            <a:r>
              <a:rPr lang="en-ID" sz="1000" b="1" dirty="0">
                <a:solidFill>
                  <a:schemeClr val="tx1">
                    <a:lumMod val="75000"/>
                    <a:lumOff val="25000"/>
                  </a:schemeClr>
                </a:solidFill>
              </a:rPr>
              <a:t>Competitive Pressure</a:t>
            </a:r>
          </a:p>
          <a:p>
            <a:pPr algn="ctr"/>
            <a:r>
              <a:rPr lang="en-IN" sz="1000" dirty="0">
                <a:solidFill>
                  <a:schemeClr val="tx1">
                    <a:lumMod val="75000"/>
                    <a:lumOff val="25000"/>
                  </a:schemeClr>
                </a:solidFill>
              </a:rPr>
              <a:t>High competitive pressure due to proliferation of players</a:t>
            </a:r>
            <a:endParaRPr lang="en-ID" sz="1000" dirty="0">
              <a:solidFill>
                <a:schemeClr val="tx1">
                  <a:lumMod val="75000"/>
                  <a:lumOff val="25000"/>
                </a:schemeClr>
              </a:solidFill>
            </a:endParaRPr>
          </a:p>
        </p:txBody>
      </p:sp>
      <p:sp>
        <p:nvSpPr>
          <p:cNvPr id="55" name="Rectangle 54">
            <a:extLst>
              <a:ext uri="{FF2B5EF4-FFF2-40B4-BE49-F238E27FC236}">
                <a16:creationId xmlns:a16="http://schemas.microsoft.com/office/drawing/2014/main" id="{03D6287F-5C83-5E40-89A2-4DECD5DFD188}"/>
              </a:ext>
            </a:extLst>
          </p:cNvPr>
          <p:cNvSpPr/>
          <p:nvPr>
            <p:custDataLst>
              <p:tags r:id="rId10"/>
            </p:custDataLst>
          </p:nvPr>
        </p:nvSpPr>
        <p:spPr>
          <a:xfrm>
            <a:off x="6470519" y="3288535"/>
            <a:ext cx="1633604" cy="1015663"/>
          </a:xfrm>
          <a:prstGeom prst="rect">
            <a:avLst/>
          </a:prstGeom>
          <a:ln>
            <a:noFill/>
          </a:ln>
        </p:spPr>
        <p:txBody>
          <a:bodyPr wrap="square" anchor="ctr">
            <a:spAutoFit/>
          </a:bodyPr>
          <a:lstStyle/>
          <a:p>
            <a:pPr algn="ctr"/>
            <a:r>
              <a:rPr lang="en-ID" sz="1000" b="1" dirty="0">
                <a:solidFill>
                  <a:schemeClr val="tx1">
                    <a:lumMod val="75000"/>
                    <a:lumOff val="25000"/>
                  </a:schemeClr>
                </a:solidFill>
              </a:rPr>
              <a:t>Marketing</a:t>
            </a:r>
          </a:p>
          <a:p>
            <a:pPr algn="ctr"/>
            <a:r>
              <a:rPr lang="en-IN" sz="1000" dirty="0">
                <a:solidFill>
                  <a:schemeClr val="tx1">
                    <a:lumMod val="75000"/>
                    <a:lumOff val="25000"/>
                  </a:schemeClr>
                </a:solidFill>
              </a:rPr>
              <a:t>Government acts as promoter by starting schemes like JNNSM and FAST apart from other Saur </a:t>
            </a:r>
            <a:r>
              <a:rPr lang="en-IN" sz="1000" dirty="0" err="1">
                <a:solidFill>
                  <a:schemeClr val="tx1">
                    <a:lumMod val="75000"/>
                    <a:lumOff val="25000"/>
                  </a:schemeClr>
                </a:solidFill>
              </a:rPr>
              <a:t>Urja</a:t>
            </a:r>
            <a:r>
              <a:rPr lang="en-IN" sz="1000" dirty="0">
                <a:solidFill>
                  <a:schemeClr val="tx1">
                    <a:lumMod val="75000"/>
                    <a:lumOff val="25000"/>
                  </a:schemeClr>
                </a:solidFill>
              </a:rPr>
              <a:t> shops</a:t>
            </a:r>
            <a:endParaRPr lang="en-ID" sz="1000" dirty="0">
              <a:solidFill>
                <a:schemeClr val="tx1">
                  <a:lumMod val="75000"/>
                  <a:lumOff val="25000"/>
                </a:schemeClr>
              </a:solidFill>
            </a:endParaRPr>
          </a:p>
        </p:txBody>
      </p:sp>
      <p:sp>
        <p:nvSpPr>
          <p:cNvPr id="56" name="Rectangle 55">
            <a:extLst>
              <a:ext uri="{FF2B5EF4-FFF2-40B4-BE49-F238E27FC236}">
                <a16:creationId xmlns:a16="http://schemas.microsoft.com/office/drawing/2014/main" id="{B0958387-2B38-F842-B30E-F18865B7C69A}"/>
              </a:ext>
            </a:extLst>
          </p:cNvPr>
          <p:cNvSpPr/>
          <p:nvPr>
            <p:custDataLst>
              <p:tags r:id="rId11"/>
            </p:custDataLst>
          </p:nvPr>
        </p:nvSpPr>
        <p:spPr>
          <a:xfrm>
            <a:off x="7315108" y="1884819"/>
            <a:ext cx="1633604" cy="861774"/>
          </a:xfrm>
          <a:prstGeom prst="rect">
            <a:avLst/>
          </a:prstGeom>
          <a:ln>
            <a:noFill/>
          </a:ln>
        </p:spPr>
        <p:txBody>
          <a:bodyPr wrap="square" anchor="ctr">
            <a:spAutoFit/>
          </a:bodyPr>
          <a:lstStyle/>
          <a:p>
            <a:pPr algn="ctr"/>
            <a:r>
              <a:rPr lang="en-ID" sz="1000" b="1" dirty="0">
                <a:solidFill>
                  <a:schemeClr val="tx1">
                    <a:lumMod val="75000"/>
                    <a:lumOff val="25000"/>
                  </a:schemeClr>
                </a:solidFill>
              </a:rPr>
              <a:t>HRM Issues</a:t>
            </a:r>
          </a:p>
          <a:p>
            <a:pPr algn="ctr"/>
            <a:r>
              <a:rPr lang="en-IN" sz="1000" dirty="0">
                <a:solidFill>
                  <a:schemeClr val="tx1">
                    <a:lumMod val="75000"/>
                    <a:lumOff val="25000"/>
                  </a:schemeClr>
                </a:solidFill>
              </a:rPr>
              <a:t>The labour to install and deploy turnkey solar projects are easy to find and deploy. </a:t>
            </a:r>
            <a:endParaRPr lang="en-ID" sz="1000" dirty="0">
              <a:solidFill>
                <a:schemeClr val="tx1">
                  <a:lumMod val="75000"/>
                  <a:lumOff val="25000"/>
                </a:schemeClr>
              </a:solidFill>
            </a:endParaRPr>
          </a:p>
        </p:txBody>
      </p:sp>
      <p:sp>
        <p:nvSpPr>
          <p:cNvPr id="57" name="Rectangle 56">
            <a:extLst>
              <a:ext uri="{FF2B5EF4-FFF2-40B4-BE49-F238E27FC236}">
                <a16:creationId xmlns:a16="http://schemas.microsoft.com/office/drawing/2014/main" id="{4EB386FB-160A-9642-8CCD-DD9666CF4982}"/>
              </a:ext>
            </a:extLst>
          </p:cNvPr>
          <p:cNvSpPr/>
          <p:nvPr>
            <p:custDataLst>
              <p:tags r:id="rId12"/>
            </p:custDataLst>
          </p:nvPr>
        </p:nvSpPr>
        <p:spPr>
          <a:xfrm>
            <a:off x="8983437" y="1884819"/>
            <a:ext cx="1633604" cy="861774"/>
          </a:xfrm>
          <a:prstGeom prst="rect">
            <a:avLst/>
          </a:prstGeom>
          <a:ln>
            <a:noFill/>
          </a:ln>
        </p:spPr>
        <p:txBody>
          <a:bodyPr wrap="square" anchor="ctr">
            <a:spAutoFit/>
          </a:bodyPr>
          <a:lstStyle/>
          <a:p>
            <a:pPr algn="ctr"/>
            <a:r>
              <a:rPr lang="en-ID" sz="1000" b="1" dirty="0">
                <a:solidFill>
                  <a:schemeClr val="tx1">
                    <a:lumMod val="75000"/>
                    <a:lumOff val="25000"/>
                  </a:schemeClr>
                </a:solidFill>
              </a:rPr>
              <a:t>Foreign investment</a:t>
            </a:r>
          </a:p>
          <a:p>
            <a:pPr algn="ctr"/>
            <a:r>
              <a:rPr lang="en-IN" sz="1000" dirty="0">
                <a:solidFill>
                  <a:schemeClr val="tx1">
                    <a:lumMod val="75000"/>
                    <a:lumOff val="25000"/>
                  </a:schemeClr>
                </a:solidFill>
              </a:rPr>
              <a:t>Markets have been opened for FII's bringing in investments from international players</a:t>
            </a:r>
            <a:endParaRPr lang="en-ID" sz="1000" dirty="0">
              <a:solidFill>
                <a:schemeClr val="tx1">
                  <a:lumMod val="75000"/>
                  <a:lumOff val="25000"/>
                </a:schemeClr>
              </a:solidFill>
            </a:endParaRPr>
          </a:p>
        </p:txBody>
      </p:sp>
      <p:sp>
        <p:nvSpPr>
          <p:cNvPr id="58" name="Rectangle 57">
            <a:extLst>
              <a:ext uri="{FF2B5EF4-FFF2-40B4-BE49-F238E27FC236}">
                <a16:creationId xmlns:a16="http://schemas.microsoft.com/office/drawing/2014/main" id="{E78C38F2-4087-AD4C-BE45-1CD452FEA3CF}"/>
              </a:ext>
            </a:extLst>
          </p:cNvPr>
          <p:cNvSpPr/>
          <p:nvPr>
            <p:custDataLst>
              <p:tags r:id="rId13"/>
            </p:custDataLst>
          </p:nvPr>
        </p:nvSpPr>
        <p:spPr>
          <a:xfrm>
            <a:off x="8995950" y="4907446"/>
            <a:ext cx="1633604" cy="707886"/>
          </a:xfrm>
          <a:prstGeom prst="rect">
            <a:avLst/>
          </a:prstGeom>
          <a:ln>
            <a:noFill/>
          </a:ln>
        </p:spPr>
        <p:txBody>
          <a:bodyPr wrap="square" anchor="ctr">
            <a:spAutoFit/>
          </a:bodyPr>
          <a:lstStyle/>
          <a:p>
            <a:pPr algn="ctr"/>
            <a:r>
              <a:rPr lang="en-ID" sz="1000" b="1" dirty="0">
                <a:solidFill>
                  <a:schemeClr val="tx1">
                    <a:lumMod val="75000"/>
                    <a:lumOff val="25000"/>
                  </a:schemeClr>
                </a:solidFill>
              </a:rPr>
              <a:t>Innovations </a:t>
            </a:r>
          </a:p>
          <a:p>
            <a:pPr algn="ctr"/>
            <a:r>
              <a:rPr lang="en-IN" sz="1000" dirty="0">
                <a:solidFill>
                  <a:schemeClr val="tx1">
                    <a:lumMod val="75000"/>
                    <a:lumOff val="25000"/>
                  </a:schemeClr>
                </a:solidFill>
              </a:rPr>
              <a:t>Established practices used for setting projects and power transmission </a:t>
            </a:r>
            <a:endParaRPr lang="en-ID" sz="1000" dirty="0">
              <a:solidFill>
                <a:schemeClr val="tx1">
                  <a:lumMod val="75000"/>
                  <a:lumOff val="25000"/>
                </a:schemeClr>
              </a:solidFill>
            </a:endParaRPr>
          </a:p>
        </p:txBody>
      </p:sp>
      <p:sp>
        <p:nvSpPr>
          <p:cNvPr id="65" name="Rectangle 64">
            <a:extLst>
              <a:ext uri="{FF2B5EF4-FFF2-40B4-BE49-F238E27FC236}">
                <a16:creationId xmlns:a16="http://schemas.microsoft.com/office/drawing/2014/main" id="{76B636D4-F6FE-154C-A998-AB7A0C020F41}"/>
              </a:ext>
            </a:extLst>
          </p:cNvPr>
          <p:cNvSpPr/>
          <p:nvPr>
            <p:custDataLst>
              <p:tags r:id="rId14"/>
            </p:custDataLst>
          </p:nvPr>
        </p:nvSpPr>
        <p:spPr>
          <a:xfrm>
            <a:off x="2273989" y="4830502"/>
            <a:ext cx="1633604" cy="1015663"/>
          </a:xfrm>
          <a:prstGeom prst="rect">
            <a:avLst/>
          </a:prstGeom>
          <a:ln>
            <a:noFill/>
          </a:ln>
        </p:spPr>
        <p:txBody>
          <a:bodyPr wrap="square" anchor="ctr">
            <a:spAutoFit/>
          </a:bodyPr>
          <a:lstStyle/>
          <a:p>
            <a:pPr algn="ctr"/>
            <a:r>
              <a:rPr lang="en-ID" sz="1000" b="1" dirty="0">
                <a:solidFill>
                  <a:schemeClr val="tx1">
                    <a:lumMod val="75000"/>
                    <a:lumOff val="25000"/>
                  </a:schemeClr>
                </a:solidFill>
              </a:rPr>
              <a:t>Ease of Business</a:t>
            </a:r>
          </a:p>
          <a:p>
            <a:pPr algn="ctr"/>
            <a:r>
              <a:rPr lang="en-IN" sz="1000" dirty="0">
                <a:solidFill>
                  <a:schemeClr val="tx1">
                    <a:lumMod val="75000"/>
                    <a:lumOff val="25000"/>
                  </a:schemeClr>
                </a:solidFill>
              </a:rPr>
              <a:t>Required huge capital investment, political influence to enter into turnkey project developer segment.</a:t>
            </a:r>
            <a:endParaRPr lang="en-ID" sz="1000" dirty="0">
              <a:solidFill>
                <a:schemeClr val="tx1">
                  <a:lumMod val="75000"/>
                  <a:lumOff val="25000"/>
                </a:schemeClr>
              </a:solidFill>
            </a:endParaRPr>
          </a:p>
        </p:txBody>
      </p:sp>
      <p:sp>
        <p:nvSpPr>
          <p:cNvPr id="35" name="Hexagon 34">
            <a:extLst>
              <a:ext uri="{FF2B5EF4-FFF2-40B4-BE49-F238E27FC236}">
                <a16:creationId xmlns:a16="http://schemas.microsoft.com/office/drawing/2014/main" id="{C16CCF8C-7341-E845-99C5-60576A85036A}"/>
              </a:ext>
            </a:extLst>
          </p:cNvPr>
          <p:cNvSpPr/>
          <p:nvPr/>
        </p:nvSpPr>
        <p:spPr>
          <a:xfrm rot="5400000">
            <a:off x="9753367" y="2933270"/>
            <a:ext cx="1894980" cy="1633604"/>
          </a:xfrm>
          <a:prstGeom prst="hexago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US" sz="4000" b="1" dirty="0">
              <a:latin typeface="+mj-lt"/>
            </a:endParaRPr>
          </a:p>
        </p:txBody>
      </p:sp>
      <p:sp>
        <p:nvSpPr>
          <p:cNvPr id="36" name="Rectangle 35">
            <a:extLst>
              <a:ext uri="{FF2B5EF4-FFF2-40B4-BE49-F238E27FC236}">
                <a16:creationId xmlns:a16="http://schemas.microsoft.com/office/drawing/2014/main" id="{4AF1B632-3852-5E48-A4C5-759CECB74E3D}"/>
              </a:ext>
            </a:extLst>
          </p:cNvPr>
          <p:cNvSpPr/>
          <p:nvPr>
            <p:custDataLst>
              <p:tags r:id="rId15"/>
            </p:custDataLst>
          </p:nvPr>
        </p:nvSpPr>
        <p:spPr>
          <a:xfrm>
            <a:off x="9894734" y="3533491"/>
            <a:ext cx="1633604" cy="461665"/>
          </a:xfrm>
          <a:prstGeom prst="rect">
            <a:avLst/>
          </a:prstGeom>
          <a:ln>
            <a:noFill/>
          </a:ln>
        </p:spPr>
        <p:txBody>
          <a:bodyPr wrap="square" anchor="ctr">
            <a:spAutoFit/>
          </a:bodyPr>
          <a:lstStyle/>
          <a:p>
            <a:pPr algn="ctr"/>
            <a:r>
              <a:rPr lang="en-ID" sz="2400" b="1" dirty="0">
                <a:solidFill>
                  <a:schemeClr val="bg1"/>
                </a:solidFill>
              </a:rPr>
              <a:t>INVEST</a:t>
            </a:r>
          </a:p>
        </p:txBody>
      </p:sp>
    </p:spTree>
    <p:extLst>
      <p:ext uri="{BB962C8B-B14F-4D97-AF65-F5344CB8AC3E}">
        <p14:creationId xmlns:p14="http://schemas.microsoft.com/office/powerpoint/2010/main" val="129990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pic>
        <p:nvPicPr>
          <p:cNvPr id="1122" name="Google Shape;1122;p33" descr="Handshake"/>
          <p:cNvPicPr preferRelativeResize="0"/>
          <p:nvPr/>
        </p:nvPicPr>
        <p:blipFill rotWithShape="1">
          <a:blip r:embed="rId3">
            <a:alphaModFix/>
          </a:blip>
          <a:srcRect/>
          <a:stretch/>
        </p:blipFill>
        <p:spPr>
          <a:xfrm>
            <a:off x="1523127" y="1609344"/>
            <a:ext cx="4286001" cy="4286001"/>
          </a:xfrm>
          <a:prstGeom prst="roundRect">
            <a:avLst>
              <a:gd name="adj" fmla="val 1858"/>
            </a:avLst>
          </a:prstGeom>
          <a:noFill/>
          <a:ln>
            <a:noFill/>
          </a:ln>
          <a:effectLst>
            <a:outerShdw blurRad="50800" dist="50800" dir="5400000" algn="tl" rotWithShape="0">
              <a:srgbClr val="000000">
                <a:alpha val="42745"/>
              </a:srgbClr>
            </a:outerShdw>
          </a:effectLst>
        </p:spPr>
      </p:pic>
      <p:sp>
        <p:nvSpPr>
          <p:cNvPr id="1123" name="Google Shape;1123;p33"/>
          <p:cNvSpPr txBox="1">
            <a:spLocks noGrp="1"/>
          </p:cNvSpPr>
          <p:nvPr>
            <p:ph type="title"/>
          </p:nvPr>
        </p:nvSpPr>
        <p:spPr>
          <a:xfrm>
            <a:off x="6096000" y="1609345"/>
            <a:ext cx="5038165" cy="4145995"/>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9600"/>
              <a:buFont typeface="Calibri"/>
              <a:buNone/>
            </a:pPr>
            <a:r>
              <a:rPr lang="en-US" sz="9600" b="0" i="0">
                <a:solidFill>
                  <a:schemeClr val="lt2"/>
                </a:solidFill>
                <a:latin typeface="Calibri"/>
                <a:ea typeface="Calibri"/>
                <a:cs typeface="Calibri"/>
                <a:sym typeface="Calibri"/>
              </a:rPr>
              <a:t>Thank You</a:t>
            </a:r>
            <a:endParaRPr/>
          </a:p>
        </p:txBody>
      </p:sp>
    </p:spTree>
    <p:extLst>
      <p:ext uri="{BB962C8B-B14F-4D97-AF65-F5344CB8AC3E}">
        <p14:creationId xmlns:p14="http://schemas.microsoft.com/office/powerpoint/2010/main" val="2471047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3"/>
          <p:cNvSpPr/>
          <p:nvPr/>
        </p:nvSpPr>
        <p:spPr>
          <a:xfrm>
            <a:off x="0" y="-1"/>
            <a:ext cx="12192000" cy="3740727"/>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 name="Google Shape;462;p13"/>
          <p:cNvSpPr txBox="1"/>
          <p:nvPr/>
        </p:nvSpPr>
        <p:spPr>
          <a:xfrm>
            <a:off x="518556" y="890649"/>
            <a:ext cx="790105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lt1"/>
                </a:solidFill>
                <a:latin typeface="Arial"/>
                <a:ea typeface="Arial"/>
                <a:cs typeface="Arial"/>
                <a:sym typeface="Arial"/>
              </a:rPr>
              <a:t>SWELECT Energy Systems Limited</a:t>
            </a:r>
            <a:endParaRPr/>
          </a:p>
        </p:txBody>
      </p:sp>
      <p:pic>
        <p:nvPicPr>
          <p:cNvPr id="463" name="Google Shape;463;p13"/>
          <p:cNvPicPr preferRelativeResize="0"/>
          <p:nvPr/>
        </p:nvPicPr>
        <p:blipFill rotWithShape="1">
          <a:blip r:embed="rId3">
            <a:alphaModFix/>
          </a:blip>
          <a:srcRect t="17602" r="49890" b="29118"/>
          <a:stretch/>
        </p:blipFill>
        <p:spPr>
          <a:xfrm>
            <a:off x="6685808" y="952233"/>
            <a:ext cx="5244935" cy="2788493"/>
          </a:xfrm>
          <a:prstGeom prst="rect">
            <a:avLst/>
          </a:prstGeom>
          <a:noFill/>
          <a:ln>
            <a:noFill/>
          </a:ln>
        </p:spPr>
      </p:pic>
      <p:sp>
        <p:nvSpPr>
          <p:cNvPr id="464" name="Google Shape;464;p13"/>
          <p:cNvSpPr/>
          <p:nvPr/>
        </p:nvSpPr>
        <p:spPr>
          <a:xfrm>
            <a:off x="518550" y="2109198"/>
            <a:ext cx="6024600" cy="1114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a:solidFill>
                  <a:schemeClr val="lt1"/>
                </a:solidFill>
                <a:latin typeface="Arial"/>
                <a:ea typeface="Arial"/>
                <a:cs typeface="Arial"/>
                <a:sym typeface="Arial"/>
              </a:rPr>
              <a:t>SWELECT’s core strength lies in technical expertise which is strongly backed with state-of-art manufacturing facilities for Solar PV Modules, Solar PCUs, Servo Stabilizers, Structural and Electrical Balance of Systems (BOS) such as Module Mounting Structures (MMS), AJBs etc.</a:t>
            </a:r>
            <a:endParaRPr sz="1400">
              <a:solidFill>
                <a:schemeClr val="lt1"/>
              </a:solidFill>
              <a:latin typeface="Calibri"/>
              <a:ea typeface="Calibri"/>
              <a:cs typeface="Calibri"/>
              <a:sym typeface="Calibri"/>
            </a:endParaRPr>
          </a:p>
        </p:txBody>
      </p:sp>
      <p:sp>
        <p:nvSpPr>
          <p:cNvPr id="465" name="Google Shape;465;p13"/>
          <p:cNvSpPr/>
          <p:nvPr/>
        </p:nvSpPr>
        <p:spPr>
          <a:xfrm>
            <a:off x="518556" y="4263242"/>
            <a:ext cx="914400" cy="914400"/>
          </a:xfrm>
          <a:prstGeom prst="roundRect">
            <a:avLst>
              <a:gd name="adj" fmla="val 16667"/>
            </a:avLst>
          </a:prstGeom>
          <a:solidFill>
            <a:srgbClr val="3317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01</a:t>
            </a:r>
            <a:endParaRPr/>
          </a:p>
        </p:txBody>
      </p:sp>
      <p:sp>
        <p:nvSpPr>
          <p:cNvPr id="466" name="Google Shape;466;p13"/>
          <p:cNvSpPr/>
          <p:nvPr/>
        </p:nvSpPr>
        <p:spPr>
          <a:xfrm>
            <a:off x="518556" y="5350128"/>
            <a:ext cx="300247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3F3F3F"/>
                </a:solidFill>
                <a:latin typeface="Arial"/>
                <a:ea typeface="Arial"/>
                <a:cs typeface="Arial"/>
                <a:sym typeface="Arial"/>
              </a:rPr>
              <a:t>HHV Solar Technologies manufacturing plant with R&amp;D facilities</a:t>
            </a:r>
            <a:endParaRPr sz="1600">
              <a:solidFill>
                <a:srgbClr val="3F3F3F"/>
              </a:solidFill>
              <a:latin typeface="Arial"/>
              <a:ea typeface="Arial"/>
              <a:cs typeface="Arial"/>
              <a:sym typeface="Arial"/>
            </a:endParaRPr>
          </a:p>
        </p:txBody>
      </p:sp>
      <p:sp>
        <p:nvSpPr>
          <p:cNvPr id="467" name="Google Shape;467;p13"/>
          <p:cNvSpPr/>
          <p:nvPr/>
        </p:nvSpPr>
        <p:spPr>
          <a:xfrm>
            <a:off x="1585355" y="4285998"/>
            <a:ext cx="217384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331775"/>
                </a:solidFill>
                <a:latin typeface="Arial"/>
                <a:ea typeface="Arial"/>
                <a:cs typeface="Arial"/>
                <a:sym typeface="Arial"/>
              </a:rPr>
              <a:t>Manufacturing Plants</a:t>
            </a:r>
            <a:endParaRPr sz="2400" dirty="0">
              <a:solidFill>
                <a:srgbClr val="331775"/>
              </a:solidFill>
              <a:latin typeface="Arial"/>
              <a:ea typeface="Arial"/>
              <a:cs typeface="Arial"/>
              <a:sym typeface="Arial"/>
            </a:endParaRPr>
          </a:p>
        </p:txBody>
      </p:sp>
      <p:sp>
        <p:nvSpPr>
          <p:cNvPr id="468" name="Google Shape;468;p13"/>
          <p:cNvSpPr/>
          <p:nvPr/>
        </p:nvSpPr>
        <p:spPr>
          <a:xfrm>
            <a:off x="4469081" y="4263242"/>
            <a:ext cx="914400" cy="9144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02</a:t>
            </a:r>
            <a:endParaRPr/>
          </a:p>
        </p:txBody>
      </p:sp>
      <p:sp>
        <p:nvSpPr>
          <p:cNvPr id="469" name="Google Shape;469;p13"/>
          <p:cNvSpPr/>
          <p:nvPr/>
        </p:nvSpPr>
        <p:spPr>
          <a:xfrm>
            <a:off x="4469081" y="5350128"/>
            <a:ext cx="300247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F3F3F"/>
                </a:solidFill>
                <a:latin typeface="Arial"/>
                <a:ea typeface="Arial"/>
                <a:cs typeface="Arial"/>
                <a:sym typeface="Arial"/>
              </a:rPr>
              <a:t>Technology absorption by high spends on R&amp;D</a:t>
            </a:r>
            <a:endParaRPr sz="1800">
              <a:solidFill>
                <a:srgbClr val="3F3F3F"/>
              </a:solidFill>
              <a:latin typeface="Arial"/>
              <a:ea typeface="Arial"/>
              <a:cs typeface="Arial"/>
              <a:sym typeface="Arial"/>
            </a:endParaRPr>
          </a:p>
        </p:txBody>
      </p:sp>
      <p:sp>
        <p:nvSpPr>
          <p:cNvPr id="470" name="Google Shape;470;p13"/>
          <p:cNvSpPr/>
          <p:nvPr/>
        </p:nvSpPr>
        <p:spPr>
          <a:xfrm>
            <a:off x="5535880" y="4285998"/>
            <a:ext cx="193567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accent6"/>
                </a:solidFill>
                <a:latin typeface="Arial"/>
                <a:ea typeface="Arial"/>
                <a:cs typeface="Arial"/>
                <a:sym typeface="Arial"/>
              </a:rPr>
              <a:t>Technical Expertise</a:t>
            </a:r>
            <a:endParaRPr sz="2400" dirty="0">
              <a:solidFill>
                <a:schemeClr val="accent6"/>
              </a:solidFill>
              <a:latin typeface="Arial"/>
              <a:ea typeface="Arial"/>
              <a:cs typeface="Arial"/>
              <a:sym typeface="Arial"/>
            </a:endParaRPr>
          </a:p>
        </p:txBody>
      </p:sp>
      <p:sp>
        <p:nvSpPr>
          <p:cNvPr id="471" name="Google Shape;471;p13"/>
          <p:cNvSpPr/>
          <p:nvPr/>
        </p:nvSpPr>
        <p:spPr>
          <a:xfrm>
            <a:off x="8419606" y="4263242"/>
            <a:ext cx="914400" cy="9144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03</a:t>
            </a:r>
            <a:endParaRPr/>
          </a:p>
        </p:txBody>
      </p:sp>
      <p:sp>
        <p:nvSpPr>
          <p:cNvPr id="472" name="Google Shape;472;p13"/>
          <p:cNvSpPr/>
          <p:nvPr/>
        </p:nvSpPr>
        <p:spPr>
          <a:xfrm>
            <a:off x="8419606" y="5350128"/>
            <a:ext cx="300247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F3F3F"/>
                </a:solidFill>
                <a:latin typeface="Arial"/>
                <a:ea typeface="Arial"/>
                <a:cs typeface="Arial"/>
                <a:sym typeface="Arial"/>
              </a:rPr>
              <a:t>Electrical and Mechanical Balance of Systems (BOS)</a:t>
            </a:r>
            <a:endParaRPr sz="1800">
              <a:solidFill>
                <a:srgbClr val="3F3F3F"/>
              </a:solidFill>
              <a:latin typeface="Arial"/>
              <a:ea typeface="Arial"/>
              <a:cs typeface="Arial"/>
              <a:sym typeface="Arial"/>
            </a:endParaRPr>
          </a:p>
        </p:txBody>
      </p:sp>
      <p:sp>
        <p:nvSpPr>
          <p:cNvPr id="473" name="Google Shape;473;p13"/>
          <p:cNvSpPr/>
          <p:nvPr/>
        </p:nvSpPr>
        <p:spPr>
          <a:xfrm>
            <a:off x="9486405" y="4458832"/>
            <a:ext cx="193567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5"/>
                </a:solidFill>
                <a:latin typeface="Arial"/>
                <a:ea typeface="Arial"/>
                <a:cs typeface="Arial"/>
                <a:sym typeface="Arial"/>
              </a:rPr>
              <a:t>Stabilizers</a:t>
            </a:r>
            <a:endParaRPr sz="2400">
              <a:solidFill>
                <a:schemeClr val="accent5"/>
              </a:solidFill>
              <a:latin typeface="Arial"/>
              <a:ea typeface="Arial"/>
              <a:cs typeface="Arial"/>
              <a:sym typeface="Arial"/>
            </a:endParaRPr>
          </a:p>
        </p:txBody>
      </p:sp>
    </p:spTree>
    <p:extLst>
      <p:ext uri="{BB962C8B-B14F-4D97-AF65-F5344CB8AC3E}">
        <p14:creationId xmlns:p14="http://schemas.microsoft.com/office/powerpoint/2010/main" val="1605609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4"/>
          <p:cNvSpPr/>
          <p:nvPr/>
        </p:nvSpPr>
        <p:spPr>
          <a:xfrm>
            <a:off x="0" y="-1"/>
            <a:ext cx="12192000" cy="3740727"/>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0" name="Google Shape;480;p14"/>
          <p:cNvSpPr txBox="1"/>
          <p:nvPr/>
        </p:nvSpPr>
        <p:spPr>
          <a:xfrm>
            <a:off x="518556" y="890649"/>
            <a:ext cx="790105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lt1"/>
                </a:solidFill>
                <a:latin typeface="Arial"/>
                <a:ea typeface="Arial"/>
                <a:cs typeface="Arial"/>
                <a:sym typeface="Arial"/>
              </a:rPr>
              <a:t>ADANI Solar</a:t>
            </a:r>
            <a:endParaRPr/>
          </a:p>
        </p:txBody>
      </p:sp>
      <p:pic>
        <p:nvPicPr>
          <p:cNvPr id="481" name="Google Shape;481;p14"/>
          <p:cNvPicPr preferRelativeResize="0"/>
          <p:nvPr/>
        </p:nvPicPr>
        <p:blipFill rotWithShape="1">
          <a:blip r:embed="rId3">
            <a:alphaModFix/>
          </a:blip>
          <a:srcRect t="17602" r="49890" b="29118"/>
          <a:stretch/>
        </p:blipFill>
        <p:spPr>
          <a:xfrm>
            <a:off x="6685808" y="952233"/>
            <a:ext cx="5244935" cy="2788493"/>
          </a:xfrm>
          <a:prstGeom prst="rect">
            <a:avLst/>
          </a:prstGeom>
          <a:noFill/>
          <a:ln>
            <a:noFill/>
          </a:ln>
        </p:spPr>
      </p:pic>
      <p:sp>
        <p:nvSpPr>
          <p:cNvPr id="482" name="Google Shape;482;p14"/>
          <p:cNvSpPr/>
          <p:nvPr/>
        </p:nvSpPr>
        <p:spPr>
          <a:xfrm>
            <a:off x="518556" y="1873225"/>
            <a:ext cx="6024748" cy="167327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a:solidFill>
                  <a:schemeClr val="lt1"/>
                </a:solidFill>
                <a:latin typeface="Arial"/>
                <a:ea typeface="Arial"/>
                <a:cs typeface="Arial"/>
                <a:sym typeface="Arial"/>
              </a:rPr>
              <a:t>Adani Solar is one of the leading turnkey EPC players in the Indian PV solar industry. It has an experienced in-house design, engineering and construction team that, with its technical expertise and in-depth industry know-how, can develop the most cost-effective and energy efficient PV solar plants of any scale.</a:t>
            </a:r>
            <a:endParaRPr sz="1400">
              <a:solidFill>
                <a:schemeClr val="lt1"/>
              </a:solidFill>
              <a:latin typeface="Calibri"/>
              <a:ea typeface="Calibri"/>
              <a:cs typeface="Calibri"/>
              <a:sym typeface="Calibri"/>
            </a:endParaRPr>
          </a:p>
        </p:txBody>
      </p:sp>
      <p:sp>
        <p:nvSpPr>
          <p:cNvPr id="483" name="Google Shape;483;p14"/>
          <p:cNvSpPr/>
          <p:nvPr/>
        </p:nvSpPr>
        <p:spPr>
          <a:xfrm>
            <a:off x="518556" y="4263242"/>
            <a:ext cx="914400" cy="914400"/>
          </a:xfrm>
          <a:prstGeom prst="roundRect">
            <a:avLst>
              <a:gd name="adj" fmla="val 16667"/>
            </a:avLst>
          </a:prstGeom>
          <a:solidFill>
            <a:srgbClr val="3317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01</a:t>
            </a:r>
            <a:endParaRPr/>
          </a:p>
        </p:txBody>
      </p:sp>
      <p:sp>
        <p:nvSpPr>
          <p:cNvPr id="484" name="Google Shape;484;p14"/>
          <p:cNvSpPr/>
          <p:nvPr/>
        </p:nvSpPr>
        <p:spPr>
          <a:xfrm>
            <a:off x="518556" y="5350128"/>
            <a:ext cx="300247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F3F3F"/>
                </a:solidFill>
                <a:latin typeface="Arial"/>
                <a:ea typeface="Arial"/>
                <a:cs typeface="Arial"/>
                <a:sym typeface="Arial"/>
              </a:rPr>
              <a:t>Yield Assessment and Preliminary Design</a:t>
            </a:r>
            <a:endParaRPr sz="1800">
              <a:solidFill>
                <a:srgbClr val="3F3F3F"/>
              </a:solidFill>
              <a:latin typeface="Arial"/>
              <a:ea typeface="Arial"/>
              <a:cs typeface="Arial"/>
              <a:sym typeface="Arial"/>
            </a:endParaRPr>
          </a:p>
        </p:txBody>
      </p:sp>
      <p:sp>
        <p:nvSpPr>
          <p:cNvPr id="485" name="Google Shape;485;p14"/>
          <p:cNvSpPr/>
          <p:nvPr/>
        </p:nvSpPr>
        <p:spPr>
          <a:xfrm>
            <a:off x="1585355" y="4487251"/>
            <a:ext cx="193567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331775"/>
                </a:solidFill>
                <a:latin typeface="Arial"/>
                <a:ea typeface="Arial"/>
                <a:cs typeface="Arial"/>
                <a:sym typeface="Arial"/>
              </a:rPr>
              <a:t>Plan</a:t>
            </a:r>
            <a:endParaRPr sz="2800">
              <a:solidFill>
                <a:srgbClr val="331775"/>
              </a:solidFill>
              <a:latin typeface="Arial"/>
              <a:ea typeface="Arial"/>
              <a:cs typeface="Arial"/>
              <a:sym typeface="Arial"/>
            </a:endParaRPr>
          </a:p>
        </p:txBody>
      </p:sp>
      <p:sp>
        <p:nvSpPr>
          <p:cNvPr id="486" name="Google Shape;486;p14"/>
          <p:cNvSpPr/>
          <p:nvPr/>
        </p:nvSpPr>
        <p:spPr>
          <a:xfrm>
            <a:off x="4469081" y="4263242"/>
            <a:ext cx="914400" cy="9144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02</a:t>
            </a:r>
            <a:endParaRPr/>
          </a:p>
        </p:txBody>
      </p:sp>
      <p:sp>
        <p:nvSpPr>
          <p:cNvPr id="487" name="Google Shape;487;p14"/>
          <p:cNvSpPr/>
          <p:nvPr/>
        </p:nvSpPr>
        <p:spPr>
          <a:xfrm>
            <a:off x="4469081" y="5350128"/>
            <a:ext cx="300247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F3F3F"/>
                </a:solidFill>
                <a:latin typeface="Arial"/>
                <a:ea typeface="Arial"/>
                <a:cs typeface="Arial"/>
                <a:sym typeface="Arial"/>
              </a:rPr>
              <a:t>Specification, Tendering and Purchase</a:t>
            </a:r>
            <a:endParaRPr sz="1800">
              <a:solidFill>
                <a:srgbClr val="3F3F3F"/>
              </a:solidFill>
              <a:latin typeface="Arial"/>
              <a:ea typeface="Arial"/>
              <a:cs typeface="Arial"/>
              <a:sym typeface="Arial"/>
            </a:endParaRPr>
          </a:p>
        </p:txBody>
      </p:sp>
      <p:sp>
        <p:nvSpPr>
          <p:cNvPr id="488" name="Google Shape;488;p14"/>
          <p:cNvSpPr/>
          <p:nvPr/>
        </p:nvSpPr>
        <p:spPr>
          <a:xfrm>
            <a:off x="5535880" y="4458832"/>
            <a:ext cx="193567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accent6"/>
                </a:solidFill>
                <a:latin typeface="Arial"/>
                <a:ea typeface="Arial"/>
                <a:cs typeface="Arial"/>
                <a:sym typeface="Arial"/>
              </a:rPr>
              <a:t>Procure</a:t>
            </a:r>
            <a:endParaRPr sz="2800">
              <a:solidFill>
                <a:schemeClr val="accent6"/>
              </a:solidFill>
              <a:latin typeface="Arial"/>
              <a:ea typeface="Arial"/>
              <a:cs typeface="Arial"/>
              <a:sym typeface="Arial"/>
            </a:endParaRPr>
          </a:p>
        </p:txBody>
      </p:sp>
      <p:sp>
        <p:nvSpPr>
          <p:cNvPr id="489" name="Google Shape;489;p14"/>
          <p:cNvSpPr/>
          <p:nvPr/>
        </p:nvSpPr>
        <p:spPr>
          <a:xfrm>
            <a:off x="8419606" y="4263242"/>
            <a:ext cx="914400" cy="9144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03</a:t>
            </a:r>
            <a:endParaRPr/>
          </a:p>
        </p:txBody>
      </p:sp>
      <p:sp>
        <p:nvSpPr>
          <p:cNvPr id="490" name="Google Shape;490;p14"/>
          <p:cNvSpPr/>
          <p:nvPr/>
        </p:nvSpPr>
        <p:spPr>
          <a:xfrm>
            <a:off x="8419606" y="5350128"/>
            <a:ext cx="300247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F3F3F"/>
                </a:solidFill>
                <a:latin typeface="Arial"/>
                <a:ea typeface="Arial"/>
                <a:cs typeface="Arial"/>
                <a:sym typeface="Arial"/>
              </a:rPr>
              <a:t>Risk Management at site, Commissioning and testing</a:t>
            </a:r>
            <a:endParaRPr sz="1800">
              <a:solidFill>
                <a:srgbClr val="3F3F3F"/>
              </a:solidFill>
              <a:latin typeface="Arial"/>
              <a:ea typeface="Arial"/>
              <a:cs typeface="Arial"/>
              <a:sym typeface="Arial"/>
            </a:endParaRPr>
          </a:p>
        </p:txBody>
      </p:sp>
      <p:sp>
        <p:nvSpPr>
          <p:cNvPr id="491" name="Google Shape;491;p14"/>
          <p:cNvSpPr/>
          <p:nvPr/>
        </p:nvSpPr>
        <p:spPr>
          <a:xfrm>
            <a:off x="9486405" y="4458832"/>
            <a:ext cx="193567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accent5"/>
                </a:solidFill>
                <a:latin typeface="Arial"/>
                <a:ea typeface="Arial"/>
                <a:cs typeface="Arial"/>
                <a:sym typeface="Arial"/>
              </a:rPr>
              <a:t>Construct</a:t>
            </a:r>
            <a:endParaRPr sz="2800">
              <a:solidFill>
                <a:schemeClr val="accent5"/>
              </a:solidFill>
              <a:latin typeface="Arial"/>
              <a:ea typeface="Arial"/>
              <a:cs typeface="Arial"/>
              <a:sym typeface="Arial"/>
            </a:endParaRPr>
          </a:p>
        </p:txBody>
      </p:sp>
    </p:spTree>
    <p:extLst>
      <p:ext uri="{BB962C8B-B14F-4D97-AF65-F5344CB8AC3E}">
        <p14:creationId xmlns:p14="http://schemas.microsoft.com/office/powerpoint/2010/main" val="2860644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5"/>
          <p:cNvSpPr/>
          <p:nvPr/>
        </p:nvSpPr>
        <p:spPr>
          <a:xfrm>
            <a:off x="8763297" y="1291688"/>
            <a:ext cx="3146962" cy="688770"/>
          </a:xfrm>
          <a:prstGeom prst="homePlate">
            <a:avLst>
              <a:gd name="adj" fmla="val 43808"/>
            </a:avLst>
          </a:prstGeom>
          <a:solidFill>
            <a:srgbClr val="E537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Light Sensitive Nanoparticles</a:t>
            </a:r>
            <a:endParaRPr/>
          </a:p>
        </p:txBody>
      </p:sp>
      <p:sp>
        <p:nvSpPr>
          <p:cNvPr id="497" name="Google Shape;497;p15"/>
          <p:cNvSpPr/>
          <p:nvPr/>
        </p:nvSpPr>
        <p:spPr>
          <a:xfrm>
            <a:off x="3965860" y="5144065"/>
            <a:ext cx="3099461" cy="688770"/>
          </a:xfrm>
          <a:prstGeom prst="homePlate">
            <a:avLst>
              <a:gd name="adj" fmla="val 4380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Solar Windows</a:t>
            </a:r>
            <a:endParaRPr/>
          </a:p>
        </p:txBody>
      </p:sp>
      <p:sp>
        <p:nvSpPr>
          <p:cNvPr id="498" name="Google Shape;498;p15"/>
          <p:cNvSpPr/>
          <p:nvPr/>
        </p:nvSpPr>
        <p:spPr>
          <a:xfrm>
            <a:off x="4859232" y="4371993"/>
            <a:ext cx="3099461" cy="688770"/>
          </a:xfrm>
          <a:prstGeom prst="homePlate">
            <a:avLst>
              <a:gd name="adj" fmla="val 43808"/>
            </a:avLst>
          </a:prstGeom>
          <a:solidFill>
            <a:srgbClr val="1CB2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Hairy Solar Panels</a:t>
            </a:r>
            <a:endParaRPr/>
          </a:p>
        </p:txBody>
      </p:sp>
      <p:sp>
        <p:nvSpPr>
          <p:cNvPr id="499" name="Google Shape;499;p15"/>
          <p:cNvSpPr/>
          <p:nvPr/>
        </p:nvSpPr>
        <p:spPr>
          <a:xfrm>
            <a:off x="5903106" y="3599922"/>
            <a:ext cx="3146962" cy="688770"/>
          </a:xfrm>
          <a:prstGeom prst="homePlate">
            <a:avLst>
              <a:gd name="adj" fmla="val 43808"/>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Thin Film Solar</a:t>
            </a:r>
            <a:endParaRPr/>
          </a:p>
        </p:txBody>
      </p:sp>
      <p:sp>
        <p:nvSpPr>
          <p:cNvPr id="500" name="Google Shape;500;p15"/>
          <p:cNvSpPr/>
          <p:nvPr/>
        </p:nvSpPr>
        <p:spPr>
          <a:xfrm>
            <a:off x="6823544" y="2827850"/>
            <a:ext cx="3146962" cy="688770"/>
          </a:xfrm>
          <a:prstGeom prst="homePlate">
            <a:avLst>
              <a:gd name="adj" fmla="val 43808"/>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Bifacial Solar Modules</a:t>
            </a:r>
            <a:endParaRPr/>
          </a:p>
        </p:txBody>
      </p:sp>
      <p:sp>
        <p:nvSpPr>
          <p:cNvPr id="501" name="Google Shape;501;p15"/>
          <p:cNvSpPr/>
          <p:nvPr/>
        </p:nvSpPr>
        <p:spPr>
          <a:xfrm>
            <a:off x="7874579" y="2055779"/>
            <a:ext cx="3146962" cy="688770"/>
          </a:xfrm>
          <a:prstGeom prst="homePlate">
            <a:avLst>
              <a:gd name="adj" fmla="val 43808"/>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Light Sensitive Nanoparticles</a:t>
            </a:r>
            <a:endParaRPr/>
          </a:p>
        </p:txBody>
      </p:sp>
      <p:grpSp>
        <p:nvGrpSpPr>
          <p:cNvPr id="502" name="Google Shape;502;p15"/>
          <p:cNvGrpSpPr/>
          <p:nvPr/>
        </p:nvGrpSpPr>
        <p:grpSpPr>
          <a:xfrm>
            <a:off x="3083351" y="486895"/>
            <a:ext cx="6829148" cy="5203159"/>
            <a:chOff x="3083351" y="486895"/>
            <a:chExt cx="6829148" cy="5203159"/>
          </a:xfrm>
        </p:grpSpPr>
        <p:sp>
          <p:nvSpPr>
            <p:cNvPr id="503" name="Google Shape;503;p15"/>
            <p:cNvSpPr/>
            <p:nvPr/>
          </p:nvSpPr>
          <p:spPr>
            <a:xfrm rot="2957220">
              <a:off x="3028162" y="5097618"/>
              <a:ext cx="940306" cy="2857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15"/>
            <p:cNvSpPr/>
            <p:nvPr/>
          </p:nvSpPr>
          <p:spPr>
            <a:xfrm rot="-2302884">
              <a:off x="2995878" y="2772513"/>
              <a:ext cx="7558434" cy="563366"/>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05" name="Google Shape;505;p15"/>
          <p:cNvSpPr/>
          <p:nvPr/>
        </p:nvSpPr>
        <p:spPr>
          <a:xfrm>
            <a:off x="795647" y="3420092"/>
            <a:ext cx="2560320" cy="25603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Photovoltaics (PV) and Concentrated Solar Power (CSP)</a:t>
            </a:r>
            <a:endParaRPr sz="2000">
              <a:solidFill>
                <a:schemeClr val="lt1"/>
              </a:solidFill>
              <a:latin typeface="Arial"/>
              <a:ea typeface="Arial"/>
              <a:cs typeface="Arial"/>
              <a:sym typeface="Arial"/>
            </a:endParaRPr>
          </a:p>
        </p:txBody>
      </p:sp>
      <p:sp>
        <p:nvSpPr>
          <p:cNvPr id="506" name="Google Shape;506;p15"/>
          <p:cNvSpPr txBox="1"/>
          <p:nvPr/>
        </p:nvSpPr>
        <p:spPr>
          <a:xfrm>
            <a:off x="795647" y="1713935"/>
            <a:ext cx="5107459" cy="152400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a:solidFill>
                  <a:srgbClr val="595959"/>
                </a:solidFill>
                <a:latin typeface="Arial"/>
                <a:ea typeface="Arial"/>
                <a:cs typeface="Arial"/>
                <a:sym typeface="Arial"/>
              </a:rPr>
              <a:t>The field of solar energy is continuously undergoing innovation and discoveries. The pioneers in this field are looking for more and more affordable solutions to harness its potential to the highest.</a:t>
            </a:r>
            <a:endParaRPr sz="1600">
              <a:solidFill>
                <a:srgbClr val="595959"/>
              </a:solidFill>
              <a:latin typeface="Arial"/>
              <a:ea typeface="Arial"/>
              <a:cs typeface="Arial"/>
              <a:sym typeface="Arial"/>
            </a:endParaRPr>
          </a:p>
        </p:txBody>
      </p:sp>
      <p:sp>
        <p:nvSpPr>
          <p:cNvPr id="507" name="Google Shape;507;p15"/>
          <p:cNvSpPr/>
          <p:nvPr/>
        </p:nvSpPr>
        <p:spPr>
          <a:xfrm>
            <a:off x="795647" y="1022439"/>
            <a:ext cx="231345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accent1"/>
                </a:solidFill>
                <a:latin typeface="Arial"/>
                <a:ea typeface="Arial"/>
                <a:cs typeface="Arial"/>
                <a:sym typeface="Arial"/>
              </a:rPr>
              <a:t>Innovation</a:t>
            </a:r>
            <a:endParaRPr/>
          </a:p>
        </p:txBody>
      </p:sp>
    </p:spTree>
    <p:extLst>
      <p:ext uri="{BB962C8B-B14F-4D97-AF65-F5344CB8AC3E}">
        <p14:creationId xmlns:p14="http://schemas.microsoft.com/office/powerpoint/2010/main" val="4047710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pSp>
        <p:nvGrpSpPr>
          <p:cNvPr id="526" name="Google Shape;526;p17"/>
          <p:cNvGrpSpPr/>
          <p:nvPr/>
        </p:nvGrpSpPr>
        <p:grpSpPr>
          <a:xfrm>
            <a:off x="3506788" y="1241425"/>
            <a:ext cx="5176838" cy="5616576"/>
            <a:chOff x="3506788" y="1241425"/>
            <a:chExt cx="5176838" cy="5616576"/>
          </a:xfrm>
        </p:grpSpPr>
        <p:sp>
          <p:nvSpPr>
            <p:cNvPr id="527" name="Google Shape;527;p17"/>
            <p:cNvSpPr/>
            <p:nvPr/>
          </p:nvSpPr>
          <p:spPr>
            <a:xfrm>
              <a:off x="4200526" y="5394325"/>
              <a:ext cx="1524000" cy="1463675"/>
            </a:xfrm>
            <a:custGeom>
              <a:avLst/>
              <a:gdLst/>
              <a:ahLst/>
              <a:cxnLst/>
              <a:rect l="l" t="t" r="r" b="b"/>
              <a:pathLst>
                <a:path w="688" h="661" extrusionOk="0">
                  <a:moveTo>
                    <a:pt x="0" y="0"/>
                  </a:moveTo>
                  <a:cubicBezTo>
                    <a:pt x="0" y="246"/>
                    <a:pt x="0" y="246"/>
                    <a:pt x="0" y="246"/>
                  </a:cubicBezTo>
                  <a:cubicBezTo>
                    <a:pt x="0" y="291"/>
                    <a:pt x="37" y="328"/>
                    <a:pt x="82" y="328"/>
                  </a:cubicBezTo>
                  <a:cubicBezTo>
                    <a:pt x="606" y="328"/>
                    <a:pt x="606" y="328"/>
                    <a:pt x="606" y="328"/>
                  </a:cubicBezTo>
                  <a:cubicBezTo>
                    <a:pt x="651" y="328"/>
                    <a:pt x="688" y="364"/>
                    <a:pt x="688" y="409"/>
                  </a:cubicBezTo>
                  <a:cubicBezTo>
                    <a:pt x="688" y="661"/>
                    <a:pt x="688" y="661"/>
                    <a:pt x="688" y="661"/>
                  </a:cubicBezTo>
                </a:path>
              </a:pathLst>
            </a:custGeom>
            <a:noFill/>
            <a:ln w="79375" cap="flat" cmpd="sng">
              <a:solidFill>
                <a:schemeClr val="accent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17"/>
            <p:cNvSpPr/>
            <p:nvPr/>
          </p:nvSpPr>
          <p:spPr>
            <a:xfrm>
              <a:off x="4165601" y="4892675"/>
              <a:ext cx="69850" cy="300038"/>
            </a:xfrm>
            <a:custGeom>
              <a:avLst/>
              <a:gdLst/>
              <a:ahLst/>
              <a:cxnLst/>
              <a:rect l="l" t="t" r="r" b="b"/>
              <a:pathLst>
                <a:path w="32" h="136" extrusionOk="0">
                  <a:moveTo>
                    <a:pt x="32" y="0"/>
                  </a:moveTo>
                  <a:cubicBezTo>
                    <a:pt x="0" y="0"/>
                    <a:pt x="0" y="0"/>
                    <a:pt x="0" y="0"/>
                  </a:cubicBezTo>
                  <a:cubicBezTo>
                    <a:pt x="2" y="14"/>
                    <a:pt x="1" y="25"/>
                    <a:pt x="1" y="25"/>
                  </a:cubicBezTo>
                  <a:cubicBezTo>
                    <a:pt x="1" y="136"/>
                    <a:pt x="1" y="136"/>
                    <a:pt x="1" y="136"/>
                  </a:cubicBezTo>
                  <a:cubicBezTo>
                    <a:pt x="30" y="136"/>
                    <a:pt x="30" y="136"/>
                    <a:pt x="30" y="136"/>
                  </a:cubicBezTo>
                  <a:cubicBezTo>
                    <a:pt x="30" y="25"/>
                    <a:pt x="30" y="25"/>
                    <a:pt x="30" y="25"/>
                  </a:cubicBezTo>
                  <a:cubicBezTo>
                    <a:pt x="30" y="25"/>
                    <a:pt x="30" y="14"/>
                    <a:pt x="32"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17"/>
            <p:cNvSpPr/>
            <p:nvPr/>
          </p:nvSpPr>
          <p:spPr>
            <a:xfrm>
              <a:off x="4260851" y="4781550"/>
              <a:ext cx="120650" cy="88900"/>
            </a:xfrm>
            <a:custGeom>
              <a:avLst/>
              <a:gdLst/>
              <a:ahLst/>
              <a:cxnLst/>
              <a:rect l="l" t="t" r="r" b="b"/>
              <a:pathLst>
                <a:path w="55" h="40" extrusionOk="0">
                  <a:moveTo>
                    <a:pt x="41" y="4"/>
                  </a:moveTo>
                  <a:cubicBezTo>
                    <a:pt x="35" y="1"/>
                    <a:pt x="31" y="0"/>
                    <a:pt x="26" y="0"/>
                  </a:cubicBezTo>
                  <a:cubicBezTo>
                    <a:pt x="10" y="0"/>
                    <a:pt x="3" y="23"/>
                    <a:pt x="0" y="40"/>
                  </a:cubicBezTo>
                  <a:cubicBezTo>
                    <a:pt x="36" y="40"/>
                    <a:pt x="36" y="40"/>
                    <a:pt x="36" y="40"/>
                  </a:cubicBezTo>
                  <a:cubicBezTo>
                    <a:pt x="45" y="40"/>
                    <a:pt x="52" y="35"/>
                    <a:pt x="54" y="28"/>
                  </a:cubicBezTo>
                  <a:cubicBezTo>
                    <a:pt x="55" y="21"/>
                    <a:pt x="53" y="11"/>
                    <a:pt x="41" y="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17"/>
            <p:cNvSpPr/>
            <p:nvPr/>
          </p:nvSpPr>
          <p:spPr>
            <a:xfrm>
              <a:off x="4016376" y="4781550"/>
              <a:ext cx="123825" cy="88900"/>
            </a:xfrm>
            <a:custGeom>
              <a:avLst/>
              <a:gdLst/>
              <a:ahLst/>
              <a:cxnLst/>
              <a:rect l="l" t="t" r="r" b="b"/>
              <a:pathLst>
                <a:path w="56" h="40" extrusionOk="0">
                  <a:moveTo>
                    <a:pt x="30" y="0"/>
                  </a:moveTo>
                  <a:cubicBezTo>
                    <a:pt x="25" y="0"/>
                    <a:pt x="21" y="1"/>
                    <a:pt x="15" y="4"/>
                  </a:cubicBezTo>
                  <a:cubicBezTo>
                    <a:pt x="3" y="11"/>
                    <a:pt x="0" y="21"/>
                    <a:pt x="2" y="28"/>
                  </a:cubicBezTo>
                  <a:cubicBezTo>
                    <a:pt x="4" y="35"/>
                    <a:pt x="11" y="40"/>
                    <a:pt x="20" y="40"/>
                  </a:cubicBezTo>
                  <a:cubicBezTo>
                    <a:pt x="56" y="40"/>
                    <a:pt x="56" y="40"/>
                    <a:pt x="56" y="40"/>
                  </a:cubicBezTo>
                  <a:cubicBezTo>
                    <a:pt x="53" y="23"/>
                    <a:pt x="46" y="0"/>
                    <a:pt x="30"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17"/>
            <p:cNvSpPr/>
            <p:nvPr/>
          </p:nvSpPr>
          <p:spPr>
            <a:xfrm>
              <a:off x="3867151" y="4454525"/>
              <a:ext cx="658813" cy="968375"/>
            </a:xfrm>
            <a:custGeom>
              <a:avLst/>
              <a:gdLst/>
              <a:ahLst/>
              <a:cxnLst/>
              <a:rect l="l" t="t" r="r" b="b"/>
              <a:pathLst>
                <a:path w="297" h="438" extrusionOk="0">
                  <a:moveTo>
                    <a:pt x="139" y="6"/>
                  </a:moveTo>
                  <a:cubicBezTo>
                    <a:pt x="67" y="11"/>
                    <a:pt x="8" y="70"/>
                    <a:pt x="3" y="142"/>
                  </a:cubicBezTo>
                  <a:cubicBezTo>
                    <a:pt x="0" y="189"/>
                    <a:pt x="18" y="232"/>
                    <a:pt x="50" y="261"/>
                  </a:cubicBezTo>
                  <a:cubicBezTo>
                    <a:pt x="72" y="282"/>
                    <a:pt x="86" y="311"/>
                    <a:pt x="86" y="342"/>
                  </a:cubicBezTo>
                  <a:cubicBezTo>
                    <a:pt x="86" y="394"/>
                    <a:pt x="86" y="394"/>
                    <a:pt x="86" y="394"/>
                  </a:cubicBezTo>
                  <a:cubicBezTo>
                    <a:pt x="86" y="405"/>
                    <a:pt x="94" y="414"/>
                    <a:pt x="105" y="414"/>
                  </a:cubicBezTo>
                  <a:cubicBezTo>
                    <a:pt x="116" y="414"/>
                    <a:pt x="116" y="414"/>
                    <a:pt x="116" y="414"/>
                  </a:cubicBezTo>
                  <a:cubicBezTo>
                    <a:pt x="121" y="428"/>
                    <a:pt x="134" y="438"/>
                    <a:pt x="150" y="438"/>
                  </a:cubicBezTo>
                  <a:cubicBezTo>
                    <a:pt x="166" y="438"/>
                    <a:pt x="179" y="428"/>
                    <a:pt x="184" y="414"/>
                  </a:cubicBezTo>
                  <a:cubicBezTo>
                    <a:pt x="195" y="414"/>
                    <a:pt x="195" y="414"/>
                    <a:pt x="195" y="414"/>
                  </a:cubicBezTo>
                  <a:cubicBezTo>
                    <a:pt x="205" y="414"/>
                    <a:pt x="214" y="405"/>
                    <a:pt x="214" y="394"/>
                  </a:cubicBezTo>
                  <a:cubicBezTo>
                    <a:pt x="214" y="342"/>
                    <a:pt x="214" y="342"/>
                    <a:pt x="214" y="342"/>
                  </a:cubicBezTo>
                  <a:cubicBezTo>
                    <a:pt x="214" y="311"/>
                    <a:pt x="227" y="282"/>
                    <a:pt x="249" y="261"/>
                  </a:cubicBezTo>
                  <a:cubicBezTo>
                    <a:pt x="279" y="235"/>
                    <a:pt x="297" y="196"/>
                    <a:pt x="297" y="153"/>
                  </a:cubicBezTo>
                  <a:cubicBezTo>
                    <a:pt x="297" y="68"/>
                    <a:pt x="225" y="0"/>
                    <a:pt x="139" y="6"/>
                  </a:cubicBezTo>
                  <a:close/>
                  <a:moveTo>
                    <a:pt x="240" y="178"/>
                  </a:moveTo>
                  <a:cubicBezTo>
                    <a:pt x="237" y="190"/>
                    <a:pt x="226" y="198"/>
                    <a:pt x="213" y="198"/>
                  </a:cubicBezTo>
                  <a:cubicBezTo>
                    <a:pt x="176" y="198"/>
                    <a:pt x="176" y="198"/>
                    <a:pt x="176" y="198"/>
                  </a:cubicBezTo>
                  <a:cubicBezTo>
                    <a:pt x="174" y="212"/>
                    <a:pt x="174" y="223"/>
                    <a:pt x="174" y="223"/>
                  </a:cubicBezTo>
                  <a:cubicBezTo>
                    <a:pt x="174" y="334"/>
                    <a:pt x="174" y="334"/>
                    <a:pt x="174" y="334"/>
                  </a:cubicBezTo>
                  <a:cubicBezTo>
                    <a:pt x="197" y="334"/>
                    <a:pt x="197" y="334"/>
                    <a:pt x="197" y="334"/>
                  </a:cubicBezTo>
                  <a:cubicBezTo>
                    <a:pt x="200" y="334"/>
                    <a:pt x="202" y="336"/>
                    <a:pt x="202" y="338"/>
                  </a:cubicBezTo>
                  <a:cubicBezTo>
                    <a:pt x="202" y="341"/>
                    <a:pt x="200" y="343"/>
                    <a:pt x="197" y="343"/>
                  </a:cubicBezTo>
                  <a:cubicBezTo>
                    <a:pt x="141" y="343"/>
                    <a:pt x="141" y="343"/>
                    <a:pt x="141" y="343"/>
                  </a:cubicBezTo>
                  <a:cubicBezTo>
                    <a:pt x="199" y="358"/>
                    <a:pt x="199" y="358"/>
                    <a:pt x="199" y="358"/>
                  </a:cubicBezTo>
                  <a:cubicBezTo>
                    <a:pt x="201" y="359"/>
                    <a:pt x="203" y="361"/>
                    <a:pt x="202" y="363"/>
                  </a:cubicBezTo>
                  <a:cubicBezTo>
                    <a:pt x="202" y="366"/>
                    <a:pt x="200" y="368"/>
                    <a:pt x="198" y="368"/>
                  </a:cubicBezTo>
                  <a:cubicBezTo>
                    <a:pt x="141" y="370"/>
                    <a:pt x="141" y="370"/>
                    <a:pt x="141" y="370"/>
                  </a:cubicBezTo>
                  <a:cubicBezTo>
                    <a:pt x="198" y="383"/>
                    <a:pt x="198" y="383"/>
                    <a:pt x="198" y="383"/>
                  </a:cubicBezTo>
                  <a:cubicBezTo>
                    <a:pt x="201" y="383"/>
                    <a:pt x="203" y="385"/>
                    <a:pt x="202" y="388"/>
                  </a:cubicBezTo>
                  <a:cubicBezTo>
                    <a:pt x="202" y="390"/>
                    <a:pt x="200" y="392"/>
                    <a:pt x="197" y="392"/>
                  </a:cubicBezTo>
                  <a:cubicBezTo>
                    <a:pt x="102" y="392"/>
                    <a:pt x="102" y="392"/>
                    <a:pt x="102" y="392"/>
                  </a:cubicBezTo>
                  <a:cubicBezTo>
                    <a:pt x="100" y="392"/>
                    <a:pt x="98" y="390"/>
                    <a:pt x="98" y="387"/>
                  </a:cubicBezTo>
                  <a:cubicBezTo>
                    <a:pt x="98" y="385"/>
                    <a:pt x="100" y="383"/>
                    <a:pt x="102" y="383"/>
                  </a:cubicBezTo>
                  <a:cubicBezTo>
                    <a:pt x="151" y="383"/>
                    <a:pt x="151" y="383"/>
                    <a:pt x="151" y="383"/>
                  </a:cubicBezTo>
                  <a:cubicBezTo>
                    <a:pt x="101" y="372"/>
                    <a:pt x="101" y="372"/>
                    <a:pt x="101" y="372"/>
                  </a:cubicBezTo>
                  <a:cubicBezTo>
                    <a:pt x="99" y="372"/>
                    <a:pt x="97" y="369"/>
                    <a:pt x="98" y="367"/>
                  </a:cubicBezTo>
                  <a:cubicBezTo>
                    <a:pt x="98" y="365"/>
                    <a:pt x="100" y="363"/>
                    <a:pt x="102" y="362"/>
                  </a:cubicBezTo>
                  <a:cubicBezTo>
                    <a:pt x="165" y="360"/>
                    <a:pt x="165" y="360"/>
                    <a:pt x="165" y="360"/>
                  </a:cubicBezTo>
                  <a:cubicBezTo>
                    <a:pt x="101" y="343"/>
                    <a:pt x="101" y="343"/>
                    <a:pt x="101" y="343"/>
                  </a:cubicBezTo>
                  <a:cubicBezTo>
                    <a:pt x="99" y="343"/>
                    <a:pt x="97" y="340"/>
                    <a:pt x="98" y="338"/>
                  </a:cubicBezTo>
                  <a:cubicBezTo>
                    <a:pt x="98" y="335"/>
                    <a:pt x="100" y="334"/>
                    <a:pt x="102" y="334"/>
                  </a:cubicBezTo>
                  <a:cubicBezTo>
                    <a:pt x="126" y="334"/>
                    <a:pt x="126" y="334"/>
                    <a:pt x="126" y="334"/>
                  </a:cubicBezTo>
                  <a:cubicBezTo>
                    <a:pt x="126" y="223"/>
                    <a:pt x="126" y="223"/>
                    <a:pt x="126" y="223"/>
                  </a:cubicBezTo>
                  <a:cubicBezTo>
                    <a:pt x="126" y="223"/>
                    <a:pt x="126" y="212"/>
                    <a:pt x="124" y="198"/>
                  </a:cubicBezTo>
                  <a:cubicBezTo>
                    <a:pt x="87" y="198"/>
                    <a:pt x="87" y="198"/>
                    <a:pt x="87" y="198"/>
                  </a:cubicBezTo>
                  <a:cubicBezTo>
                    <a:pt x="74" y="198"/>
                    <a:pt x="63" y="190"/>
                    <a:pt x="60" y="178"/>
                  </a:cubicBezTo>
                  <a:cubicBezTo>
                    <a:pt x="56" y="165"/>
                    <a:pt x="63" y="151"/>
                    <a:pt x="78" y="144"/>
                  </a:cubicBezTo>
                  <a:cubicBezTo>
                    <a:pt x="84" y="140"/>
                    <a:pt x="91" y="138"/>
                    <a:pt x="97" y="138"/>
                  </a:cubicBezTo>
                  <a:cubicBezTo>
                    <a:pt x="109" y="138"/>
                    <a:pt x="126" y="147"/>
                    <a:pt x="133" y="188"/>
                  </a:cubicBezTo>
                  <a:cubicBezTo>
                    <a:pt x="167" y="188"/>
                    <a:pt x="167" y="188"/>
                    <a:pt x="167" y="188"/>
                  </a:cubicBezTo>
                  <a:cubicBezTo>
                    <a:pt x="174" y="147"/>
                    <a:pt x="191" y="138"/>
                    <a:pt x="203" y="138"/>
                  </a:cubicBezTo>
                  <a:cubicBezTo>
                    <a:pt x="209" y="138"/>
                    <a:pt x="216" y="140"/>
                    <a:pt x="222" y="144"/>
                  </a:cubicBezTo>
                  <a:cubicBezTo>
                    <a:pt x="236" y="151"/>
                    <a:pt x="243" y="165"/>
                    <a:pt x="240" y="17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17"/>
            <p:cNvSpPr/>
            <p:nvPr/>
          </p:nvSpPr>
          <p:spPr>
            <a:xfrm>
              <a:off x="8056563" y="3081338"/>
              <a:ext cx="627063" cy="730250"/>
            </a:xfrm>
            <a:custGeom>
              <a:avLst/>
              <a:gdLst/>
              <a:ahLst/>
              <a:cxnLst/>
              <a:rect l="l" t="t" r="r" b="b"/>
              <a:pathLst>
                <a:path w="283" h="330" extrusionOk="0">
                  <a:moveTo>
                    <a:pt x="194" y="330"/>
                  </a:moveTo>
                  <a:cubicBezTo>
                    <a:pt x="89" y="330"/>
                    <a:pt x="89" y="330"/>
                    <a:pt x="89" y="330"/>
                  </a:cubicBezTo>
                  <a:cubicBezTo>
                    <a:pt x="87" y="330"/>
                    <a:pt x="85" y="328"/>
                    <a:pt x="85" y="325"/>
                  </a:cubicBezTo>
                  <a:cubicBezTo>
                    <a:pt x="85" y="324"/>
                    <a:pt x="85" y="323"/>
                    <a:pt x="86" y="322"/>
                  </a:cubicBezTo>
                  <a:cubicBezTo>
                    <a:pt x="85" y="287"/>
                    <a:pt x="64" y="258"/>
                    <a:pt x="43" y="229"/>
                  </a:cubicBezTo>
                  <a:cubicBezTo>
                    <a:pt x="22" y="200"/>
                    <a:pt x="0" y="169"/>
                    <a:pt x="0" y="132"/>
                  </a:cubicBezTo>
                  <a:cubicBezTo>
                    <a:pt x="0" y="68"/>
                    <a:pt x="54" y="0"/>
                    <a:pt x="142" y="0"/>
                  </a:cubicBezTo>
                  <a:cubicBezTo>
                    <a:pt x="177" y="0"/>
                    <a:pt x="213" y="14"/>
                    <a:pt x="240" y="40"/>
                  </a:cubicBezTo>
                  <a:cubicBezTo>
                    <a:pt x="267" y="65"/>
                    <a:pt x="283" y="99"/>
                    <a:pt x="283" y="132"/>
                  </a:cubicBezTo>
                  <a:cubicBezTo>
                    <a:pt x="283" y="169"/>
                    <a:pt x="261" y="200"/>
                    <a:pt x="240" y="229"/>
                  </a:cubicBezTo>
                  <a:cubicBezTo>
                    <a:pt x="219" y="258"/>
                    <a:pt x="199" y="287"/>
                    <a:pt x="197" y="322"/>
                  </a:cubicBezTo>
                  <a:cubicBezTo>
                    <a:pt x="198" y="323"/>
                    <a:pt x="199" y="324"/>
                    <a:pt x="199" y="325"/>
                  </a:cubicBezTo>
                  <a:cubicBezTo>
                    <a:pt x="199" y="328"/>
                    <a:pt x="197" y="330"/>
                    <a:pt x="194" y="330"/>
                  </a:cubicBezTo>
                  <a:close/>
                  <a:moveTo>
                    <a:pt x="95" y="320"/>
                  </a:moveTo>
                  <a:cubicBezTo>
                    <a:pt x="188" y="320"/>
                    <a:pt x="188" y="320"/>
                    <a:pt x="188" y="320"/>
                  </a:cubicBezTo>
                  <a:cubicBezTo>
                    <a:pt x="190" y="283"/>
                    <a:pt x="212" y="253"/>
                    <a:pt x="232" y="224"/>
                  </a:cubicBezTo>
                  <a:cubicBezTo>
                    <a:pt x="254" y="194"/>
                    <a:pt x="274" y="166"/>
                    <a:pt x="274" y="132"/>
                  </a:cubicBezTo>
                  <a:cubicBezTo>
                    <a:pt x="274" y="67"/>
                    <a:pt x="211" y="9"/>
                    <a:pt x="142" y="9"/>
                  </a:cubicBezTo>
                  <a:cubicBezTo>
                    <a:pt x="60" y="9"/>
                    <a:pt x="9" y="73"/>
                    <a:pt x="9" y="132"/>
                  </a:cubicBezTo>
                  <a:cubicBezTo>
                    <a:pt x="9" y="166"/>
                    <a:pt x="30" y="194"/>
                    <a:pt x="51" y="224"/>
                  </a:cubicBezTo>
                  <a:cubicBezTo>
                    <a:pt x="72" y="253"/>
                    <a:pt x="93" y="283"/>
                    <a:pt x="95" y="32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17"/>
            <p:cNvSpPr/>
            <p:nvPr/>
          </p:nvSpPr>
          <p:spPr>
            <a:xfrm>
              <a:off x="8242301" y="3836988"/>
              <a:ext cx="257175" cy="96838"/>
            </a:xfrm>
            <a:custGeom>
              <a:avLst/>
              <a:gdLst/>
              <a:ahLst/>
              <a:cxnLst/>
              <a:rect l="l" t="t" r="r" b="b"/>
              <a:pathLst>
                <a:path w="116" h="44" extrusionOk="0">
                  <a:moveTo>
                    <a:pt x="111" y="44"/>
                  </a:moveTo>
                  <a:cubicBezTo>
                    <a:pt x="4" y="44"/>
                    <a:pt x="4" y="44"/>
                    <a:pt x="4" y="44"/>
                  </a:cubicBezTo>
                  <a:cubicBezTo>
                    <a:pt x="2" y="44"/>
                    <a:pt x="0" y="42"/>
                    <a:pt x="0" y="40"/>
                  </a:cubicBezTo>
                  <a:cubicBezTo>
                    <a:pt x="0" y="38"/>
                    <a:pt x="1" y="36"/>
                    <a:pt x="3" y="35"/>
                  </a:cubicBezTo>
                  <a:cubicBezTo>
                    <a:pt x="82" y="9"/>
                    <a:pt x="82" y="9"/>
                    <a:pt x="82" y="9"/>
                  </a:cubicBezTo>
                  <a:cubicBezTo>
                    <a:pt x="4" y="9"/>
                    <a:pt x="4" y="9"/>
                    <a:pt x="4" y="9"/>
                  </a:cubicBezTo>
                  <a:cubicBezTo>
                    <a:pt x="2" y="9"/>
                    <a:pt x="0" y="7"/>
                    <a:pt x="0" y="4"/>
                  </a:cubicBezTo>
                  <a:cubicBezTo>
                    <a:pt x="0" y="2"/>
                    <a:pt x="2" y="0"/>
                    <a:pt x="4" y="0"/>
                  </a:cubicBezTo>
                  <a:cubicBezTo>
                    <a:pt x="111" y="0"/>
                    <a:pt x="111" y="0"/>
                    <a:pt x="111" y="0"/>
                  </a:cubicBezTo>
                  <a:cubicBezTo>
                    <a:pt x="113" y="0"/>
                    <a:pt x="115" y="1"/>
                    <a:pt x="115" y="4"/>
                  </a:cubicBezTo>
                  <a:cubicBezTo>
                    <a:pt x="116" y="6"/>
                    <a:pt x="114" y="8"/>
                    <a:pt x="112" y="9"/>
                  </a:cubicBezTo>
                  <a:cubicBezTo>
                    <a:pt x="33" y="35"/>
                    <a:pt x="33" y="35"/>
                    <a:pt x="33" y="35"/>
                  </a:cubicBezTo>
                  <a:cubicBezTo>
                    <a:pt x="111" y="35"/>
                    <a:pt x="111" y="35"/>
                    <a:pt x="111" y="35"/>
                  </a:cubicBezTo>
                  <a:cubicBezTo>
                    <a:pt x="113" y="35"/>
                    <a:pt x="115" y="37"/>
                    <a:pt x="115" y="39"/>
                  </a:cubicBezTo>
                  <a:cubicBezTo>
                    <a:pt x="115" y="42"/>
                    <a:pt x="113" y="44"/>
                    <a:pt x="111" y="4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17"/>
            <p:cNvSpPr/>
            <p:nvPr/>
          </p:nvSpPr>
          <p:spPr>
            <a:xfrm>
              <a:off x="8242301" y="3960813"/>
              <a:ext cx="254000" cy="19050"/>
            </a:xfrm>
            <a:custGeom>
              <a:avLst/>
              <a:gdLst/>
              <a:ahLst/>
              <a:cxnLst/>
              <a:rect l="l" t="t" r="r" b="b"/>
              <a:pathLst>
                <a:path w="115" h="9" extrusionOk="0">
                  <a:moveTo>
                    <a:pt x="111" y="9"/>
                  </a:moveTo>
                  <a:cubicBezTo>
                    <a:pt x="4" y="9"/>
                    <a:pt x="4" y="9"/>
                    <a:pt x="4" y="9"/>
                  </a:cubicBezTo>
                  <a:cubicBezTo>
                    <a:pt x="2" y="9"/>
                    <a:pt x="0" y="7"/>
                    <a:pt x="0" y="4"/>
                  </a:cubicBezTo>
                  <a:cubicBezTo>
                    <a:pt x="0" y="2"/>
                    <a:pt x="2" y="0"/>
                    <a:pt x="4" y="0"/>
                  </a:cubicBezTo>
                  <a:cubicBezTo>
                    <a:pt x="111" y="0"/>
                    <a:pt x="111" y="0"/>
                    <a:pt x="111" y="0"/>
                  </a:cubicBezTo>
                  <a:cubicBezTo>
                    <a:pt x="113" y="0"/>
                    <a:pt x="115" y="2"/>
                    <a:pt x="115" y="4"/>
                  </a:cubicBezTo>
                  <a:cubicBezTo>
                    <a:pt x="115" y="7"/>
                    <a:pt x="113" y="9"/>
                    <a:pt x="111"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17"/>
            <p:cNvSpPr/>
            <p:nvPr/>
          </p:nvSpPr>
          <p:spPr>
            <a:xfrm>
              <a:off x="8399463" y="3402013"/>
              <a:ext cx="147638" cy="112713"/>
            </a:xfrm>
            <a:custGeom>
              <a:avLst/>
              <a:gdLst/>
              <a:ahLst/>
              <a:cxnLst/>
              <a:rect l="l" t="t" r="r" b="b"/>
              <a:pathLst>
                <a:path w="67" h="51" extrusionOk="0">
                  <a:moveTo>
                    <a:pt x="40" y="51"/>
                  </a:moveTo>
                  <a:cubicBezTo>
                    <a:pt x="5" y="51"/>
                    <a:pt x="5" y="51"/>
                    <a:pt x="5" y="51"/>
                  </a:cubicBezTo>
                  <a:cubicBezTo>
                    <a:pt x="4" y="51"/>
                    <a:pt x="2" y="51"/>
                    <a:pt x="1" y="50"/>
                  </a:cubicBezTo>
                  <a:cubicBezTo>
                    <a:pt x="1" y="49"/>
                    <a:pt x="0" y="47"/>
                    <a:pt x="0" y="46"/>
                  </a:cubicBezTo>
                  <a:cubicBezTo>
                    <a:pt x="6" y="8"/>
                    <a:pt x="21" y="0"/>
                    <a:pt x="32" y="0"/>
                  </a:cubicBezTo>
                  <a:cubicBezTo>
                    <a:pt x="37" y="0"/>
                    <a:pt x="42" y="1"/>
                    <a:pt x="48" y="4"/>
                  </a:cubicBezTo>
                  <a:cubicBezTo>
                    <a:pt x="60" y="11"/>
                    <a:pt x="67" y="23"/>
                    <a:pt x="64" y="34"/>
                  </a:cubicBezTo>
                  <a:cubicBezTo>
                    <a:pt x="61" y="44"/>
                    <a:pt x="52" y="51"/>
                    <a:pt x="40" y="51"/>
                  </a:cubicBezTo>
                  <a:close/>
                  <a:moveTo>
                    <a:pt x="10" y="42"/>
                  </a:moveTo>
                  <a:cubicBezTo>
                    <a:pt x="40" y="42"/>
                    <a:pt x="40" y="42"/>
                    <a:pt x="40" y="42"/>
                  </a:cubicBezTo>
                  <a:cubicBezTo>
                    <a:pt x="48" y="42"/>
                    <a:pt x="53" y="38"/>
                    <a:pt x="55" y="32"/>
                  </a:cubicBezTo>
                  <a:cubicBezTo>
                    <a:pt x="56" y="26"/>
                    <a:pt x="54" y="18"/>
                    <a:pt x="44" y="12"/>
                  </a:cubicBezTo>
                  <a:cubicBezTo>
                    <a:pt x="39" y="10"/>
                    <a:pt x="35" y="9"/>
                    <a:pt x="32" y="9"/>
                  </a:cubicBezTo>
                  <a:cubicBezTo>
                    <a:pt x="19" y="9"/>
                    <a:pt x="13" y="28"/>
                    <a:pt x="10"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17"/>
            <p:cNvSpPr/>
            <p:nvPr/>
          </p:nvSpPr>
          <p:spPr>
            <a:xfrm>
              <a:off x="8193088" y="3402013"/>
              <a:ext cx="146050" cy="112713"/>
            </a:xfrm>
            <a:custGeom>
              <a:avLst/>
              <a:gdLst/>
              <a:ahLst/>
              <a:cxnLst/>
              <a:rect l="l" t="t" r="r" b="b"/>
              <a:pathLst>
                <a:path w="66" h="51" extrusionOk="0">
                  <a:moveTo>
                    <a:pt x="61" y="51"/>
                  </a:moveTo>
                  <a:cubicBezTo>
                    <a:pt x="26" y="51"/>
                    <a:pt x="26" y="51"/>
                    <a:pt x="26" y="51"/>
                  </a:cubicBezTo>
                  <a:cubicBezTo>
                    <a:pt x="15" y="51"/>
                    <a:pt x="5" y="44"/>
                    <a:pt x="3" y="34"/>
                  </a:cubicBezTo>
                  <a:cubicBezTo>
                    <a:pt x="0" y="23"/>
                    <a:pt x="6" y="11"/>
                    <a:pt x="18" y="4"/>
                  </a:cubicBezTo>
                  <a:cubicBezTo>
                    <a:pt x="24" y="1"/>
                    <a:pt x="29" y="0"/>
                    <a:pt x="34" y="0"/>
                  </a:cubicBezTo>
                  <a:cubicBezTo>
                    <a:pt x="46" y="0"/>
                    <a:pt x="60" y="8"/>
                    <a:pt x="66" y="46"/>
                  </a:cubicBezTo>
                  <a:cubicBezTo>
                    <a:pt x="66" y="47"/>
                    <a:pt x="66" y="49"/>
                    <a:pt x="65" y="50"/>
                  </a:cubicBezTo>
                  <a:cubicBezTo>
                    <a:pt x="64" y="51"/>
                    <a:pt x="63" y="51"/>
                    <a:pt x="61" y="51"/>
                  </a:cubicBezTo>
                  <a:close/>
                  <a:moveTo>
                    <a:pt x="34" y="9"/>
                  </a:moveTo>
                  <a:cubicBezTo>
                    <a:pt x="31" y="9"/>
                    <a:pt x="27" y="10"/>
                    <a:pt x="22" y="12"/>
                  </a:cubicBezTo>
                  <a:cubicBezTo>
                    <a:pt x="12" y="18"/>
                    <a:pt x="10" y="26"/>
                    <a:pt x="11" y="32"/>
                  </a:cubicBezTo>
                  <a:cubicBezTo>
                    <a:pt x="13" y="38"/>
                    <a:pt x="19" y="42"/>
                    <a:pt x="26" y="42"/>
                  </a:cubicBezTo>
                  <a:cubicBezTo>
                    <a:pt x="56" y="42"/>
                    <a:pt x="56" y="42"/>
                    <a:pt x="56" y="42"/>
                  </a:cubicBezTo>
                  <a:cubicBezTo>
                    <a:pt x="53" y="28"/>
                    <a:pt x="47" y="9"/>
                    <a:pt x="3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p17"/>
            <p:cNvSpPr/>
            <p:nvPr/>
          </p:nvSpPr>
          <p:spPr>
            <a:xfrm>
              <a:off x="8320088" y="3495675"/>
              <a:ext cx="101600" cy="314325"/>
            </a:xfrm>
            <a:custGeom>
              <a:avLst/>
              <a:gdLst/>
              <a:ahLst/>
              <a:cxnLst/>
              <a:rect l="l" t="t" r="r" b="b"/>
              <a:pathLst>
                <a:path w="46" h="142" extrusionOk="0">
                  <a:moveTo>
                    <a:pt x="39" y="142"/>
                  </a:moveTo>
                  <a:cubicBezTo>
                    <a:pt x="6" y="142"/>
                    <a:pt x="6" y="142"/>
                    <a:pt x="6" y="142"/>
                  </a:cubicBezTo>
                  <a:cubicBezTo>
                    <a:pt x="4" y="142"/>
                    <a:pt x="2" y="140"/>
                    <a:pt x="2" y="137"/>
                  </a:cubicBezTo>
                  <a:cubicBezTo>
                    <a:pt x="2" y="30"/>
                    <a:pt x="2" y="30"/>
                    <a:pt x="2" y="30"/>
                  </a:cubicBezTo>
                  <a:cubicBezTo>
                    <a:pt x="2" y="30"/>
                    <a:pt x="2" y="19"/>
                    <a:pt x="0" y="5"/>
                  </a:cubicBezTo>
                  <a:cubicBezTo>
                    <a:pt x="0" y="4"/>
                    <a:pt x="0" y="3"/>
                    <a:pt x="1" y="2"/>
                  </a:cubicBezTo>
                  <a:cubicBezTo>
                    <a:pt x="2" y="1"/>
                    <a:pt x="3" y="0"/>
                    <a:pt x="4" y="0"/>
                  </a:cubicBezTo>
                  <a:cubicBezTo>
                    <a:pt x="41" y="0"/>
                    <a:pt x="41" y="0"/>
                    <a:pt x="41" y="0"/>
                  </a:cubicBezTo>
                  <a:cubicBezTo>
                    <a:pt x="42" y="0"/>
                    <a:pt x="43" y="1"/>
                    <a:pt x="44" y="2"/>
                  </a:cubicBezTo>
                  <a:cubicBezTo>
                    <a:pt x="45" y="3"/>
                    <a:pt x="46" y="4"/>
                    <a:pt x="45" y="5"/>
                  </a:cubicBezTo>
                  <a:cubicBezTo>
                    <a:pt x="43" y="19"/>
                    <a:pt x="44" y="30"/>
                    <a:pt x="44" y="30"/>
                  </a:cubicBezTo>
                  <a:cubicBezTo>
                    <a:pt x="44" y="137"/>
                    <a:pt x="44" y="137"/>
                    <a:pt x="44" y="137"/>
                  </a:cubicBezTo>
                  <a:cubicBezTo>
                    <a:pt x="44" y="140"/>
                    <a:pt x="42" y="142"/>
                    <a:pt x="39" y="142"/>
                  </a:cubicBezTo>
                  <a:close/>
                  <a:moveTo>
                    <a:pt x="11" y="133"/>
                  </a:moveTo>
                  <a:cubicBezTo>
                    <a:pt x="35" y="133"/>
                    <a:pt x="35" y="133"/>
                    <a:pt x="35" y="133"/>
                  </a:cubicBezTo>
                  <a:cubicBezTo>
                    <a:pt x="35" y="30"/>
                    <a:pt x="35" y="30"/>
                    <a:pt x="35" y="30"/>
                  </a:cubicBezTo>
                  <a:cubicBezTo>
                    <a:pt x="35" y="30"/>
                    <a:pt x="34" y="21"/>
                    <a:pt x="36" y="9"/>
                  </a:cubicBezTo>
                  <a:cubicBezTo>
                    <a:pt x="10" y="9"/>
                    <a:pt x="10" y="9"/>
                    <a:pt x="10" y="9"/>
                  </a:cubicBezTo>
                  <a:cubicBezTo>
                    <a:pt x="11" y="21"/>
                    <a:pt x="11" y="30"/>
                    <a:pt x="11" y="31"/>
                  </a:cubicBezTo>
                  <a:lnTo>
                    <a:pt x="11" y="13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38;p17"/>
            <p:cNvSpPr/>
            <p:nvPr/>
          </p:nvSpPr>
          <p:spPr>
            <a:xfrm>
              <a:off x="5411788" y="3960813"/>
              <a:ext cx="2959100" cy="2897188"/>
            </a:xfrm>
            <a:custGeom>
              <a:avLst/>
              <a:gdLst/>
              <a:ahLst/>
              <a:cxnLst/>
              <a:rect l="l" t="t" r="r" b="b"/>
              <a:pathLst>
                <a:path w="1335" h="1309" extrusionOk="0">
                  <a:moveTo>
                    <a:pt x="1335" y="0"/>
                  </a:moveTo>
                  <a:cubicBezTo>
                    <a:pt x="1335" y="578"/>
                    <a:pt x="1335" y="578"/>
                    <a:pt x="1335" y="578"/>
                  </a:cubicBezTo>
                  <a:cubicBezTo>
                    <a:pt x="1335" y="644"/>
                    <a:pt x="1281" y="697"/>
                    <a:pt x="1215" y="697"/>
                  </a:cubicBezTo>
                  <a:cubicBezTo>
                    <a:pt x="119" y="697"/>
                    <a:pt x="119" y="697"/>
                    <a:pt x="119" y="697"/>
                  </a:cubicBezTo>
                  <a:cubicBezTo>
                    <a:pt x="53" y="697"/>
                    <a:pt x="0" y="751"/>
                    <a:pt x="0" y="817"/>
                  </a:cubicBezTo>
                  <a:cubicBezTo>
                    <a:pt x="0" y="1309"/>
                    <a:pt x="0" y="1309"/>
                    <a:pt x="0" y="1309"/>
                  </a:cubicBezTo>
                </a:path>
              </a:pathLst>
            </a:custGeom>
            <a:noFill/>
            <a:ln w="3492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17"/>
            <p:cNvSpPr/>
            <p:nvPr/>
          </p:nvSpPr>
          <p:spPr>
            <a:xfrm>
              <a:off x="6429376" y="2733675"/>
              <a:ext cx="1182688" cy="4124325"/>
            </a:xfrm>
            <a:custGeom>
              <a:avLst/>
              <a:gdLst/>
              <a:ahLst/>
              <a:cxnLst/>
              <a:rect l="l" t="t" r="r" b="b"/>
              <a:pathLst>
                <a:path w="534" h="1863" extrusionOk="0">
                  <a:moveTo>
                    <a:pt x="534" y="0"/>
                  </a:moveTo>
                  <a:cubicBezTo>
                    <a:pt x="534" y="275"/>
                    <a:pt x="534" y="275"/>
                    <a:pt x="534" y="275"/>
                  </a:cubicBezTo>
                  <a:cubicBezTo>
                    <a:pt x="534" y="341"/>
                    <a:pt x="480" y="395"/>
                    <a:pt x="413" y="395"/>
                  </a:cubicBezTo>
                  <a:cubicBezTo>
                    <a:pt x="134" y="395"/>
                    <a:pt x="134" y="395"/>
                    <a:pt x="134" y="395"/>
                  </a:cubicBezTo>
                  <a:cubicBezTo>
                    <a:pt x="60" y="395"/>
                    <a:pt x="0" y="455"/>
                    <a:pt x="0" y="530"/>
                  </a:cubicBezTo>
                  <a:cubicBezTo>
                    <a:pt x="0" y="1863"/>
                    <a:pt x="0" y="1863"/>
                    <a:pt x="0" y="1863"/>
                  </a:cubicBezTo>
                </a:path>
              </a:pathLst>
            </a:custGeom>
            <a:noFill/>
            <a:ln w="61900" cap="flat" cmpd="sng">
              <a:solidFill>
                <a:schemeClr val="accent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17"/>
            <p:cNvSpPr/>
            <p:nvPr/>
          </p:nvSpPr>
          <p:spPr>
            <a:xfrm>
              <a:off x="7477126" y="2546350"/>
              <a:ext cx="260350" cy="157163"/>
            </a:xfrm>
            <a:custGeom>
              <a:avLst/>
              <a:gdLst/>
              <a:ahLst/>
              <a:cxnLst/>
              <a:rect l="l" t="t" r="r" b="b"/>
              <a:pathLst>
                <a:path w="117" h="71" extrusionOk="0">
                  <a:moveTo>
                    <a:pt x="107" y="0"/>
                  </a:moveTo>
                  <a:cubicBezTo>
                    <a:pt x="10" y="0"/>
                    <a:pt x="10" y="0"/>
                    <a:pt x="10" y="0"/>
                  </a:cubicBezTo>
                  <a:cubicBezTo>
                    <a:pt x="5" y="0"/>
                    <a:pt x="0" y="5"/>
                    <a:pt x="0" y="10"/>
                  </a:cubicBezTo>
                  <a:cubicBezTo>
                    <a:pt x="0" y="61"/>
                    <a:pt x="0" y="61"/>
                    <a:pt x="0" y="61"/>
                  </a:cubicBezTo>
                  <a:cubicBezTo>
                    <a:pt x="0" y="67"/>
                    <a:pt x="5" y="71"/>
                    <a:pt x="10" y="71"/>
                  </a:cubicBezTo>
                  <a:cubicBezTo>
                    <a:pt x="107" y="71"/>
                    <a:pt x="107" y="71"/>
                    <a:pt x="107" y="71"/>
                  </a:cubicBezTo>
                  <a:cubicBezTo>
                    <a:pt x="112" y="71"/>
                    <a:pt x="117" y="67"/>
                    <a:pt x="117" y="61"/>
                  </a:cubicBezTo>
                  <a:cubicBezTo>
                    <a:pt x="117" y="10"/>
                    <a:pt x="117" y="10"/>
                    <a:pt x="117" y="10"/>
                  </a:cubicBezTo>
                  <a:cubicBezTo>
                    <a:pt x="117" y="5"/>
                    <a:pt x="112" y="0"/>
                    <a:pt x="107" y="0"/>
                  </a:cubicBezTo>
                  <a:close/>
                  <a:moveTo>
                    <a:pt x="102" y="49"/>
                  </a:moveTo>
                  <a:cubicBezTo>
                    <a:pt x="104" y="50"/>
                    <a:pt x="106" y="53"/>
                    <a:pt x="105" y="55"/>
                  </a:cubicBezTo>
                  <a:cubicBezTo>
                    <a:pt x="105" y="58"/>
                    <a:pt x="102" y="59"/>
                    <a:pt x="100" y="59"/>
                  </a:cubicBezTo>
                  <a:cubicBezTo>
                    <a:pt x="17" y="59"/>
                    <a:pt x="17" y="59"/>
                    <a:pt x="17" y="59"/>
                  </a:cubicBezTo>
                  <a:cubicBezTo>
                    <a:pt x="14" y="59"/>
                    <a:pt x="12" y="57"/>
                    <a:pt x="12" y="54"/>
                  </a:cubicBezTo>
                  <a:cubicBezTo>
                    <a:pt x="12" y="51"/>
                    <a:pt x="14" y="49"/>
                    <a:pt x="17" y="49"/>
                  </a:cubicBezTo>
                  <a:cubicBezTo>
                    <a:pt x="74" y="49"/>
                    <a:pt x="74" y="49"/>
                    <a:pt x="74" y="49"/>
                  </a:cubicBezTo>
                  <a:cubicBezTo>
                    <a:pt x="15" y="24"/>
                    <a:pt x="15" y="24"/>
                    <a:pt x="15" y="24"/>
                  </a:cubicBezTo>
                  <a:cubicBezTo>
                    <a:pt x="13" y="23"/>
                    <a:pt x="11" y="20"/>
                    <a:pt x="12" y="18"/>
                  </a:cubicBezTo>
                  <a:cubicBezTo>
                    <a:pt x="12" y="16"/>
                    <a:pt x="15" y="14"/>
                    <a:pt x="17" y="14"/>
                  </a:cubicBezTo>
                  <a:cubicBezTo>
                    <a:pt x="100" y="14"/>
                    <a:pt x="100" y="14"/>
                    <a:pt x="100" y="14"/>
                  </a:cubicBezTo>
                  <a:cubicBezTo>
                    <a:pt x="103" y="14"/>
                    <a:pt x="105" y="16"/>
                    <a:pt x="105" y="19"/>
                  </a:cubicBezTo>
                  <a:cubicBezTo>
                    <a:pt x="105" y="22"/>
                    <a:pt x="103" y="24"/>
                    <a:pt x="100" y="24"/>
                  </a:cubicBezTo>
                  <a:cubicBezTo>
                    <a:pt x="43" y="24"/>
                    <a:pt x="43" y="24"/>
                    <a:pt x="43" y="24"/>
                  </a:cubicBezTo>
                  <a:lnTo>
                    <a:pt x="102" y="49"/>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17"/>
            <p:cNvSpPr/>
            <p:nvPr/>
          </p:nvSpPr>
          <p:spPr>
            <a:xfrm>
              <a:off x="7543801" y="2722563"/>
              <a:ext cx="127000" cy="28575"/>
            </a:xfrm>
            <a:custGeom>
              <a:avLst/>
              <a:gdLst/>
              <a:ahLst/>
              <a:cxnLst/>
              <a:rect l="l" t="t" r="r" b="b"/>
              <a:pathLst>
                <a:path w="57" h="13" extrusionOk="0">
                  <a:moveTo>
                    <a:pt x="0" y="0"/>
                  </a:moveTo>
                  <a:cubicBezTo>
                    <a:pt x="7" y="8"/>
                    <a:pt x="17" y="13"/>
                    <a:pt x="29" y="13"/>
                  </a:cubicBezTo>
                  <a:cubicBezTo>
                    <a:pt x="40" y="13"/>
                    <a:pt x="50" y="8"/>
                    <a:pt x="57" y="0"/>
                  </a:cubicBezTo>
                  <a:lnTo>
                    <a:pt x="0"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17"/>
            <p:cNvSpPr/>
            <p:nvPr/>
          </p:nvSpPr>
          <p:spPr>
            <a:xfrm>
              <a:off x="7258051" y="1735138"/>
              <a:ext cx="698500" cy="788988"/>
            </a:xfrm>
            <a:custGeom>
              <a:avLst/>
              <a:gdLst/>
              <a:ahLst/>
              <a:cxnLst/>
              <a:rect l="l" t="t" r="r" b="b"/>
              <a:pathLst>
                <a:path w="315" h="356" extrusionOk="0">
                  <a:moveTo>
                    <a:pt x="158" y="0"/>
                  </a:moveTo>
                  <a:cubicBezTo>
                    <a:pt x="70" y="0"/>
                    <a:pt x="0" y="70"/>
                    <a:pt x="0" y="158"/>
                  </a:cubicBezTo>
                  <a:cubicBezTo>
                    <a:pt x="0" y="224"/>
                    <a:pt x="41" y="281"/>
                    <a:pt x="99" y="305"/>
                  </a:cubicBezTo>
                  <a:cubicBezTo>
                    <a:pt x="99" y="346"/>
                    <a:pt x="99" y="346"/>
                    <a:pt x="99" y="346"/>
                  </a:cubicBezTo>
                  <a:cubicBezTo>
                    <a:pt x="99" y="352"/>
                    <a:pt x="104" y="356"/>
                    <a:pt x="109" y="356"/>
                  </a:cubicBezTo>
                  <a:cubicBezTo>
                    <a:pt x="206" y="356"/>
                    <a:pt x="206" y="356"/>
                    <a:pt x="206" y="356"/>
                  </a:cubicBezTo>
                  <a:cubicBezTo>
                    <a:pt x="212" y="356"/>
                    <a:pt x="216" y="352"/>
                    <a:pt x="216" y="346"/>
                  </a:cubicBezTo>
                  <a:cubicBezTo>
                    <a:pt x="216" y="305"/>
                    <a:pt x="216" y="305"/>
                    <a:pt x="216" y="305"/>
                  </a:cubicBezTo>
                  <a:cubicBezTo>
                    <a:pt x="274" y="281"/>
                    <a:pt x="315" y="224"/>
                    <a:pt x="315" y="158"/>
                  </a:cubicBezTo>
                  <a:cubicBezTo>
                    <a:pt x="315" y="70"/>
                    <a:pt x="245" y="0"/>
                    <a:pt x="158" y="0"/>
                  </a:cubicBezTo>
                  <a:close/>
                  <a:moveTo>
                    <a:pt x="149" y="250"/>
                  </a:moveTo>
                  <a:cubicBezTo>
                    <a:pt x="149" y="182"/>
                    <a:pt x="149" y="182"/>
                    <a:pt x="149" y="182"/>
                  </a:cubicBezTo>
                  <a:cubicBezTo>
                    <a:pt x="128" y="182"/>
                    <a:pt x="128" y="182"/>
                    <a:pt x="128" y="182"/>
                  </a:cubicBezTo>
                  <a:cubicBezTo>
                    <a:pt x="166" y="91"/>
                    <a:pt x="166" y="91"/>
                    <a:pt x="166" y="91"/>
                  </a:cubicBezTo>
                  <a:cubicBezTo>
                    <a:pt x="166" y="159"/>
                    <a:pt x="166" y="159"/>
                    <a:pt x="166" y="159"/>
                  </a:cubicBezTo>
                  <a:cubicBezTo>
                    <a:pt x="187" y="159"/>
                    <a:pt x="187" y="159"/>
                    <a:pt x="187" y="159"/>
                  </a:cubicBezTo>
                  <a:lnTo>
                    <a:pt x="149" y="25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43" name="Google Shape;543;p17"/>
            <p:cNvCxnSpPr/>
            <p:nvPr/>
          </p:nvCxnSpPr>
          <p:spPr>
            <a:xfrm>
              <a:off x="6724651" y="6858000"/>
              <a:ext cx="0" cy="0"/>
            </a:xfrm>
            <a:prstGeom prst="straightConnector1">
              <a:avLst/>
            </a:prstGeom>
            <a:noFill/>
            <a:ln w="46025" cap="flat" cmpd="sng">
              <a:solidFill>
                <a:srgbClr val="00BCD4"/>
              </a:solidFill>
              <a:prstDash val="solid"/>
              <a:miter lim="800000"/>
              <a:headEnd type="none" w="med" len="med"/>
              <a:tailEnd type="none" w="med" len="med"/>
            </a:ln>
          </p:spPr>
        </p:cxnSp>
        <p:sp>
          <p:nvSpPr>
            <p:cNvPr id="544" name="Google Shape;544;p17"/>
            <p:cNvSpPr/>
            <p:nvPr/>
          </p:nvSpPr>
          <p:spPr>
            <a:xfrm>
              <a:off x="3665538" y="3743325"/>
              <a:ext cx="228600" cy="31750"/>
            </a:xfrm>
            <a:custGeom>
              <a:avLst/>
              <a:gdLst/>
              <a:ahLst/>
              <a:cxnLst/>
              <a:rect l="l" t="t" r="r" b="b"/>
              <a:pathLst>
                <a:path w="103" h="14" extrusionOk="0">
                  <a:moveTo>
                    <a:pt x="97" y="14"/>
                  </a:moveTo>
                  <a:cubicBezTo>
                    <a:pt x="7" y="14"/>
                    <a:pt x="7" y="14"/>
                    <a:pt x="7" y="14"/>
                  </a:cubicBezTo>
                  <a:cubicBezTo>
                    <a:pt x="3" y="14"/>
                    <a:pt x="0" y="11"/>
                    <a:pt x="0" y="7"/>
                  </a:cubicBezTo>
                  <a:cubicBezTo>
                    <a:pt x="0" y="7"/>
                    <a:pt x="0" y="7"/>
                    <a:pt x="0" y="7"/>
                  </a:cubicBezTo>
                  <a:cubicBezTo>
                    <a:pt x="0" y="3"/>
                    <a:pt x="3" y="0"/>
                    <a:pt x="7" y="0"/>
                  </a:cubicBezTo>
                  <a:cubicBezTo>
                    <a:pt x="97" y="0"/>
                    <a:pt x="97" y="0"/>
                    <a:pt x="97" y="0"/>
                  </a:cubicBezTo>
                  <a:cubicBezTo>
                    <a:pt x="100" y="0"/>
                    <a:pt x="103" y="3"/>
                    <a:pt x="103" y="7"/>
                  </a:cubicBezTo>
                  <a:cubicBezTo>
                    <a:pt x="103" y="7"/>
                    <a:pt x="103" y="7"/>
                    <a:pt x="103" y="7"/>
                  </a:cubicBezTo>
                  <a:cubicBezTo>
                    <a:pt x="103" y="11"/>
                    <a:pt x="100" y="14"/>
                    <a:pt x="97" y="1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17"/>
            <p:cNvSpPr/>
            <p:nvPr/>
          </p:nvSpPr>
          <p:spPr>
            <a:xfrm>
              <a:off x="3703638" y="3786188"/>
              <a:ext cx="153988" cy="28575"/>
            </a:xfrm>
            <a:custGeom>
              <a:avLst/>
              <a:gdLst/>
              <a:ahLst/>
              <a:cxnLst/>
              <a:rect l="l" t="t" r="r" b="b"/>
              <a:pathLst>
                <a:path w="69" h="13" extrusionOk="0">
                  <a:moveTo>
                    <a:pt x="63" y="13"/>
                  </a:moveTo>
                  <a:cubicBezTo>
                    <a:pt x="6" y="13"/>
                    <a:pt x="6" y="13"/>
                    <a:pt x="6" y="13"/>
                  </a:cubicBezTo>
                  <a:cubicBezTo>
                    <a:pt x="3" y="13"/>
                    <a:pt x="0" y="11"/>
                    <a:pt x="0" y="8"/>
                  </a:cubicBezTo>
                  <a:cubicBezTo>
                    <a:pt x="0" y="5"/>
                    <a:pt x="0" y="5"/>
                    <a:pt x="0" y="5"/>
                  </a:cubicBezTo>
                  <a:cubicBezTo>
                    <a:pt x="0" y="2"/>
                    <a:pt x="3" y="0"/>
                    <a:pt x="6" y="0"/>
                  </a:cubicBezTo>
                  <a:cubicBezTo>
                    <a:pt x="63" y="0"/>
                    <a:pt x="63" y="0"/>
                    <a:pt x="63" y="0"/>
                  </a:cubicBezTo>
                  <a:cubicBezTo>
                    <a:pt x="67" y="0"/>
                    <a:pt x="69" y="2"/>
                    <a:pt x="69" y="5"/>
                  </a:cubicBezTo>
                  <a:cubicBezTo>
                    <a:pt x="69" y="8"/>
                    <a:pt x="69" y="8"/>
                    <a:pt x="69" y="8"/>
                  </a:cubicBezTo>
                  <a:cubicBezTo>
                    <a:pt x="69" y="11"/>
                    <a:pt x="67" y="13"/>
                    <a:pt x="63" y="1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p17"/>
            <p:cNvSpPr/>
            <p:nvPr/>
          </p:nvSpPr>
          <p:spPr>
            <a:xfrm>
              <a:off x="3665538" y="3702050"/>
              <a:ext cx="228600" cy="30163"/>
            </a:xfrm>
            <a:custGeom>
              <a:avLst/>
              <a:gdLst/>
              <a:ahLst/>
              <a:cxnLst/>
              <a:rect l="l" t="t" r="r" b="b"/>
              <a:pathLst>
                <a:path w="103" h="14" extrusionOk="0">
                  <a:moveTo>
                    <a:pt x="97" y="14"/>
                  </a:moveTo>
                  <a:cubicBezTo>
                    <a:pt x="7" y="14"/>
                    <a:pt x="7" y="14"/>
                    <a:pt x="7" y="14"/>
                  </a:cubicBezTo>
                  <a:cubicBezTo>
                    <a:pt x="3" y="14"/>
                    <a:pt x="0" y="11"/>
                    <a:pt x="0" y="7"/>
                  </a:cubicBezTo>
                  <a:cubicBezTo>
                    <a:pt x="0" y="7"/>
                    <a:pt x="0" y="7"/>
                    <a:pt x="0" y="7"/>
                  </a:cubicBezTo>
                  <a:cubicBezTo>
                    <a:pt x="0" y="3"/>
                    <a:pt x="3" y="0"/>
                    <a:pt x="7" y="0"/>
                  </a:cubicBezTo>
                  <a:cubicBezTo>
                    <a:pt x="97" y="0"/>
                    <a:pt x="97" y="0"/>
                    <a:pt x="97" y="0"/>
                  </a:cubicBezTo>
                  <a:cubicBezTo>
                    <a:pt x="100" y="0"/>
                    <a:pt x="103" y="3"/>
                    <a:pt x="103" y="7"/>
                  </a:cubicBezTo>
                  <a:cubicBezTo>
                    <a:pt x="103" y="7"/>
                    <a:pt x="103" y="7"/>
                    <a:pt x="103" y="7"/>
                  </a:cubicBezTo>
                  <a:cubicBezTo>
                    <a:pt x="103" y="11"/>
                    <a:pt x="100" y="14"/>
                    <a:pt x="97" y="1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17"/>
            <p:cNvSpPr/>
            <p:nvPr/>
          </p:nvSpPr>
          <p:spPr>
            <a:xfrm>
              <a:off x="3692526" y="3433763"/>
              <a:ext cx="177800" cy="247650"/>
            </a:xfrm>
            <a:custGeom>
              <a:avLst/>
              <a:gdLst/>
              <a:ahLst/>
              <a:cxnLst/>
              <a:rect l="l" t="t" r="r" b="b"/>
              <a:pathLst>
                <a:path w="80" h="112" extrusionOk="0">
                  <a:moveTo>
                    <a:pt x="50" y="112"/>
                  </a:moveTo>
                  <a:cubicBezTo>
                    <a:pt x="48" y="112"/>
                    <a:pt x="46" y="110"/>
                    <a:pt x="46" y="108"/>
                  </a:cubicBezTo>
                  <a:cubicBezTo>
                    <a:pt x="46" y="53"/>
                    <a:pt x="46" y="53"/>
                    <a:pt x="46" y="53"/>
                  </a:cubicBezTo>
                  <a:cubicBezTo>
                    <a:pt x="46" y="52"/>
                    <a:pt x="46" y="51"/>
                    <a:pt x="46" y="51"/>
                  </a:cubicBezTo>
                  <a:cubicBezTo>
                    <a:pt x="69" y="8"/>
                    <a:pt x="69" y="8"/>
                    <a:pt x="69" y="8"/>
                  </a:cubicBezTo>
                  <a:cubicBezTo>
                    <a:pt x="11" y="8"/>
                    <a:pt x="11" y="8"/>
                    <a:pt x="11" y="8"/>
                  </a:cubicBezTo>
                  <a:cubicBezTo>
                    <a:pt x="33" y="51"/>
                    <a:pt x="33" y="51"/>
                    <a:pt x="33" y="51"/>
                  </a:cubicBezTo>
                  <a:cubicBezTo>
                    <a:pt x="33" y="51"/>
                    <a:pt x="34" y="52"/>
                    <a:pt x="34" y="53"/>
                  </a:cubicBezTo>
                  <a:cubicBezTo>
                    <a:pt x="34" y="108"/>
                    <a:pt x="34" y="108"/>
                    <a:pt x="34" y="108"/>
                  </a:cubicBezTo>
                  <a:cubicBezTo>
                    <a:pt x="34" y="110"/>
                    <a:pt x="32" y="112"/>
                    <a:pt x="29" y="112"/>
                  </a:cubicBezTo>
                  <a:cubicBezTo>
                    <a:pt x="27" y="112"/>
                    <a:pt x="25" y="110"/>
                    <a:pt x="25" y="108"/>
                  </a:cubicBezTo>
                  <a:cubicBezTo>
                    <a:pt x="25" y="54"/>
                    <a:pt x="25" y="54"/>
                    <a:pt x="25" y="54"/>
                  </a:cubicBezTo>
                  <a:cubicBezTo>
                    <a:pt x="0" y="6"/>
                    <a:pt x="0" y="6"/>
                    <a:pt x="0" y="6"/>
                  </a:cubicBezTo>
                  <a:cubicBezTo>
                    <a:pt x="0" y="5"/>
                    <a:pt x="0" y="3"/>
                    <a:pt x="0" y="2"/>
                  </a:cubicBezTo>
                  <a:cubicBezTo>
                    <a:pt x="1" y="1"/>
                    <a:pt x="3" y="0"/>
                    <a:pt x="4" y="0"/>
                  </a:cubicBezTo>
                  <a:cubicBezTo>
                    <a:pt x="75" y="0"/>
                    <a:pt x="75" y="0"/>
                    <a:pt x="75" y="0"/>
                  </a:cubicBezTo>
                  <a:cubicBezTo>
                    <a:pt x="77" y="0"/>
                    <a:pt x="78" y="1"/>
                    <a:pt x="79" y="2"/>
                  </a:cubicBezTo>
                  <a:cubicBezTo>
                    <a:pt x="80" y="3"/>
                    <a:pt x="80" y="5"/>
                    <a:pt x="79" y="6"/>
                  </a:cubicBezTo>
                  <a:cubicBezTo>
                    <a:pt x="54" y="54"/>
                    <a:pt x="54" y="54"/>
                    <a:pt x="54" y="54"/>
                  </a:cubicBezTo>
                  <a:cubicBezTo>
                    <a:pt x="54" y="108"/>
                    <a:pt x="54" y="108"/>
                    <a:pt x="54" y="108"/>
                  </a:cubicBezTo>
                  <a:cubicBezTo>
                    <a:pt x="54" y="110"/>
                    <a:pt x="52" y="112"/>
                    <a:pt x="50" y="11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17"/>
            <p:cNvSpPr/>
            <p:nvPr/>
          </p:nvSpPr>
          <p:spPr>
            <a:xfrm>
              <a:off x="3506788" y="3014663"/>
              <a:ext cx="547688" cy="666750"/>
            </a:xfrm>
            <a:custGeom>
              <a:avLst/>
              <a:gdLst/>
              <a:ahLst/>
              <a:cxnLst/>
              <a:rect l="l" t="t" r="r" b="b"/>
              <a:pathLst>
                <a:path w="247" h="301" extrusionOk="0">
                  <a:moveTo>
                    <a:pt x="166" y="301"/>
                  </a:moveTo>
                  <a:cubicBezTo>
                    <a:pt x="81" y="301"/>
                    <a:pt x="81" y="301"/>
                    <a:pt x="81" y="301"/>
                  </a:cubicBezTo>
                  <a:cubicBezTo>
                    <a:pt x="75" y="301"/>
                    <a:pt x="70" y="296"/>
                    <a:pt x="70" y="290"/>
                  </a:cubicBezTo>
                  <a:cubicBezTo>
                    <a:pt x="68" y="258"/>
                    <a:pt x="51" y="231"/>
                    <a:pt x="35" y="205"/>
                  </a:cubicBezTo>
                  <a:cubicBezTo>
                    <a:pt x="18" y="177"/>
                    <a:pt x="0" y="148"/>
                    <a:pt x="0" y="112"/>
                  </a:cubicBezTo>
                  <a:cubicBezTo>
                    <a:pt x="0" y="58"/>
                    <a:pt x="43" y="0"/>
                    <a:pt x="124" y="0"/>
                  </a:cubicBezTo>
                  <a:cubicBezTo>
                    <a:pt x="194" y="0"/>
                    <a:pt x="247" y="59"/>
                    <a:pt x="247" y="112"/>
                  </a:cubicBezTo>
                  <a:cubicBezTo>
                    <a:pt x="247" y="148"/>
                    <a:pt x="230" y="177"/>
                    <a:pt x="212" y="205"/>
                  </a:cubicBezTo>
                  <a:cubicBezTo>
                    <a:pt x="196" y="231"/>
                    <a:pt x="180" y="258"/>
                    <a:pt x="178" y="290"/>
                  </a:cubicBezTo>
                  <a:cubicBezTo>
                    <a:pt x="177" y="296"/>
                    <a:pt x="172" y="301"/>
                    <a:pt x="166" y="301"/>
                  </a:cubicBezTo>
                  <a:close/>
                  <a:moveTo>
                    <a:pt x="124" y="8"/>
                  </a:moveTo>
                  <a:cubicBezTo>
                    <a:pt x="49" y="8"/>
                    <a:pt x="9" y="62"/>
                    <a:pt x="9" y="112"/>
                  </a:cubicBezTo>
                  <a:cubicBezTo>
                    <a:pt x="9" y="145"/>
                    <a:pt x="25" y="172"/>
                    <a:pt x="42" y="201"/>
                  </a:cubicBezTo>
                  <a:cubicBezTo>
                    <a:pt x="59" y="228"/>
                    <a:pt x="76" y="256"/>
                    <a:pt x="78" y="290"/>
                  </a:cubicBezTo>
                  <a:cubicBezTo>
                    <a:pt x="78" y="292"/>
                    <a:pt x="80" y="293"/>
                    <a:pt x="81" y="293"/>
                  </a:cubicBezTo>
                  <a:cubicBezTo>
                    <a:pt x="166" y="293"/>
                    <a:pt x="166" y="293"/>
                    <a:pt x="166" y="293"/>
                  </a:cubicBezTo>
                  <a:cubicBezTo>
                    <a:pt x="168" y="293"/>
                    <a:pt x="169" y="292"/>
                    <a:pt x="170" y="290"/>
                  </a:cubicBezTo>
                  <a:cubicBezTo>
                    <a:pt x="172" y="256"/>
                    <a:pt x="189" y="228"/>
                    <a:pt x="205" y="201"/>
                  </a:cubicBezTo>
                  <a:cubicBezTo>
                    <a:pt x="223" y="172"/>
                    <a:pt x="239" y="145"/>
                    <a:pt x="239" y="112"/>
                  </a:cubicBezTo>
                  <a:cubicBezTo>
                    <a:pt x="239" y="63"/>
                    <a:pt x="190" y="8"/>
                    <a:pt x="124" y="8"/>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17"/>
            <p:cNvSpPr/>
            <p:nvPr/>
          </p:nvSpPr>
          <p:spPr>
            <a:xfrm>
              <a:off x="3781426" y="3803650"/>
              <a:ext cx="2071688" cy="3054350"/>
            </a:xfrm>
            <a:custGeom>
              <a:avLst/>
              <a:gdLst/>
              <a:ahLst/>
              <a:cxnLst/>
              <a:rect l="l" t="t" r="r" b="b"/>
              <a:pathLst>
                <a:path w="935" h="1380" extrusionOk="0">
                  <a:moveTo>
                    <a:pt x="0" y="0"/>
                  </a:moveTo>
                  <a:cubicBezTo>
                    <a:pt x="0" y="104"/>
                    <a:pt x="0" y="104"/>
                    <a:pt x="0" y="104"/>
                  </a:cubicBezTo>
                  <a:cubicBezTo>
                    <a:pt x="0" y="148"/>
                    <a:pt x="35" y="183"/>
                    <a:pt x="80" y="183"/>
                  </a:cubicBezTo>
                  <a:cubicBezTo>
                    <a:pt x="855" y="183"/>
                    <a:pt x="855" y="183"/>
                    <a:pt x="855" y="183"/>
                  </a:cubicBezTo>
                  <a:cubicBezTo>
                    <a:pt x="899" y="183"/>
                    <a:pt x="935" y="219"/>
                    <a:pt x="935" y="263"/>
                  </a:cubicBezTo>
                  <a:cubicBezTo>
                    <a:pt x="935" y="1380"/>
                    <a:pt x="935" y="1380"/>
                    <a:pt x="935" y="1380"/>
                  </a:cubicBezTo>
                </a:path>
              </a:pathLst>
            </a:custGeom>
            <a:noFill/>
            <a:ln w="34925" cap="flat" cmpd="sng">
              <a:solidFill>
                <a:schemeClr val="accent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17"/>
            <p:cNvSpPr/>
            <p:nvPr/>
          </p:nvSpPr>
          <p:spPr>
            <a:xfrm>
              <a:off x="5218113" y="3910013"/>
              <a:ext cx="219075" cy="44450"/>
            </a:xfrm>
            <a:custGeom>
              <a:avLst/>
              <a:gdLst/>
              <a:ahLst/>
              <a:cxnLst/>
              <a:rect l="l" t="t" r="r" b="b"/>
              <a:pathLst>
                <a:path w="99" h="20" extrusionOk="0">
                  <a:moveTo>
                    <a:pt x="99" y="20"/>
                  </a:moveTo>
                  <a:cubicBezTo>
                    <a:pt x="99" y="8"/>
                    <a:pt x="99" y="8"/>
                    <a:pt x="99" y="8"/>
                  </a:cubicBezTo>
                  <a:cubicBezTo>
                    <a:pt x="99" y="4"/>
                    <a:pt x="95" y="0"/>
                    <a:pt x="91" y="0"/>
                  </a:cubicBezTo>
                  <a:cubicBezTo>
                    <a:pt x="8" y="0"/>
                    <a:pt x="8" y="0"/>
                    <a:pt x="8" y="0"/>
                  </a:cubicBezTo>
                  <a:cubicBezTo>
                    <a:pt x="3" y="0"/>
                    <a:pt x="0" y="4"/>
                    <a:pt x="0" y="8"/>
                  </a:cubicBezTo>
                  <a:cubicBezTo>
                    <a:pt x="0" y="20"/>
                    <a:pt x="0" y="20"/>
                    <a:pt x="0" y="20"/>
                  </a:cubicBezTo>
                  <a:lnTo>
                    <a:pt x="99" y="2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17"/>
            <p:cNvSpPr/>
            <p:nvPr/>
          </p:nvSpPr>
          <p:spPr>
            <a:xfrm>
              <a:off x="5218113" y="3973513"/>
              <a:ext cx="219075" cy="28575"/>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17"/>
            <p:cNvSpPr/>
            <p:nvPr/>
          </p:nvSpPr>
          <p:spPr>
            <a:xfrm>
              <a:off x="5218113" y="4022725"/>
              <a:ext cx="219075" cy="44450"/>
            </a:xfrm>
            <a:custGeom>
              <a:avLst/>
              <a:gdLst/>
              <a:ahLst/>
              <a:cxnLst/>
              <a:rect l="l" t="t" r="r" b="b"/>
              <a:pathLst>
                <a:path w="99" h="20" extrusionOk="0">
                  <a:moveTo>
                    <a:pt x="0" y="0"/>
                  </a:moveTo>
                  <a:cubicBezTo>
                    <a:pt x="0" y="12"/>
                    <a:pt x="0" y="12"/>
                    <a:pt x="0" y="12"/>
                  </a:cubicBezTo>
                  <a:cubicBezTo>
                    <a:pt x="0" y="16"/>
                    <a:pt x="3" y="20"/>
                    <a:pt x="8" y="20"/>
                  </a:cubicBezTo>
                  <a:cubicBezTo>
                    <a:pt x="91" y="20"/>
                    <a:pt x="91" y="20"/>
                    <a:pt x="91" y="20"/>
                  </a:cubicBezTo>
                  <a:cubicBezTo>
                    <a:pt x="95" y="20"/>
                    <a:pt x="99" y="16"/>
                    <a:pt x="99" y="12"/>
                  </a:cubicBezTo>
                  <a:cubicBezTo>
                    <a:pt x="99" y="0"/>
                    <a:pt x="99" y="0"/>
                    <a:pt x="99" y="0"/>
                  </a:cubicBez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17"/>
            <p:cNvSpPr/>
            <p:nvPr/>
          </p:nvSpPr>
          <p:spPr>
            <a:xfrm>
              <a:off x="5046663" y="3181350"/>
              <a:ext cx="560388" cy="700088"/>
            </a:xfrm>
            <a:custGeom>
              <a:avLst/>
              <a:gdLst/>
              <a:ahLst/>
              <a:cxnLst/>
              <a:rect l="l" t="t" r="r" b="b"/>
              <a:pathLst>
                <a:path w="253" h="316" extrusionOk="0">
                  <a:moveTo>
                    <a:pt x="126" y="0"/>
                  </a:moveTo>
                  <a:cubicBezTo>
                    <a:pt x="41" y="0"/>
                    <a:pt x="0" y="51"/>
                    <a:pt x="0" y="111"/>
                  </a:cubicBezTo>
                  <a:cubicBezTo>
                    <a:pt x="0" y="184"/>
                    <a:pt x="55" y="235"/>
                    <a:pt x="70" y="305"/>
                  </a:cubicBezTo>
                  <a:cubicBezTo>
                    <a:pt x="71" y="311"/>
                    <a:pt x="77" y="316"/>
                    <a:pt x="83" y="316"/>
                  </a:cubicBezTo>
                  <a:cubicBezTo>
                    <a:pt x="169" y="316"/>
                    <a:pt x="169" y="316"/>
                    <a:pt x="169" y="316"/>
                  </a:cubicBezTo>
                  <a:cubicBezTo>
                    <a:pt x="176" y="316"/>
                    <a:pt x="181" y="311"/>
                    <a:pt x="182" y="305"/>
                  </a:cubicBezTo>
                  <a:cubicBezTo>
                    <a:pt x="197" y="235"/>
                    <a:pt x="253" y="184"/>
                    <a:pt x="253" y="111"/>
                  </a:cubicBezTo>
                  <a:cubicBezTo>
                    <a:pt x="253" y="51"/>
                    <a:pt x="201" y="0"/>
                    <a:pt x="126" y="0"/>
                  </a:cubicBezTo>
                  <a:close/>
                  <a:moveTo>
                    <a:pt x="113" y="285"/>
                  </a:moveTo>
                  <a:cubicBezTo>
                    <a:pt x="112" y="285"/>
                    <a:pt x="112" y="285"/>
                    <a:pt x="111" y="285"/>
                  </a:cubicBezTo>
                  <a:cubicBezTo>
                    <a:pt x="109" y="285"/>
                    <a:pt x="108" y="284"/>
                    <a:pt x="107" y="283"/>
                  </a:cubicBezTo>
                  <a:cubicBezTo>
                    <a:pt x="66" y="176"/>
                    <a:pt x="66" y="176"/>
                    <a:pt x="66" y="176"/>
                  </a:cubicBezTo>
                  <a:cubicBezTo>
                    <a:pt x="65" y="176"/>
                    <a:pt x="65" y="176"/>
                    <a:pt x="65" y="176"/>
                  </a:cubicBezTo>
                  <a:cubicBezTo>
                    <a:pt x="56" y="176"/>
                    <a:pt x="49" y="169"/>
                    <a:pt x="49" y="160"/>
                  </a:cubicBezTo>
                  <a:cubicBezTo>
                    <a:pt x="49" y="151"/>
                    <a:pt x="56" y="144"/>
                    <a:pt x="65" y="144"/>
                  </a:cubicBezTo>
                  <a:cubicBezTo>
                    <a:pt x="73" y="144"/>
                    <a:pt x="80" y="151"/>
                    <a:pt x="80" y="160"/>
                  </a:cubicBezTo>
                  <a:cubicBezTo>
                    <a:pt x="80" y="165"/>
                    <a:pt x="78" y="170"/>
                    <a:pt x="74" y="173"/>
                  </a:cubicBezTo>
                  <a:cubicBezTo>
                    <a:pt x="115" y="279"/>
                    <a:pt x="115" y="279"/>
                    <a:pt x="115" y="279"/>
                  </a:cubicBezTo>
                  <a:cubicBezTo>
                    <a:pt x="116" y="282"/>
                    <a:pt x="115" y="284"/>
                    <a:pt x="113" y="285"/>
                  </a:cubicBezTo>
                  <a:close/>
                  <a:moveTo>
                    <a:pt x="188" y="176"/>
                  </a:moveTo>
                  <a:cubicBezTo>
                    <a:pt x="187" y="176"/>
                    <a:pt x="187" y="176"/>
                    <a:pt x="187" y="176"/>
                  </a:cubicBezTo>
                  <a:cubicBezTo>
                    <a:pt x="145" y="283"/>
                    <a:pt x="145" y="283"/>
                    <a:pt x="145" y="283"/>
                  </a:cubicBezTo>
                  <a:cubicBezTo>
                    <a:pt x="145" y="284"/>
                    <a:pt x="143" y="285"/>
                    <a:pt x="141" y="285"/>
                  </a:cubicBezTo>
                  <a:cubicBezTo>
                    <a:pt x="141" y="285"/>
                    <a:pt x="140" y="285"/>
                    <a:pt x="140" y="285"/>
                  </a:cubicBezTo>
                  <a:cubicBezTo>
                    <a:pt x="137" y="284"/>
                    <a:pt x="136" y="282"/>
                    <a:pt x="137" y="279"/>
                  </a:cubicBezTo>
                  <a:cubicBezTo>
                    <a:pt x="178" y="173"/>
                    <a:pt x="178" y="173"/>
                    <a:pt x="178" y="173"/>
                  </a:cubicBezTo>
                  <a:cubicBezTo>
                    <a:pt x="174" y="170"/>
                    <a:pt x="172" y="165"/>
                    <a:pt x="172" y="160"/>
                  </a:cubicBezTo>
                  <a:cubicBezTo>
                    <a:pt x="172" y="151"/>
                    <a:pt x="179" y="144"/>
                    <a:pt x="188" y="144"/>
                  </a:cubicBezTo>
                  <a:cubicBezTo>
                    <a:pt x="197" y="144"/>
                    <a:pt x="204" y="151"/>
                    <a:pt x="204" y="160"/>
                  </a:cubicBezTo>
                  <a:cubicBezTo>
                    <a:pt x="204" y="169"/>
                    <a:pt x="197" y="176"/>
                    <a:pt x="188" y="17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17"/>
            <p:cNvSpPr/>
            <p:nvPr/>
          </p:nvSpPr>
          <p:spPr>
            <a:xfrm>
              <a:off x="5327651" y="4040188"/>
              <a:ext cx="230188" cy="2817813"/>
            </a:xfrm>
            <a:custGeom>
              <a:avLst/>
              <a:gdLst/>
              <a:ahLst/>
              <a:cxnLst/>
              <a:rect l="l" t="t" r="r" b="b"/>
              <a:pathLst>
                <a:path w="104" h="1273" extrusionOk="0">
                  <a:moveTo>
                    <a:pt x="0" y="0"/>
                  </a:moveTo>
                  <a:cubicBezTo>
                    <a:pt x="0" y="408"/>
                    <a:pt x="0" y="408"/>
                    <a:pt x="0" y="408"/>
                  </a:cubicBezTo>
                  <a:cubicBezTo>
                    <a:pt x="0" y="437"/>
                    <a:pt x="23" y="460"/>
                    <a:pt x="52" y="460"/>
                  </a:cubicBezTo>
                  <a:cubicBezTo>
                    <a:pt x="52" y="460"/>
                    <a:pt x="52" y="460"/>
                    <a:pt x="52" y="460"/>
                  </a:cubicBezTo>
                  <a:cubicBezTo>
                    <a:pt x="81" y="460"/>
                    <a:pt x="104" y="483"/>
                    <a:pt x="104" y="512"/>
                  </a:cubicBezTo>
                  <a:cubicBezTo>
                    <a:pt x="104" y="1273"/>
                    <a:pt x="104" y="1273"/>
                    <a:pt x="104" y="1273"/>
                  </a:cubicBezTo>
                </a:path>
              </a:pathLst>
            </a:custGeom>
            <a:noFill/>
            <a:ln w="106350"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17"/>
            <p:cNvSpPr/>
            <p:nvPr/>
          </p:nvSpPr>
          <p:spPr>
            <a:xfrm>
              <a:off x="4681538" y="3109913"/>
              <a:ext cx="2043113" cy="3748088"/>
            </a:xfrm>
            <a:custGeom>
              <a:avLst/>
              <a:gdLst/>
              <a:ahLst/>
              <a:cxnLst/>
              <a:rect l="l" t="t" r="r" b="b"/>
              <a:pathLst>
                <a:path w="922" h="1693" extrusionOk="0">
                  <a:moveTo>
                    <a:pt x="0" y="0"/>
                  </a:moveTo>
                  <a:cubicBezTo>
                    <a:pt x="0" y="587"/>
                    <a:pt x="0" y="587"/>
                    <a:pt x="0" y="587"/>
                  </a:cubicBezTo>
                  <a:cubicBezTo>
                    <a:pt x="0" y="629"/>
                    <a:pt x="35" y="663"/>
                    <a:pt x="77" y="663"/>
                  </a:cubicBezTo>
                  <a:cubicBezTo>
                    <a:pt x="845" y="663"/>
                    <a:pt x="845" y="663"/>
                    <a:pt x="845" y="663"/>
                  </a:cubicBezTo>
                  <a:cubicBezTo>
                    <a:pt x="887" y="663"/>
                    <a:pt x="922" y="698"/>
                    <a:pt x="922" y="740"/>
                  </a:cubicBezTo>
                  <a:cubicBezTo>
                    <a:pt x="922" y="1693"/>
                    <a:pt x="922" y="1693"/>
                    <a:pt x="922" y="1693"/>
                  </a:cubicBezTo>
                </a:path>
              </a:pathLst>
            </a:custGeom>
            <a:noFill/>
            <a:ln w="460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17"/>
            <p:cNvSpPr/>
            <p:nvPr/>
          </p:nvSpPr>
          <p:spPr>
            <a:xfrm>
              <a:off x="4437063" y="2339975"/>
              <a:ext cx="492125" cy="606425"/>
            </a:xfrm>
            <a:custGeom>
              <a:avLst/>
              <a:gdLst/>
              <a:ahLst/>
              <a:cxnLst/>
              <a:rect l="l" t="t" r="r" b="b"/>
              <a:pathLst>
                <a:path w="222" h="274" extrusionOk="0">
                  <a:moveTo>
                    <a:pt x="147" y="274"/>
                  </a:moveTo>
                  <a:cubicBezTo>
                    <a:pt x="74" y="274"/>
                    <a:pt x="74" y="274"/>
                    <a:pt x="74" y="274"/>
                  </a:cubicBezTo>
                  <a:cubicBezTo>
                    <a:pt x="67" y="274"/>
                    <a:pt x="61" y="269"/>
                    <a:pt x="60" y="262"/>
                  </a:cubicBezTo>
                  <a:cubicBezTo>
                    <a:pt x="54" y="237"/>
                    <a:pt x="43" y="215"/>
                    <a:pt x="31" y="193"/>
                  </a:cubicBezTo>
                  <a:cubicBezTo>
                    <a:pt x="16" y="164"/>
                    <a:pt x="0" y="133"/>
                    <a:pt x="0" y="97"/>
                  </a:cubicBezTo>
                  <a:cubicBezTo>
                    <a:pt x="0" y="38"/>
                    <a:pt x="44" y="0"/>
                    <a:pt x="111" y="0"/>
                  </a:cubicBezTo>
                  <a:cubicBezTo>
                    <a:pt x="174" y="0"/>
                    <a:pt x="222" y="41"/>
                    <a:pt x="222" y="97"/>
                  </a:cubicBezTo>
                  <a:cubicBezTo>
                    <a:pt x="222" y="133"/>
                    <a:pt x="206" y="164"/>
                    <a:pt x="191" y="193"/>
                  </a:cubicBezTo>
                  <a:cubicBezTo>
                    <a:pt x="179" y="215"/>
                    <a:pt x="167" y="237"/>
                    <a:pt x="162" y="262"/>
                  </a:cubicBezTo>
                  <a:cubicBezTo>
                    <a:pt x="161" y="269"/>
                    <a:pt x="155" y="274"/>
                    <a:pt x="147" y="274"/>
                  </a:cubicBezTo>
                  <a:close/>
                  <a:moveTo>
                    <a:pt x="111" y="8"/>
                  </a:moveTo>
                  <a:cubicBezTo>
                    <a:pt x="35" y="8"/>
                    <a:pt x="8" y="54"/>
                    <a:pt x="8" y="97"/>
                  </a:cubicBezTo>
                  <a:cubicBezTo>
                    <a:pt x="8" y="131"/>
                    <a:pt x="23" y="159"/>
                    <a:pt x="38" y="189"/>
                  </a:cubicBezTo>
                  <a:cubicBezTo>
                    <a:pt x="50" y="211"/>
                    <a:pt x="62" y="234"/>
                    <a:pt x="67" y="260"/>
                  </a:cubicBezTo>
                  <a:cubicBezTo>
                    <a:pt x="68" y="264"/>
                    <a:pt x="71" y="266"/>
                    <a:pt x="74" y="266"/>
                  </a:cubicBezTo>
                  <a:cubicBezTo>
                    <a:pt x="147" y="266"/>
                    <a:pt x="147" y="266"/>
                    <a:pt x="147" y="266"/>
                  </a:cubicBezTo>
                  <a:cubicBezTo>
                    <a:pt x="151" y="266"/>
                    <a:pt x="154" y="264"/>
                    <a:pt x="154" y="260"/>
                  </a:cubicBezTo>
                  <a:cubicBezTo>
                    <a:pt x="160" y="234"/>
                    <a:pt x="172" y="211"/>
                    <a:pt x="184" y="189"/>
                  </a:cubicBezTo>
                  <a:cubicBezTo>
                    <a:pt x="199" y="159"/>
                    <a:pt x="214" y="131"/>
                    <a:pt x="214" y="97"/>
                  </a:cubicBezTo>
                  <a:cubicBezTo>
                    <a:pt x="214" y="46"/>
                    <a:pt x="170" y="8"/>
                    <a:pt x="111" y="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17"/>
            <p:cNvSpPr/>
            <p:nvPr/>
          </p:nvSpPr>
          <p:spPr>
            <a:xfrm>
              <a:off x="4581526" y="2967038"/>
              <a:ext cx="203200" cy="61913"/>
            </a:xfrm>
            <a:custGeom>
              <a:avLst/>
              <a:gdLst/>
              <a:ahLst/>
              <a:cxnLst/>
              <a:rect l="l" t="t" r="r" b="b"/>
              <a:pathLst>
                <a:path w="92" h="28" extrusionOk="0">
                  <a:moveTo>
                    <a:pt x="88" y="28"/>
                  </a:moveTo>
                  <a:cubicBezTo>
                    <a:pt x="86" y="28"/>
                    <a:pt x="84" y="26"/>
                    <a:pt x="84" y="24"/>
                  </a:cubicBezTo>
                  <a:cubicBezTo>
                    <a:pt x="84" y="13"/>
                    <a:pt x="84" y="13"/>
                    <a:pt x="84" y="13"/>
                  </a:cubicBezTo>
                  <a:cubicBezTo>
                    <a:pt x="84" y="10"/>
                    <a:pt x="81" y="8"/>
                    <a:pt x="78" y="8"/>
                  </a:cubicBezTo>
                  <a:cubicBezTo>
                    <a:pt x="14" y="8"/>
                    <a:pt x="14" y="8"/>
                    <a:pt x="14" y="8"/>
                  </a:cubicBezTo>
                  <a:cubicBezTo>
                    <a:pt x="10" y="8"/>
                    <a:pt x="8" y="10"/>
                    <a:pt x="8" y="13"/>
                  </a:cubicBezTo>
                  <a:cubicBezTo>
                    <a:pt x="8" y="24"/>
                    <a:pt x="8" y="24"/>
                    <a:pt x="8" y="24"/>
                  </a:cubicBezTo>
                  <a:cubicBezTo>
                    <a:pt x="8" y="26"/>
                    <a:pt x="6" y="28"/>
                    <a:pt x="4" y="28"/>
                  </a:cubicBezTo>
                  <a:cubicBezTo>
                    <a:pt x="2" y="28"/>
                    <a:pt x="0" y="26"/>
                    <a:pt x="0" y="24"/>
                  </a:cubicBezTo>
                  <a:cubicBezTo>
                    <a:pt x="0" y="13"/>
                    <a:pt x="0" y="13"/>
                    <a:pt x="0" y="13"/>
                  </a:cubicBezTo>
                  <a:cubicBezTo>
                    <a:pt x="0" y="6"/>
                    <a:pt x="6" y="0"/>
                    <a:pt x="14" y="0"/>
                  </a:cubicBezTo>
                  <a:cubicBezTo>
                    <a:pt x="78" y="0"/>
                    <a:pt x="78" y="0"/>
                    <a:pt x="78" y="0"/>
                  </a:cubicBezTo>
                  <a:cubicBezTo>
                    <a:pt x="86" y="0"/>
                    <a:pt x="92" y="6"/>
                    <a:pt x="92" y="13"/>
                  </a:cubicBezTo>
                  <a:cubicBezTo>
                    <a:pt x="92" y="24"/>
                    <a:pt x="92" y="24"/>
                    <a:pt x="92" y="24"/>
                  </a:cubicBezTo>
                  <a:cubicBezTo>
                    <a:pt x="92" y="26"/>
                    <a:pt x="90" y="28"/>
                    <a:pt x="88" y="28"/>
                  </a:cubicBezTo>
                  <a:close/>
                </a:path>
              </a:pathLst>
            </a:custGeom>
            <a:solidFill>
              <a:srgbClr val="00BCD4"/>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17"/>
            <p:cNvSpPr/>
            <p:nvPr/>
          </p:nvSpPr>
          <p:spPr>
            <a:xfrm>
              <a:off x="4581526" y="3011488"/>
              <a:ext cx="203200" cy="103188"/>
            </a:xfrm>
            <a:custGeom>
              <a:avLst/>
              <a:gdLst/>
              <a:ahLst/>
              <a:cxnLst/>
              <a:rect l="l" t="t" r="r" b="b"/>
              <a:pathLst>
                <a:path w="92" h="47" extrusionOk="0">
                  <a:moveTo>
                    <a:pt x="79" y="47"/>
                  </a:moveTo>
                  <a:cubicBezTo>
                    <a:pt x="12" y="47"/>
                    <a:pt x="12" y="47"/>
                    <a:pt x="12" y="47"/>
                  </a:cubicBezTo>
                  <a:cubicBezTo>
                    <a:pt x="6" y="47"/>
                    <a:pt x="0" y="41"/>
                    <a:pt x="0" y="35"/>
                  </a:cubicBezTo>
                  <a:cubicBezTo>
                    <a:pt x="0" y="4"/>
                    <a:pt x="0" y="4"/>
                    <a:pt x="0" y="4"/>
                  </a:cubicBezTo>
                  <a:cubicBezTo>
                    <a:pt x="0" y="1"/>
                    <a:pt x="2" y="0"/>
                    <a:pt x="4" y="0"/>
                  </a:cubicBezTo>
                  <a:cubicBezTo>
                    <a:pt x="88" y="0"/>
                    <a:pt x="88" y="0"/>
                    <a:pt x="88" y="0"/>
                  </a:cubicBezTo>
                  <a:cubicBezTo>
                    <a:pt x="90" y="0"/>
                    <a:pt x="92" y="1"/>
                    <a:pt x="92" y="4"/>
                  </a:cubicBezTo>
                  <a:cubicBezTo>
                    <a:pt x="92" y="35"/>
                    <a:pt x="92" y="35"/>
                    <a:pt x="92" y="35"/>
                  </a:cubicBezTo>
                  <a:cubicBezTo>
                    <a:pt x="92" y="41"/>
                    <a:pt x="86" y="47"/>
                    <a:pt x="79" y="47"/>
                  </a:cubicBezTo>
                  <a:close/>
                  <a:moveTo>
                    <a:pt x="8" y="8"/>
                  </a:moveTo>
                  <a:cubicBezTo>
                    <a:pt x="8" y="35"/>
                    <a:pt x="8" y="35"/>
                    <a:pt x="8" y="35"/>
                  </a:cubicBezTo>
                  <a:cubicBezTo>
                    <a:pt x="8" y="37"/>
                    <a:pt x="10" y="39"/>
                    <a:pt x="12" y="39"/>
                  </a:cubicBezTo>
                  <a:cubicBezTo>
                    <a:pt x="79" y="39"/>
                    <a:pt x="79" y="39"/>
                    <a:pt x="79" y="39"/>
                  </a:cubicBezTo>
                  <a:cubicBezTo>
                    <a:pt x="82" y="39"/>
                    <a:pt x="84" y="37"/>
                    <a:pt x="84" y="35"/>
                  </a:cubicBezTo>
                  <a:cubicBezTo>
                    <a:pt x="84" y="8"/>
                    <a:pt x="84" y="8"/>
                    <a:pt x="84" y="8"/>
                  </a:cubicBezTo>
                  <a:lnTo>
                    <a:pt x="8" y="8"/>
                  </a:lnTo>
                  <a:close/>
                </a:path>
              </a:pathLst>
            </a:custGeom>
            <a:solidFill>
              <a:srgbClr val="00BCD4"/>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17"/>
            <p:cNvSpPr/>
            <p:nvPr/>
          </p:nvSpPr>
          <p:spPr>
            <a:xfrm>
              <a:off x="4586288" y="3051175"/>
              <a:ext cx="195263" cy="17463"/>
            </a:xfrm>
            <a:custGeom>
              <a:avLst/>
              <a:gdLst/>
              <a:ahLst/>
              <a:cxnLst/>
              <a:rect l="l" t="t" r="r" b="b"/>
              <a:pathLst>
                <a:path w="88" h="8" extrusionOk="0">
                  <a:moveTo>
                    <a:pt x="84" y="8"/>
                  </a:moveTo>
                  <a:cubicBezTo>
                    <a:pt x="4" y="8"/>
                    <a:pt x="4" y="8"/>
                    <a:pt x="4" y="8"/>
                  </a:cubicBezTo>
                  <a:cubicBezTo>
                    <a:pt x="2" y="8"/>
                    <a:pt x="0" y="6"/>
                    <a:pt x="0" y="4"/>
                  </a:cubicBezTo>
                  <a:cubicBezTo>
                    <a:pt x="0" y="2"/>
                    <a:pt x="2" y="0"/>
                    <a:pt x="4" y="0"/>
                  </a:cubicBezTo>
                  <a:cubicBezTo>
                    <a:pt x="84" y="0"/>
                    <a:pt x="84" y="0"/>
                    <a:pt x="84" y="0"/>
                  </a:cubicBezTo>
                  <a:cubicBezTo>
                    <a:pt x="86" y="0"/>
                    <a:pt x="88" y="2"/>
                    <a:pt x="88" y="4"/>
                  </a:cubicBezTo>
                  <a:cubicBezTo>
                    <a:pt x="88" y="6"/>
                    <a:pt x="86" y="8"/>
                    <a:pt x="84" y="8"/>
                  </a:cubicBezTo>
                  <a:close/>
                </a:path>
              </a:pathLst>
            </a:custGeom>
            <a:solidFill>
              <a:srgbClr val="00BCD4"/>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17"/>
            <p:cNvSpPr/>
            <p:nvPr/>
          </p:nvSpPr>
          <p:spPr>
            <a:xfrm>
              <a:off x="4700588" y="2636838"/>
              <a:ext cx="106363" cy="246063"/>
            </a:xfrm>
            <a:custGeom>
              <a:avLst/>
              <a:gdLst/>
              <a:ahLst/>
              <a:cxnLst/>
              <a:rect l="l" t="t" r="r" b="b"/>
              <a:pathLst>
                <a:path w="48" h="111" extrusionOk="0">
                  <a:moveTo>
                    <a:pt x="5" y="111"/>
                  </a:moveTo>
                  <a:cubicBezTo>
                    <a:pt x="4" y="111"/>
                    <a:pt x="4" y="111"/>
                    <a:pt x="3" y="110"/>
                  </a:cubicBezTo>
                  <a:cubicBezTo>
                    <a:pt x="1" y="110"/>
                    <a:pt x="0" y="107"/>
                    <a:pt x="1" y="105"/>
                  </a:cubicBezTo>
                  <a:cubicBezTo>
                    <a:pt x="40" y="3"/>
                    <a:pt x="40" y="3"/>
                    <a:pt x="40" y="3"/>
                  </a:cubicBezTo>
                  <a:cubicBezTo>
                    <a:pt x="41" y="1"/>
                    <a:pt x="43" y="0"/>
                    <a:pt x="45" y="1"/>
                  </a:cubicBezTo>
                  <a:cubicBezTo>
                    <a:pt x="47" y="2"/>
                    <a:pt x="48" y="4"/>
                    <a:pt x="48" y="6"/>
                  </a:cubicBezTo>
                  <a:cubicBezTo>
                    <a:pt x="8" y="108"/>
                    <a:pt x="8" y="108"/>
                    <a:pt x="8" y="108"/>
                  </a:cubicBezTo>
                  <a:cubicBezTo>
                    <a:pt x="8" y="110"/>
                    <a:pt x="6" y="111"/>
                    <a:pt x="5" y="111"/>
                  </a:cubicBezTo>
                  <a:close/>
                </a:path>
              </a:pathLst>
            </a:custGeom>
            <a:solidFill>
              <a:srgbClr val="00BCD4"/>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17"/>
            <p:cNvSpPr/>
            <p:nvPr/>
          </p:nvSpPr>
          <p:spPr>
            <a:xfrm>
              <a:off x="4557713" y="2636838"/>
              <a:ext cx="107950" cy="246063"/>
            </a:xfrm>
            <a:custGeom>
              <a:avLst/>
              <a:gdLst/>
              <a:ahLst/>
              <a:cxnLst/>
              <a:rect l="l" t="t" r="r" b="b"/>
              <a:pathLst>
                <a:path w="49" h="111" extrusionOk="0">
                  <a:moveTo>
                    <a:pt x="44" y="111"/>
                  </a:moveTo>
                  <a:cubicBezTo>
                    <a:pt x="43" y="111"/>
                    <a:pt x="41" y="110"/>
                    <a:pt x="41" y="108"/>
                  </a:cubicBezTo>
                  <a:cubicBezTo>
                    <a:pt x="1" y="6"/>
                    <a:pt x="1" y="6"/>
                    <a:pt x="1" y="6"/>
                  </a:cubicBezTo>
                  <a:cubicBezTo>
                    <a:pt x="0" y="4"/>
                    <a:pt x="1" y="2"/>
                    <a:pt x="3" y="1"/>
                  </a:cubicBezTo>
                  <a:cubicBezTo>
                    <a:pt x="5" y="0"/>
                    <a:pt x="8" y="1"/>
                    <a:pt x="9" y="3"/>
                  </a:cubicBezTo>
                  <a:cubicBezTo>
                    <a:pt x="48" y="105"/>
                    <a:pt x="48" y="105"/>
                    <a:pt x="48" y="105"/>
                  </a:cubicBezTo>
                  <a:cubicBezTo>
                    <a:pt x="49" y="107"/>
                    <a:pt x="48" y="110"/>
                    <a:pt x="46" y="110"/>
                  </a:cubicBezTo>
                  <a:cubicBezTo>
                    <a:pt x="45" y="111"/>
                    <a:pt x="45" y="111"/>
                    <a:pt x="44" y="111"/>
                  </a:cubicBezTo>
                  <a:close/>
                </a:path>
              </a:pathLst>
            </a:custGeom>
            <a:solidFill>
              <a:srgbClr val="00BCD4"/>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17"/>
            <p:cNvSpPr/>
            <p:nvPr/>
          </p:nvSpPr>
          <p:spPr>
            <a:xfrm>
              <a:off x="4770438" y="2616200"/>
              <a:ext cx="57150" cy="60325"/>
            </a:xfrm>
            <a:prstGeom prst="ellipse">
              <a:avLst/>
            </a:prstGeom>
            <a:solidFill>
              <a:srgbClr val="00BCD4"/>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17"/>
            <p:cNvSpPr/>
            <p:nvPr/>
          </p:nvSpPr>
          <p:spPr>
            <a:xfrm>
              <a:off x="4537076" y="2616200"/>
              <a:ext cx="60325" cy="60325"/>
            </a:xfrm>
            <a:prstGeom prst="ellipse">
              <a:avLst/>
            </a:prstGeom>
            <a:solidFill>
              <a:srgbClr val="00BCD4"/>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17"/>
            <p:cNvSpPr/>
            <p:nvPr/>
          </p:nvSpPr>
          <p:spPr>
            <a:xfrm>
              <a:off x="7542213" y="5167313"/>
              <a:ext cx="365125" cy="47625"/>
            </a:xfrm>
            <a:custGeom>
              <a:avLst/>
              <a:gdLst/>
              <a:ahLst/>
              <a:cxnLst/>
              <a:rect l="l" t="t" r="r" b="b"/>
              <a:pathLst>
                <a:path w="165" h="22" extrusionOk="0">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17"/>
            <p:cNvSpPr/>
            <p:nvPr/>
          </p:nvSpPr>
          <p:spPr>
            <a:xfrm>
              <a:off x="7600951" y="5235575"/>
              <a:ext cx="246063" cy="49213"/>
            </a:xfrm>
            <a:custGeom>
              <a:avLst/>
              <a:gdLst/>
              <a:ahLst/>
              <a:cxnLst/>
              <a:rect l="l" t="t" r="r" b="b"/>
              <a:pathLst>
                <a:path w="111" h="22" extrusionOk="0">
                  <a:moveTo>
                    <a:pt x="102" y="22"/>
                  </a:moveTo>
                  <a:cubicBezTo>
                    <a:pt x="9" y="22"/>
                    <a:pt x="9" y="22"/>
                    <a:pt x="9" y="22"/>
                  </a:cubicBezTo>
                  <a:cubicBezTo>
                    <a:pt x="4" y="22"/>
                    <a:pt x="0" y="18"/>
                    <a:pt x="0" y="13"/>
                  </a:cubicBezTo>
                  <a:cubicBezTo>
                    <a:pt x="0" y="9"/>
                    <a:pt x="0" y="9"/>
                    <a:pt x="0" y="9"/>
                  </a:cubicBezTo>
                  <a:cubicBezTo>
                    <a:pt x="0" y="4"/>
                    <a:pt x="4" y="0"/>
                    <a:pt x="9" y="0"/>
                  </a:cubicBezTo>
                  <a:cubicBezTo>
                    <a:pt x="102" y="0"/>
                    <a:pt x="102" y="0"/>
                    <a:pt x="102" y="0"/>
                  </a:cubicBezTo>
                  <a:cubicBezTo>
                    <a:pt x="107" y="0"/>
                    <a:pt x="111" y="4"/>
                    <a:pt x="111" y="9"/>
                  </a:cubicBezTo>
                  <a:cubicBezTo>
                    <a:pt x="111" y="13"/>
                    <a:pt x="111" y="13"/>
                    <a:pt x="111" y="13"/>
                  </a:cubicBezTo>
                  <a:cubicBezTo>
                    <a:pt x="111" y="18"/>
                    <a:pt x="107" y="22"/>
                    <a:pt x="102" y="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17"/>
            <p:cNvSpPr/>
            <p:nvPr/>
          </p:nvSpPr>
          <p:spPr>
            <a:xfrm>
              <a:off x="7542213" y="5100638"/>
              <a:ext cx="365125" cy="49213"/>
            </a:xfrm>
            <a:custGeom>
              <a:avLst/>
              <a:gdLst/>
              <a:ahLst/>
              <a:cxnLst/>
              <a:rect l="l" t="t" r="r" b="b"/>
              <a:pathLst>
                <a:path w="165" h="22" extrusionOk="0">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17"/>
            <p:cNvSpPr/>
            <p:nvPr/>
          </p:nvSpPr>
          <p:spPr>
            <a:xfrm>
              <a:off x="7300913" y="3971925"/>
              <a:ext cx="847725" cy="1108075"/>
            </a:xfrm>
            <a:custGeom>
              <a:avLst/>
              <a:gdLst/>
              <a:ahLst/>
              <a:cxnLst/>
              <a:rect l="l" t="t" r="r" b="b"/>
              <a:pathLst>
                <a:path w="383" h="501" extrusionOk="0">
                  <a:moveTo>
                    <a:pt x="273" y="479"/>
                  </a:moveTo>
                  <a:cubicBezTo>
                    <a:pt x="271" y="479"/>
                    <a:pt x="271" y="479"/>
                    <a:pt x="271" y="479"/>
                  </a:cubicBezTo>
                  <a:cubicBezTo>
                    <a:pt x="271" y="363"/>
                    <a:pt x="383" y="290"/>
                    <a:pt x="383" y="177"/>
                  </a:cubicBezTo>
                  <a:cubicBezTo>
                    <a:pt x="383" y="97"/>
                    <a:pt x="305" y="0"/>
                    <a:pt x="192" y="0"/>
                  </a:cubicBezTo>
                  <a:cubicBezTo>
                    <a:pt x="62" y="0"/>
                    <a:pt x="0" y="97"/>
                    <a:pt x="0" y="177"/>
                  </a:cubicBezTo>
                  <a:cubicBezTo>
                    <a:pt x="0" y="290"/>
                    <a:pt x="112" y="363"/>
                    <a:pt x="112" y="479"/>
                  </a:cubicBezTo>
                  <a:cubicBezTo>
                    <a:pt x="110" y="479"/>
                    <a:pt x="110" y="479"/>
                    <a:pt x="110" y="479"/>
                  </a:cubicBezTo>
                  <a:cubicBezTo>
                    <a:pt x="103" y="479"/>
                    <a:pt x="97" y="484"/>
                    <a:pt x="97" y="490"/>
                  </a:cubicBezTo>
                  <a:cubicBezTo>
                    <a:pt x="97" y="496"/>
                    <a:pt x="103" y="501"/>
                    <a:pt x="110" y="501"/>
                  </a:cubicBezTo>
                  <a:cubicBezTo>
                    <a:pt x="273" y="501"/>
                    <a:pt x="273" y="501"/>
                    <a:pt x="273" y="501"/>
                  </a:cubicBezTo>
                  <a:cubicBezTo>
                    <a:pt x="280" y="501"/>
                    <a:pt x="286" y="496"/>
                    <a:pt x="286" y="490"/>
                  </a:cubicBezTo>
                  <a:cubicBezTo>
                    <a:pt x="286" y="484"/>
                    <a:pt x="280" y="479"/>
                    <a:pt x="273" y="479"/>
                  </a:cubicBezTo>
                  <a:close/>
                  <a:moveTo>
                    <a:pt x="255" y="303"/>
                  </a:moveTo>
                  <a:cubicBezTo>
                    <a:pt x="215" y="381"/>
                    <a:pt x="215" y="381"/>
                    <a:pt x="215" y="381"/>
                  </a:cubicBezTo>
                  <a:cubicBezTo>
                    <a:pt x="215" y="470"/>
                    <a:pt x="215" y="470"/>
                    <a:pt x="215" y="470"/>
                  </a:cubicBezTo>
                  <a:cubicBezTo>
                    <a:pt x="215" y="473"/>
                    <a:pt x="212" y="476"/>
                    <a:pt x="208" y="476"/>
                  </a:cubicBezTo>
                  <a:cubicBezTo>
                    <a:pt x="204" y="476"/>
                    <a:pt x="201" y="473"/>
                    <a:pt x="201" y="470"/>
                  </a:cubicBezTo>
                  <a:cubicBezTo>
                    <a:pt x="201" y="380"/>
                    <a:pt x="201" y="380"/>
                    <a:pt x="201" y="380"/>
                  </a:cubicBezTo>
                  <a:cubicBezTo>
                    <a:pt x="201" y="379"/>
                    <a:pt x="202" y="377"/>
                    <a:pt x="202" y="377"/>
                  </a:cubicBezTo>
                  <a:cubicBezTo>
                    <a:pt x="238" y="307"/>
                    <a:pt x="238" y="307"/>
                    <a:pt x="238" y="307"/>
                  </a:cubicBezTo>
                  <a:cubicBezTo>
                    <a:pt x="145" y="307"/>
                    <a:pt x="145" y="307"/>
                    <a:pt x="145" y="307"/>
                  </a:cubicBezTo>
                  <a:cubicBezTo>
                    <a:pt x="181" y="377"/>
                    <a:pt x="181" y="377"/>
                    <a:pt x="181" y="377"/>
                  </a:cubicBezTo>
                  <a:cubicBezTo>
                    <a:pt x="181" y="377"/>
                    <a:pt x="182" y="379"/>
                    <a:pt x="182" y="380"/>
                  </a:cubicBezTo>
                  <a:cubicBezTo>
                    <a:pt x="182" y="470"/>
                    <a:pt x="182" y="470"/>
                    <a:pt x="182" y="470"/>
                  </a:cubicBezTo>
                  <a:cubicBezTo>
                    <a:pt x="182" y="473"/>
                    <a:pt x="179" y="476"/>
                    <a:pt x="175" y="476"/>
                  </a:cubicBezTo>
                  <a:cubicBezTo>
                    <a:pt x="171" y="476"/>
                    <a:pt x="168" y="473"/>
                    <a:pt x="168" y="470"/>
                  </a:cubicBezTo>
                  <a:cubicBezTo>
                    <a:pt x="168" y="381"/>
                    <a:pt x="168" y="381"/>
                    <a:pt x="168" y="381"/>
                  </a:cubicBezTo>
                  <a:cubicBezTo>
                    <a:pt x="128" y="303"/>
                    <a:pt x="128" y="303"/>
                    <a:pt x="128" y="303"/>
                  </a:cubicBezTo>
                  <a:cubicBezTo>
                    <a:pt x="127" y="301"/>
                    <a:pt x="127" y="299"/>
                    <a:pt x="128" y="297"/>
                  </a:cubicBezTo>
                  <a:cubicBezTo>
                    <a:pt x="130" y="295"/>
                    <a:pt x="132" y="294"/>
                    <a:pt x="134" y="294"/>
                  </a:cubicBezTo>
                  <a:cubicBezTo>
                    <a:pt x="249" y="294"/>
                    <a:pt x="249" y="294"/>
                    <a:pt x="249" y="294"/>
                  </a:cubicBezTo>
                  <a:cubicBezTo>
                    <a:pt x="251" y="294"/>
                    <a:pt x="253" y="295"/>
                    <a:pt x="255" y="297"/>
                  </a:cubicBezTo>
                  <a:cubicBezTo>
                    <a:pt x="256" y="299"/>
                    <a:pt x="256" y="301"/>
                    <a:pt x="255" y="30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17"/>
            <p:cNvSpPr/>
            <p:nvPr/>
          </p:nvSpPr>
          <p:spPr>
            <a:xfrm>
              <a:off x="6278563" y="5275263"/>
              <a:ext cx="1447800" cy="1582738"/>
            </a:xfrm>
            <a:custGeom>
              <a:avLst/>
              <a:gdLst/>
              <a:ahLst/>
              <a:cxnLst/>
              <a:rect l="l" t="t" r="r" b="b"/>
              <a:pathLst>
                <a:path w="653" h="715" extrusionOk="0">
                  <a:moveTo>
                    <a:pt x="653" y="0"/>
                  </a:moveTo>
                  <a:cubicBezTo>
                    <a:pt x="653" y="180"/>
                    <a:pt x="653" y="180"/>
                    <a:pt x="653" y="180"/>
                  </a:cubicBezTo>
                  <a:cubicBezTo>
                    <a:pt x="653" y="257"/>
                    <a:pt x="590" y="320"/>
                    <a:pt x="512" y="320"/>
                  </a:cubicBezTo>
                  <a:cubicBezTo>
                    <a:pt x="141" y="320"/>
                    <a:pt x="141" y="320"/>
                    <a:pt x="141" y="320"/>
                  </a:cubicBezTo>
                  <a:cubicBezTo>
                    <a:pt x="63" y="320"/>
                    <a:pt x="0" y="383"/>
                    <a:pt x="0" y="460"/>
                  </a:cubicBezTo>
                  <a:cubicBezTo>
                    <a:pt x="0" y="715"/>
                    <a:pt x="0" y="715"/>
                    <a:pt x="0" y="715"/>
                  </a:cubicBezTo>
                </a:path>
              </a:pathLst>
            </a:custGeom>
            <a:noFill/>
            <a:ln w="88900"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17"/>
            <p:cNvSpPr/>
            <p:nvPr/>
          </p:nvSpPr>
          <p:spPr>
            <a:xfrm>
              <a:off x="6910388" y="4354513"/>
              <a:ext cx="196850" cy="38100"/>
            </a:xfrm>
            <a:custGeom>
              <a:avLst/>
              <a:gdLst/>
              <a:ahLst/>
              <a:cxnLst/>
              <a:rect l="l" t="t" r="r" b="b"/>
              <a:pathLst>
                <a:path w="89" h="17" extrusionOk="0">
                  <a:moveTo>
                    <a:pt x="0" y="17"/>
                  </a:moveTo>
                  <a:cubicBezTo>
                    <a:pt x="89" y="17"/>
                    <a:pt x="89" y="17"/>
                    <a:pt x="89" y="17"/>
                  </a:cubicBezTo>
                  <a:cubicBezTo>
                    <a:pt x="89" y="17"/>
                    <a:pt x="89" y="17"/>
                    <a:pt x="89" y="17"/>
                  </a:cubicBezTo>
                  <a:cubicBezTo>
                    <a:pt x="89" y="10"/>
                    <a:pt x="89" y="10"/>
                    <a:pt x="89" y="10"/>
                  </a:cubicBezTo>
                  <a:cubicBezTo>
                    <a:pt x="89" y="4"/>
                    <a:pt x="84" y="0"/>
                    <a:pt x="79" y="0"/>
                  </a:cubicBezTo>
                  <a:cubicBezTo>
                    <a:pt x="10" y="0"/>
                    <a:pt x="10" y="0"/>
                    <a:pt x="10" y="0"/>
                  </a:cubicBezTo>
                  <a:cubicBezTo>
                    <a:pt x="5" y="0"/>
                    <a:pt x="0" y="4"/>
                    <a:pt x="0" y="10"/>
                  </a:cubicBezTo>
                  <a:cubicBezTo>
                    <a:pt x="0" y="17"/>
                    <a:pt x="0" y="17"/>
                    <a:pt x="0" y="1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17"/>
            <p:cNvSpPr/>
            <p:nvPr/>
          </p:nvSpPr>
          <p:spPr>
            <a:xfrm>
              <a:off x="6911976" y="4410075"/>
              <a:ext cx="193675" cy="26988"/>
            </a:xfrm>
            <a:custGeom>
              <a:avLst/>
              <a:gdLst/>
              <a:ahLst/>
              <a:cxnLst/>
              <a:rect l="l" t="t" r="r" b="b"/>
              <a:pathLst>
                <a:path w="87" h="12" extrusionOk="0">
                  <a:moveTo>
                    <a:pt x="87" y="0"/>
                  </a:moveTo>
                  <a:cubicBezTo>
                    <a:pt x="0" y="0"/>
                    <a:pt x="0" y="0"/>
                    <a:pt x="0" y="0"/>
                  </a:cubicBezTo>
                  <a:cubicBezTo>
                    <a:pt x="0" y="4"/>
                    <a:pt x="1" y="8"/>
                    <a:pt x="2" y="12"/>
                  </a:cubicBezTo>
                  <a:cubicBezTo>
                    <a:pt x="85" y="12"/>
                    <a:pt x="85" y="12"/>
                    <a:pt x="85" y="12"/>
                  </a:cubicBezTo>
                  <a:cubicBezTo>
                    <a:pt x="86" y="8"/>
                    <a:pt x="87" y="4"/>
                    <a:pt x="87"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p17"/>
            <p:cNvSpPr/>
            <p:nvPr/>
          </p:nvSpPr>
          <p:spPr>
            <a:xfrm>
              <a:off x="6926263" y="4451350"/>
              <a:ext cx="165100" cy="47625"/>
            </a:xfrm>
            <a:custGeom>
              <a:avLst/>
              <a:gdLst/>
              <a:ahLst/>
              <a:cxnLst/>
              <a:rect l="l" t="t" r="r" b="b"/>
              <a:pathLst>
                <a:path w="75" h="21" extrusionOk="0">
                  <a:moveTo>
                    <a:pt x="0" y="0"/>
                  </a:moveTo>
                  <a:cubicBezTo>
                    <a:pt x="8" y="13"/>
                    <a:pt x="22" y="21"/>
                    <a:pt x="38" y="21"/>
                  </a:cubicBezTo>
                  <a:cubicBezTo>
                    <a:pt x="38" y="21"/>
                    <a:pt x="38" y="21"/>
                    <a:pt x="38" y="21"/>
                  </a:cubicBezTo>
                  <a:cubicBezTo>
                    <a:pt x="53" y="21"/>
                    <a:pt x="67" y="13"/>
                    <a:pt x="75" y="0"/>
                  </a:cubicBezTo>
                  <a:lnTo>
                    <a:pt x="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17"/>
            <p:cNvSpPr/>
            <p:nvPr/>
          </p:nvSpPr>
          <p:spPr>
            <a:xfrm>
              <a:off x="6791326" y="3783013"/>
              <a:ext cx="438150" cy="550863"/>
            </a:xfrm>
            <a:custGeom>
              <a:avLst/>
              <a:gdLst/>
              <a:ahLst/>
              <a:cxnLst/>
              <a:rect l="l" t="t" r="r" b="b"/>
              <a:pathLst>
                <a:path w="198" h="249" extrusionOk="0">
                  <a:moveTo>
                    <a:pt x="99" y="0"/>
                  </a:moveTo>
                  <a:cubicBezTo>
                    <a:pt x="32" y="0"/>
                    <a:pt x="0" y="40"/>
                    <a:pt x="0" y="87"/>
                  </a:cubicBezTo>
                  <a:cubicBezTo>
                    <a:pt x="0" y="145"/>
                    <a:pt x="42" y="185"/>
                    <a:pt x="54" y="239"/>
                  </a:cubicBezTo>
                  <a:cubicBezTo>
                    <a:pt x="56" y="245"/>
                    <a:pt x="61" y="249"/>
                    <a:pt x="67" y="249"/>
                  </a:cubicBezTo>
                  <a:cubicBezTo>
                    <a:pt x="130" y="249"/>
                    <a:pt x="130" y="249"/>
                    <a:pt x="130" y="249"/>
                  </a:cubicBezTo>
                  <a:cubicBezTo>
                    <a:pt x="136" y="249"/>
                    <a:pt x="141" y="245"/>
                    <a:pt x="143" y="239"/>
                  </a:cubicBezTo>
                  <a:cubicBezTo>
                    <a:pt x="155" y="185"/>
                    <a:pt x="198" y="145"/>
                    <a:pt x="198" y="87"/>
                  </a:cubicBezTo>
                  <a:cubicBezTo>
                    <a:pt x="198" y="40"/>
                    <a:pt x="157" y="0"/>
                    <a:pt x="99" y="0"/>
                  </a:cubicBezTo>
                  <a:close/>
                  <a:moveTo>
                    <a:pt x="83" y="225"/>
                  </a:moveTo>
                  <a:cubicBezTo>
                    <a:pt x="83" y="225"/>
                    <a:pt x="82" y="225"/>
                    <a:pt x="82" y="225"/>
                  </a:cubicBezTo>
                  <a:cubicBezTo>
                    <a:pt x="80" y="225"/>
                    <a:pt x="79" y="224"/>
                    <a:pt x="78" y="222"/>
                  </a:cubicBezTo>
                  <a:cubicBezTo>
                    <a:pt x="42" y="127"/>
                    <a:pt x="42" y="127"/>
                    <a:pt x="42" y="127"/>
                  </a:cubicBezTo>
                  <a:cubicBezTo>
                    <a:pt x="41" y="125"/>
                    <a:pt x="42" y="123"/>
                    <a:pt x="44" y="123"/>
                  </a:cubicBezTo>
                  <a:cubicBezTo>
                    <a:pt x="46" y="122"/>
                    <a:pt x="48" y="123"/>
                    <a:pt x="49" y="125"/>
                  </a:cubicBezTo>
                  <a:cubicBezTo>
                    <a:pt x="85" y="220"/>
                    <a:pt x="85" y="220"/>
                    <a:pt x="85" y="220"/>
                  </a:cubicBezTo>
                  <a:cubicBezTo>
                    <a:pt x="86" y="222"/>
                    <a:pt x="85" y="224"/>
                    <a:pt x="83" y="225"/>
                  </a:cubicBezTo>
                  <a:close/>
                  <a:moveTo>
                    <a:pt x="108" y="131"/>
                  </a:moveTo>
                  <a:cubicBezTo>
                    <a:pt x="107" y="131"/>
                    <a:pt x="106" y="131"/>
                    <a:pt x="105" y="130"/>
                  </a:cubicBezTo>
                  <a:cubicBezTo>
                    <a:pt x="98" y="123"/>
                    <a:pt x="98" y="123"/>
                    <a:pt x="98" y="123"/>
                  </a:cubicBezTo>
                  <a:cubicBezTo>
                    <a:pt x="92" y="130"/>
                    <a:pt x="92" y="130"/>
                    <a:pt x="92" y="130"/>
                  </a:cubicBezTo>
                  <a:cubicBezTo>
                    <a:pt x="90" y="131"/>
                    <a:pt x="88" y="131"/>
                    <a:pt x="87" y="130"/>
                  </a:cubicBezTo>
                  <a:cubicBezTo>
                    <a:pt x="80" y="123"/>
                    <a:pt x="80" y="123"/>
                    <a:pt x="80" y="123"/>
                  </a:cubicBezTo>
                  <a:cubicBezTo>
                    <a:pt x="73" y="130"/>
                    <a:pt x="73" y="130"/>
                    <a:pt x="73" y="130"/>
                  </a:cubicBezTo>
                  <a:cubicBezTo>
                    <a:pt x="72" y="131"/>
                    <a:pt x="70" y="131"/>
                    <a:pt x="68" y="130"/>
                  </a:cubicBezTo>
                  <a:cubicBezTo>
                    <a:pt x="59" y="121"/>
                    <a:pt x="59" y="121"/>
                    <a:pt x="59" y="121"/>
                  </a:cubicBezTo>
                  <a:cubicBezTo>
                    <a:pt x="58" y="119"/>
                    <a:pt x="58" y="117"/>
                    <a:pt x="59" y="116"/>
                  </a:cubicBezTo>
                  <a:cubicBezTo>
                    <a:pt x="60" y="114"/>
                    <a:pt x="63" y="114"/>
                    <a:pt x="64" y="116"/>
                  </a:cubicBezTo>
                  <a:cubicBezTo>
                    <a:pt x="71" y="122"/>
                    <a:pt x="71" y="122"/>
                    <a:pt x="71" y="122"/>
                  </a:cubicBezTo>
                  <a:cubicBezTo>
                    <a:pt x="77" y="116"/>
                    <a:pt x="77" y="116"/>
                    <a:pt x="77" y="116"/>
                  </a:cubicBezTo>
                  <a:cubicBezTo>
                    <a:pt x="79" y="114"/>
                    <a:pt x="81" y="114"/>
                    <a:pt x="83" y="116"/>
                  </a:cubicBezTo>
                  <a:cubicBezTo>
                    <a:pt x="89" y="122"/>
                    <a:pt x="89" y="122"/>
                    <a:pt x="89" y="122"/>
                  </a:cubicBezTo>
                  <a:cubicBezTo>
                    <a:pt x="96" y="116"/>
                    <a:pt x="96" y="116"/>
                    <a:pt x="96" y="116"/>
                  </a:cubicBezTo>
                  <a:cubicBezTo>
                    <a:pt x="97" y="114"/>
                    <a:pt x="100" y="114"/>
                    <a:pt x="101" y="116"/>
                  </a:cubicBezTo>
                  <a:cubicBezTo>
                    <a:pt x="108" y="122"/>
                    <a:pt x="108" y="122"/>
                    <a:pt x="108" y="122"/>
                  </a:cubicBezTo>
                  <a:cubicBezTo>
                    <a:pt x="114" y="116"/>
                    <a:pt x="114" y="116"/>
                    <a:pt x="114" y="116"/>
                  </a:cubicBezTo>
                  <a:cubicBezTo>
                    <a:pt x="116" y="114"/>
                    <a:pt x="118" y="114"/>
                    <a:pt x="120" y="116"/>
                  </a:cubicBezTo>
                  <a:cubicBezTo>
                    <a:pt x="126" y="122"/>
                    <a:pt x="126" y="122"/>
                    <a:pt x="126" y="122"/>
                  </a:cubicBezTo>
                  <a:cubicBezTo>
                    <a:pt x="133" y="116"/>
                    <a:pt x="133" y="116"/>
                    <a:pt x="133" y="116"/>
                  </a:cubicBezTo>
                  <a:cubicBezTo>
                    <a:pt x="134" y="114"/>
                    <a:pt x="137" y="114"/>
                    <a:pt x="138" y="116"/>
                  </a:cubicBezTo>
                  <a:cubicBezTo>
                    <a:pt x="139" y="117"/>
                    <a:pt x="139" y="119"/>
                    <a:pt x="138" y="121"/>
                  </a:cubicBezTo>
                  <a:cubicBezTo>
                    <a:pt x="129" y="130"/>
                    <a:pt x="129" y="130"/>
                    <a:pt x="129" y="130"/>
                  </a:cubicBezTo>
                  <a:cubicBezTo>
                    <a:pt x="127" y="131"/>
                    <a:pt x="125" y="131"/>
                    <a:pt x="124" y="130"/>
                  </a:cubicBezTo>
                  <a:cubicBezTo>
                    <a:pt x="117" y="123"/>
                    <a:pt x="117" y="123"/>
                    <a:pt x="117" y="123"/>
                  </a:cubicBezTo>
                  <a:cubicBezTo>
                    <a:pt x="110" y="130"/>
                    <a:pt x="110" y="130"/>
                    <a:pt x="110" y="130"/>
                  </a:cubicBezTo>
                  <a:cubicBezTo>
                    <a:pt x="110" y="131"/>
                    <a:pt x="109" y="131"/>
                    <a:pt x="108" y="131"/>
                  </a:cubicBezTo>
                  <a:close/>
                  <a:moveTo>
                    <a:pt x="155" y="127"/>
                  </a:moveTo>
                  <a:cubicBezTo>
                    <a:pt x="119" y="222"/>
                    <a:pt x="119" y="222"/>
                    <a:pt x="119" y="222"/>
                  </a:cubicBezTo>
                  <a:cubicBezTo>
                    <a:pt x="118" y="224"/>
                    <a:pt x="117" y="225"/>
                    <a:pt x="115" y="225"/>
                  </a:cubicBezTo>
                  <a:cubicBezTo>
                    <a:pt x="115" y="225"/>
                    <a:pt x="114" y="225"/>
                    <a:pt x="114" y="225"/>
                  </a:cubicBezTo>
                  <a:cubicBezTo>
                    <a:pt x="112" y="224"/>
                    <a:pt x="111" y="222"/>
                    <a:pt x="112" y="220"/>
                  </a:cubicBezTo>
                  <a:cubicBezTo>
                    <a:pt x="148" y="125"/>
                    <a:pt x="148" y="125"/>
                    <a:pt x="148" y="125"/>
                  </a:cubicBezTo>
                  <a:cubicBezTo>
                    <a:pt x="149" y="123"/>
                    <a:pt x="151" y="122"/>
                    <a:pt x="153" y="123"/>
                  </a:cubicBezTo>
                  <a:cubicBezTo>
                    <a:pt x="155" y="123"/>
                    <a:pt x="156" y="125"/>
                    <a:pt x="155" y="12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17"/>
            <p:cNvSpPr/>
            <p:nvPr/>
          </p:nvSpPr>
          <p:spPr>
            <a:xfrm>
              <a:off x="6575426" y="4479925"/>
              <a:ext cx="434975" cy="2378075"/>
            </a:xfrm>
            <a:custGeom>
              <a:avLst/>
              <a:gdLst/>
              <a:ahLst/>
              <a:cxnLst/>
              <a:rect l="l" t="t" r="r" b="b"/>
              <a:pathLst>
                <a:path w="196" h="1074" extrusionOk="0">
                  <a:moveTo>
                    <a:pt x="196" y="0"/>
                  </a:moveTo>
                  <a:cubicBezTo>
                    <a:pt x="196" y="211"/>
                    <a:pt x="196" y="211"/>
                    <a:pt x="196" y="211"/>
                  </a:cubicBezTo>
                  <a:cubicBezTo>
                    <a:pt x="196" y="243"/>
                    <a:pt x="170" y="268"/>
                    <a:pt x="139" y="268"/>
                  </a:cubicBezTo>
                  <a:cubicBezTo>
                    <a:pt x="57" y="268"/>
                    <a:pt x="57" y="268"/>
                    <a:pt x="57" y="268"/>
                  </a:cubicBezTo>
                  <a:cubicBezTo>
                    <a:pt x="25" y="268"/>
                    <a:pt x="0" y="293"/>
                    <a:pt x="0" y="324"/>
                  </a:cubicBezTo>
                  <a:cubicBezTo>
                    <a:pt x="0" y="1074"/>
                    <a:pt x="0" y="1074"/>
                    <a:pt x="0" y="1074"/>
                  </a:cubicBezTo>
                </a:path>
              </a:pathLst>
            </a:custGeom>
            <a:noFill/>
            <a:ln w="38100" cap="flat" cmpd="sng">
              <a:solidFill>
                <a:schemeClr val="accent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17"/>
            <p:cNvSpPr/>
            <p:nvPr/>
          </p:nvSpPr>
          <p:spPr>
            <a:xfrm>
              <a:off x="4891088" y="5578475"/>
              <a:ext cx="1085850" cy="1279525"/>
            </a:xfrm>
            <a:custGeom>
              <a:avLst/>
              <a:gdLst/>
              <a:ahLst/>
              <a:cxnLst/>
              <a:rect l="l" t="t" r="r" b="b"/>
              <a:pathLst>
                <a:path w="490" h="578" extrusionOk="0">
                  <a:moveTo>
                    <a:pt x="0" y="0"/>
                  </a:moveTo>
                  <a:cubicBezTo>
                    <a:pt x="0" y="59"/>
                    <a:pt x="0" y="59"/>
                    <a:pt x="0" y="59"/>
                  </a:cubicBezTo>
                  <a:cubicBezTo>
                    <a:pt x="0" y="98"/>
                    <a:pt x="31" y="130"/>
                    <a:pt x="70" y="130"/>
                  </a:cubicBezTo>
                  <a:cubicBezTo>
                    <a:pt x="419" y="128"/>
                    <a:pt x="419" y="128"/>
                    <a:pt x="419" y="128"/>
                  </a:cubicBezTo>
                  <a:cubicBezTo>
                    <a:pt x="458" y="128"/>
                    <a:pt x="490" y="160"/>
                    <a:pt x="490" y="199"/>
                  </a:cubicBezTo>
                  <a:cubicBezTo>
                    <a:pt x="490" y="578"/>
                    <a:pt x="490" y="578"/>
                    <a:pt x="490" y="578"/>
                  </a:cubicBezTo>
                </a:path>
              </a:pathLst>
            </a:custGeom>
            <a:noFill/>
            <a:ln w="17450"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17"/>
            <p:cNvSpPr/>
            <p:nvPr/>
          </p:nvSpPr>
          <p:spPr>
            <a:xfrm>
              <a:off x="4681538" y="4919663"/>
              <a:ext cx="420688" cy="519113"/>
            </a:xfrm>
            <a:custGeom>
              <a:avLst/>
              <a:gdLst/>
              <a:ahLst/>
              <a:cxnLst/>
              <a:rect l="l" t="t" r="r" b="b"/>
              <a:pathLst>
                <a:path w="190" h="235" extrusionOk="0">
                  <a:moveTo>
                    <a:pt x="134" y="235"/>
                  </a:moveTo>
                  <a:cubicBezTo>
                    <a:pt x="56" y="235"/>
                    <a:pt x="56" y="235"/>
                    <a:pt x="56" y="235"/>
                  </a:cubicBezTo>
                  <a:cubicBezTo>
                    <a:pt x="54" y="235"/>
                    <a:pt x="52" y="233"/>
                    <a:pt x="52" y="232"/>
                  </a:cubicBezTo>
                  <a:cubicBezTo>
                    <a:pt x="49" y="207"/>
                    <a:pt x="37" y="186"/>
                    <a:pt x="27" y="165"/>
                  </a:cubicBezTo>
                  <a:cubicBezTo>
                    <a:pt x="13" y="140"/>
                    <a:pt x="0" y="114"/>
                    <a:pt x="0" y="83"/>
                  </a:cubicBezTo>
                  <a:cubicBezTo>
                    <a:pt x="0" y="32"/>
                    <a:pt x="37" y="0"/>
                    <a:pt x="95" y="0"/>
                  </a:cubicBezTo>
                  <a:cubicBezTo>
                    <a:pt x="149" y="0"/>
                    <a:pt x="190" y="36"/>
                    <a:pt x="190" y="83"/>
                  </a:cubicBezTo>
                  <a:cubicBezTo>
                    <a:pt x="190" y="114"/>
                    <a:pt x="176" y="140"/>
                    <a:pt x="163" y="165"/>
                  </a:cubicBezTo>
                  <a:cubicBezTo>
                    <a:pt x="152" y="186"/>
                    <a:pt x="141" y="207"/>
                    <a:pt x="137" y="232"/>
                  </a:cubicBezTo>
                  <a:cubicBezTo>
                    <a:pt x="137" y="233"/>
                    <a:pt x="136" y="235"/>
                    <a:pt x="134" y="235"/>
                  </a:cubicBezTo>
                  <a:close/>
                  <a:moveTo>
                    <a:pt x="58" y="228"/>
                  </a:moveTo>
                  <a:cubicBezTo>
                    <a:pt x="131" y="228"/>
                    <a:pt x="131" y="228"/>
                    <a:pt x="131" y="228"/>
                  </a:cubicBezTo>
                  <a:cubicBezTo>
                    <a:pt x="135" y="203"/>
                    <a:pt x="146" y="182"/>
                    <a:pt x="157" y="162"/>
                  </a:cubicBezTo>
                  <a:cubicBezTo>
                    <a:pt x="170" y="136"/>
                    <a:pt x="183" y="112"/>
                    <a:pt x="183" y="83"/>
                  </a:cubicBezTo>
                  <a:cubicBezTo>
                    <a:pt x="183" y="40"/>
                    <a:pt x="145" y="7"/>
                    <a:pt x="95" y="7"/>
                  </a:cubicBezTo>
                  <a:cubicBezTo>
                    <a:pt x="30" y="7"/>
                    <a:pt x="7" y="46"/>
                    <a:pt x="7" y="83"/>
                  </a:cubicBezTo>
                  <a:cubicBezTo>
                    <a:pt x="7" y="112"/>
                    <a:pt x="19" y="136"/>
                    <a:pt x="33" y="162"/>
                  </a:cubicBezTo>
                  <a:cubicBezTo>
                    <a:pt x="43" y="182"/>
                    <a:pt x="54" y="203"/>
                    <a:pt x="58" y="228"/>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17"/>
            <p:cNvSpPr/>
            <p:nvPr/>
          </p:nvSpPr>
          <p:spPr>
            <a:xfrm>
              <a:off x="4783138" y="5422900"/>
              <a:ext cx="217488" cy="165100"/>
            </a:xfrm>
            <a:custGeom>
              <a:avLst/>
              <a:gdLst/>
              <a:ahLst/>
              <a:cxnLst/>
              <a:rect l="l" t="t" r="r" b="b"/>
              <a:pathLst>
                <a:path w="98" h="74" extrusionOk="0">
                  <a:moveTo>
                    <a:pt x="49" y="74"/>
                  </a:moveTo>
                  <a:cubicBezTo>
                    <a:pt x="22" y="74"/>
                    <a:pt x="0" y="52"/>
                    <a:pt x="0" y="25"/>
                  </a:cubicBezTo>
                  <a:cubicBezTo>
                    <a:pt x="0" y="13"/>
                    <a:pt x="0" y="13"/>
                    <a:pt x="0" y="13"/>
                  </a:cubicBezTo>
                  <a:cubicBezTo>
                    <a:pt x="0" y="6"/>
                    <a:pt x="6" y="0"/>
                    <a:pt x="14" y="0"/>
                  </a:cubicBezTo>
                  <a:cubicBezTo>
                    <a:pt x="84" y="0"/>
                    <a:pt x="84" y="0"/>
                    <a:pt x="84" y="0"/>
                  </a:cubicBezTo>
                  <a:cubicBezTo>
                    <a:pt x="92" y="0"/>
                    <a:pt x="98" y="6"/>
                    <a:pt x="98" y="13"/>
                  </a:cubicBezTo>
                  <a:cubicBezTo>
                    <a:pt x="98" y="25"/>
                    <a:pt x="98" y="25"/>
                    <a:pt x="98" y="25"/>
                  </a:cubicBezTo>
                  <a:cubicBezTo>
                    <a:pt x="98" y="52"/>
                    <a:pt x="76" y="74"/>
                    <a:pt x="49" y="74"/>
                  </a:cubicBezTo>
                  <a:close/>
                  <a:moveTo>
                    <a:pt x="14" y="7"/>
                  </a:moveTo>
                  <a:cubicBezTo>
                    <a:pt x="10" y="7"/>
                    <a:pt x="7" y="10"/>
                    <a:pt x="7" y="13"/>
                  </a:cubicBezTo>
                  <a:cubicBezTo>
                    <a:pt x="7" y="25"/>
                    <a:pt x="7" y="25"/>
                    <a:pt x="7" y="25"/>
                  </a:cubicBezTo>
                  <a:cubicBezTo>
                    <a:pt x="7" y="48"/>
                    <a:pt x="26" y="67"/>
                    <a:pt x="49" y="67"/>
                  </a:cubicBezTo>
                  <a:cubicBezTo>
                    <a:pt x="72" y="67"/>
                    <a:pt x="91" y="48"/>
                    <a:pt x="91" y="25"/>
                  </a:cubicBezTo>
                  <a:cubicBezTo>
                    <a:pt x="91" y="13"/>
                    <a:pt x="91" y="13"/>
                    <a:pt x="91" y="13"/>
                  </a:cubicBezTo>
                  <a:cubicBezTo>
                    <a:pt x="91" y="10"/>
                    <a:pt x="88" y="7"/>
                    <a:pt x="84" y="7"/>
                  </a:cubicBezTo>
                  <a:lnTo>
                    <a:pt x="14" y="7"/>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17"/>
            <p:cNvSpPr/>
            <p:nvPr/>
          </p:nvSpPr>
          <p:spPr>
            <a:xfrm>
              <a:off x="4789488" y="5470525"/>
              <a:ext cx="204788" cy="14288"/>
            </a:xfrm>
            <a:custGeom>
              <a:avLst/>
              <a:gdLst/>
              <a:ahLst/>
              <a:cxnLst/>
              <a:rect l="l" t="t" r="r" b="b"/>
              <a:pathLst>
                <a:path w="92" h="7" extrusionOk="0">
                  <a:moveTo>
                    <a:pt x="88" y="7"/>
                  </a:moveTo>
                  <a:cubicBezTo>
                    <a:pt x="3" y="7"/>
                    <a:pt x="3" y="7"/>
                    <a:pt x="3" y="7"/>
                  </a:cubicBezTo>
                  <a:cubicBezTo>
                    <a:pt x="1" y="7"/>
                    <a:pt x="0" y="6"/>
                    <a:pt x="0" y="4"/>
                  </a:cubicBezTo>
                  <a:cubicBezTo>
                    <a:pt x="0" y="2"/>
                    <a:pt x="1" y="0"/>
                    <a:pt x="3" y="0"/>
                  </a:cubicBezTo>
                  <a:cubicBezTo>
                    <a:pt x="88" y="0"/>
                    <a:pt x="88" y="0"/>
                    <a:pt x="88" y="0"/>
                  </a:cubicBezTo>
                  <a:cubicBezTo>
                    <a:pt x="90" y="0"/>
                    <a:pt x="92" y="2"/>
                    <a:pt x="92" y="4"/>
                  </a:cubicBezTo>
                  <a:cubicBezTo>
                    <a:pt x="92" y="6"/>
                    <a:pt x="90" y="7"/>
                    <a:pt x="88" y="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p17"/>
            <p:cNvSpPr/>
            <p:nvPr/>
          </p:nvSpPr>
          <p:spPr>
            <a:xfrm>
              <a:off x="4799013" y="5516563"/>
              <a:ext cx="184150" cy="15875"/>
            </a:xfrm>
            <a:custGeom>
              <a:avLst/>
              <a:gdLst/>
              <a:ahLst/>
              <a:cxnLst/>
              <a:rect l="l" t="t" r="r" b="b"/>
              <a:pathLst>
                <a:path w="83" h="7" extrusionOk="0">
                  <a:moveTo>
                    <a:pt x="80" y="7"/>
                  </a:moveTo>
                  <a:cubicBezTo>
                    <a:pt x="3" y="7"/>
                    <a:pt x="3" y="7"/>
                    <a:pt x="3" y="7"/>
                  </a:cubicBezTo>
                  <a:cubicBezTo>
                    <a:pt x="2" y="7"/>
                    <a:pt x="0" y="5"/>
                    <a:pt x="0" y="3"/>
                  </a:cubicBezTo>
                  <a:cubicBezTo>
                    <a:pt x="0" y="1"/>
                    <a:pt x="2" y="0"/>
                    <a:pt x="3" y="0"/>
                  </a:cubicBezTo>
                  <a:cubicBezTo>
                    <a:pt x="80" y="0"/>
                    <a:pt x="80" y="0"/>
                    <a:pt x="80" y="0"/>
                  </a:cubicBezTo>
                  <a:cubicBezTo>
                    <a:pt x="82" y="0"/>
                    <a:pt x="83" y="1"/>
                    <a:pt x="83" y="3"/>
                  </a:cubicBezTo>
                  <a:cubicBezTo>
                    <a:pt x="83" y="5"/>
                    <a:pt x="82" y="7"/>
                    <a:pt x="80" y="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79;p17"/>
            <p:cNvSpPr/>
            <p:nvPr/>
          </p:nvSpPr>
          <p:spPr>
            <a:xfrm>
              <a:off x="4916488" y="5173663"/>
              <a:ext cx="92075" cy="207963"/>
            </a:xfrm>
            <a:custGeom>
              <a:avLst/>
              <a:gdLst/>
              <a:ahLst/>
              <a:cxnLst/>
              <a:rect l="l" t="t" r="r" b="b"/>
              <a:pathLst>
                <a:path w="42" h="94" extrusionOk="0">
                  <a:moveTo>
                    <a:pt x="4" y="94"/>
                  </a:moveTo>
                  <a:cubicBezTo>
                    <a:pt x="4" y="94"/>
                    <a:pt x="3" y="94"/>
                    <a:pt x="3" y="94"/>
                  </a:cubicBezTo>
                  <a:cubicBezTo>
                    <a:pt x="1" y="93"/>
                    <a:pt x="0" y="91"/>
                    <a:pt x="1" y="90"/>
                  </a:cubicBezTo>
                  <a:cubicBezTo>
                    <a:pt x="35" y="2"/>
                    <a:pt x="35" y="2"/>
                    <a:pt x="35" y="2"/>
                  </a:cubicBezTo>
                  <a:cubicBezTo>
                    <a:pt x="36" y="1"/>
                    <a:pt x="38" y="0"/>
                    <a:pt x="39" y="1"/>
                  </a:cubicBezTo>
                  <a:cubicBezTo>
                    <a:pt x="41" y="1"/>
                    <a:pt x="42" y="3"/>
                    <a:pt x="41" y="5"/>
                  </a:cubicBezTo>
                  <a:cubicBezTo>
                    <a:pt x="8" y="92"/>
                    <a:pt x="8" y="92"/>
                    <a:pt x="8" y="92"/>
                  </a:cubicBezTo>
                  <a:cubicBezTo>
                    <a:pt x="7" y="93"/>
                    <a:pt x="6" y="94"/>
                    <a:pt x="4" y="9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17"/>
            <p:cNvSpPr/>
            <p:nvPr/>
          </p:nvSpPr>
          <p:spPr>
            <a:xfrm>
              <a:off x="4773613" y="5173663"/>
              <a:ext cx="92075" cy="207963"/>
            </a:xfrm>
            <a:custGeom>
              <a:avLst/>
              <a:gdLst/>
              <a:ahLst/>
              <a:cxnLst/>
              <a:rect l="l" t="t" r="r" b="b"/>
              <a:pathLst>
                <a:path w="41" h="94" extrusionOk="0">
                  <a:moveTo>
                    <a:pt x="37" y="94"/>
                  </a:moveTo>
                  <a:cubicBezTo>
                    <a:pt x="36" y="94"/>
                    <a:pt x="35" y="93"/>
                    <a:pt x="34" y="92"/>
                  </a:cubicBezTo>
                  <a:cubicBezTo>
                    <a:pt x="0" y="5"/>
                    <a:pt x="0" y="5"/>
                    <a:pt x="0" y="5"/>
                  </a:cubicBezTo>
                  <a:cubicBezTo>
                    <a:pt x="0" y="3"/>
                    <a:pt x="1" y="1"/>
                    <a:pt x="2" y="1"/>
                  </a:cubicBezTo>
                  <a:cubicBezTo>
                    <a:pt x="4" y="0"/>
                    <a:pt x="6" y="1"/>
                    <a:pt x="7" y="2"/>
                  </a:cubicBezTo>
                  <a:cubicBezTo>
                    <a:pt x="40" y="90"/>
                    <a:pt x="40" y="90"/>
                    <a:pt x="40" y="90"/>
                  </a:cubicBezTo>
                  <a:cubicBezTo>
                    <a:pt x="41" y="91"/>
                    <a:pt x="40" y="93"/>
                    <a:pt x="38" y="94"/>
                  </a:cubicBezTo>
                  <a:cubicBezTo>
                    <a:pt x="38" y="94"/>
                    <a:pt x="38" y="94"/>
                    <a:pt x="37" y="9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17"/>
            <p:cNvSpPr/>
            <p:nvPr/>
          </p:nvSpPr>
          <p:spPr>
            <a:xfrm>
              <a:off x="4806951" y="5157788"/>
              <a:ext cx="168275" cy="34925"/>
            </a:xfrm>
            <a:custGeom>
              <a:avLst/>
              <a:gdLst/>
              <a:ahLst/>
              <a:cxnLst/>
              <a:rect l="l" t="t" r="r" b="b"/>
              <a:pathLst>
                <a:path w="76" h="16" extrusionOk="0">
                  <a:moveTo>
                    <a:pt x="12" y="15"/>
                  </a:moveTo>
                  <a:cubicBezTo>
                    <a:pt x="11" y="15"/>
                    <a:pt x="10" y="15"/>
                    <a:pt x="10" y="14"/>
                  </a:cubicBezTo>
                  <a:cubicBezTo>
                    <a:pt x="1" y="6"/>
                    <a:pt x="1" y="6"/>
                    <a:pt x="1" y="6"/>
                  </a:cubicBezTo>
                  <a:cubicBezTo>
                    <a:pt x="0" y="5"/>
                    <a:pt x="0" y="2"/>
                    <a:pt x="1" y="1"/>
                  </a:cubicBezTo>
                  <a:cubicBezTo>
                    <a:pt x="3" y="0"/>
                    <a:pt x="5" y="0"/>
                    <a:pt x="6" y="1"/>
                  </a:cubicBezTo>
                  <a:cubicBezTo>
                    <a:pt x="12" y="7"/>
                    <a:pt x="12" y="7"/>
                    <a:pt x="12" y="7"/>
                  </a:cubicBezTo>
                  <a:cubicBezTo>
                    <a:pt x="18" y="1"/>
                    <a:pt x="18" y="1"/>
                    <a:pt x="18" y="1"/>
                  </a:cubicBezTo>
                  <a:cubicBezTo>
                    <a:pt x="20" y="0"/>
                    <a:pt x="22" y="0"/>
                    <a:pt x="23" y="1"/>
                  </a:cubicBezTo>
                  <a:cubicBezTo>
                    <a:pt x="29" y="7"/>
                    <a:pt x="29" y="7"/>
                    <a:pt x="29" y="7"/>
                  </a:cubicBezTo>
                  <a:cubicBezTo>
                    <a:pt x="35" y="1"/>
                    <a:pt x="35" y="1"/>
                    <a:pt x="35" y="1"/>
                  </a:cubicBezTo>
                  <a:cubicBezTo>
                    <a:pt x="37" y="0"/>
                    <a:pt x="39" y="0"/>
                    <a:pt x="40" y="1"/>
                  </a:cubicBezTo>
                  <a:cubicBezTo>
                    <a:pt x="46" y="7"/>
                    <a:pt x="46" y="7"/>
                    <a:pt x="46" y="7"/>
                  </a:cubicBezTo>
                  <a:cubicBezTo>
                    <a:pt x="52" y="1"/>
                    <a:pt x="52" y="1"/>
                    <a:pt x="52" y="1"/>
                  </a:cubicBezTo>
                  <a:cubicBezTo>
                    <a:pt x="54" y="0"/>
                    <a:pt x="56" y="0"/>
                    <a:pt x="57" y="1"/>
                  </a:cubicBezTo>
                  <a:cubicBezTo>
                    <a:pt x="63" y="7"/>
                    <a:pt x="63" y="7"/>
                    <a:pt x="63" y="7"/>
                  </a:cubicBezTo>
                  <a:cubicBezTo>
                    <a:pt x="69" y="1"/>
                    <a:pt x="69" y="1"/>
                    <a:pt x="69" y="1"/>
                  </a:cubicBezTo>
                  <a:cubicBezTo>
                    <a:pt x="71" y="0"/>
                    <a:pt x="73" y="0"/>
                    <a:pt x="74" y="1"/>
                  </a:cubicBezTo>
                  <a:cubicBezTo>
                    <a:pt x="76" y="2"/>
                    <a:pt x="76" y="5"/>
                    <a:pt x="74" y="6"/>
                  </a:cubicBezTo>
                  <a:cubicBezTo>
                    <a:pt x="66" y="14"/>
                    <a:pt x="66" y="14"/>
                    <a:pt x="66" y="14"/>
                  </a:cubicBezTo>
                  <a:cubicBezTo>
                    <a:pt x="64" y="16"/>
                    <a:pt x="62" y="16"/>
                    <a:pt x="61" y="14"/>
                  </a:cubicBezTo>
                  <a:cubicBezTo>
                    <a:pt x="55" y="8"/>
                    <a:pt x="55" y="8"/>
                    <a:pt x="55" y="8"/>
                  </a:cubicBezTo>
                  <a:cubicBezTo>
                    <a:pt x="49" y="14"/>
                    <a:pt x="49" y="14"/>
                    <a:pt x="49" y="14"/>
                  </a:cubicBezTo>
                  <a:cubicBezTo>
                    <a:pt x="47" y="16"/>
                    <a:pt x="45" y="16"/>
                    <a:pt x="44" y="14"/>
                  </a:cubicBezTo>
                  <a:cubicBezTo>
                    <a:pt x="38" y="8"/>
                    <a:pt x="38" y="8"/>
                    <a:pt x="38" y="8"/>
                  </a:cubicBezTo>
                  <a:cubicBezTo>
                    <a:pt x="32" y="14"/>
                    <a:pt x="32" y="14"/>
                    <a:pt x="32" y="14"/>
                  </a:cubicBezTo>
                  <a:cubicBezTo>
                    <a:pt x="30" y="16"/>
                    <a:pt x="28" y="16"/>
                    <a:pt x="27" y="14"/>
                  </a:cubicBezTo>
                  <a:cubicBezTo>
                    <a:pt x="21" y="8"/>
                    <a:pt x="21" y="8"/>
                    <a:pt x="21" y="8"/>
                  </a:cubicBezTo>
                  <a:cubicBezTo>
                    <a:pt x="15" y="14"/>
                    <a:pt x="15" y="14"/>
                    <a:pt x="15" y="14"/>
                  </a:cubicBezTo>
                  <a:cubicBezTo>
                    <a:pt x="14" y="15"/>
                    <a:pt x="13" y="15"/>
                    <a:pt x="12" y="1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82" name="Google Shape;582;p17"/>
            <p:cNvCxnSpPr/>
            <p:nvPr/>
          </p:nvCxnSpPr>
          <p:spPr>
            <a:xfrm>
              <a:off x="6108701" y="3473450"/>
              <a:ext cx="0" cy="3384550"/>
            </a:xfrm>
            <a:prstGeom prst="straightConnector1">
              <a:avLst/>
            </a:prstGeom>
            <a:noFill/>
            <a:ln w="106350" cap="flat" cmpd="sng">
              <a:solidFill>
                <a:schemeClr val="accent1"/>
              </a:solidFill>
              <a:prstDash val="solid"/>
              <a:miter lim="800000"/>
              <a:headEnd type="none" w="med" len="med"/>
              <a:tailEnd type="none" w="med" len="med"/>
            </a:ln>
          </p:spPr>
        </p:cxnSp>
        <p:sp>
          <p:nvSpPr>
            <p:cNvPr id="583" name="Google Shape;583;p17"/>
            <p:cNvSpPr/>
            <p:nvPr/>
          </p:nvSpPr>
          <p:spPr>
            <a:xfrm>
              <a:off x="5851526" y="3351213"/>
              <a:ext cx="511175" cy="68263"/>
            </a:xfrm>
            <a:custGeom>
              <a:avLst/>
              <a:gdLst/>
              <a:ahLst/>
              <a:cxnLst/>
              <a:rect l="l" t="t" r="r" b="b"/>
              <a:pathLst>
                <a:path w="231" h="31" extrusionOk="0">
                  <a:moveTo>
                    <a:pt x="216" y="31"/>
                  </a:moveTo>
                  <a:cubicBezTo>
                    <a:pt x="15" y="31"/>
                    <a:pt x="15" y="31"/>
                    <a:pt x="15" y="31"/>
                  </a:cubicBezTo>
                  <a:cubicBezTo>
                    <a:pt x="7" y="31"/>
                    <a:pt x="0" y="24"/>
                    <a:pt x="0" y="16"/>
                  </a:cubicBezTo>
                  <a:cubicBezTo>
                    <a:pt x="0" y="16"/>
                    <a:pt x="0" y="16"/>
                    <a:pt x="0" y="16"/>
                  </a:cubicBezTo>
                  <a:cubicBezTo>
                    <a:pt x="0" y="7"/>
                    <a:pt x="7" y="0"/>
                    <a:pt x="15" y="0"/>
                  </a:cubicBezTo>
                  <a:cubicBezTo>
                    <a:pt x="216" y="0"/>
                    <a:pt x="216" y="0"/>
                    <a:pt x="216" y="0"/>
                  </a:cubicBezTo>
                  <a:cubicBezTo>
                    <a:pt x="224" y="0"/>
                    <a:pt x="231" y="7"/>
                    <a:pt x="231" y="16"/>
                  </a:cubicBezTo>
                  <a:cubicBezTo>
                    <a:pt x="231" y="16"/>
                    <a:pt x="231" y="16"/>
                    <a:pt x="231" y="16"/>
                  </a:cubicBezTo>
                  <a:cubicBezTo>
                    <a:pt x="231" y="24"/>
                    <a:pt x="224" y="31"/>
                    <a:pt x="216" y="3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17"/>
            <p:cNvSpPr/>
            <p:nvPr/>
          </p:nvSpPr>
          <p:spPr>
            <a:xfrm>
              <a:off x="5937251" y="3446463"/>
              <a:ext cx="339725" cy="68263"/>
            </a:xfrm>
            <a:custGeom>
              <a:avLst/>
              <a:gdLst/>
              <a:ahLst/>
              <a:cxnLst/>
              <a:rect l="l" t="t" r="r" b="b"/>
              <a:pathLst>
                <a:path w="153" h="31" extrusionOk="0">
                  <a:moveTo>
                    <a:pt x="141" y="31"/>
                  </a:moveTo>
                  <a:cubicBezTo>
                    <a:pt x="12" y="31"/>
                    <a:pt x="12" y="31"/>
                    <a:pt x="12" y="31"/>
                  </a:cubicBezTo>
                  <a:cubicBezTo>
                    <a:pt x="5" y="31"/>
                    <a:pt x="0" y="25"/>
                    <a:pt x="0" y="18"/>
                  </a:cubicBezTo>
                  <a:cubicBezTo>
                    <a:pt x="0" y="13"/>
                    <a:pt x="0" y="13"/>
                    <a:pt x="0" y="13"/>
                  </a:cubicBezTo>
                  <a:cubicBezTo>
                    <a:pt x="0" y="6"/>
                    <a:pt x="5" y="0"/>
                    <a:pt x="12" y="0"/>
                  </a:cubicBezTo>
                  <a:cubicBezTo>
                    <a:pt x="141" y="0"/>
                    <a:pt x="141" y="0"/>
                    <a:pt x="141" y="0"/>
                  </a:cubicBezTo>
                  <a:cubicBezTo>
                    <a:pt x="148" y="0"/>
                    <a:pt x="153" y="6"/>
                    <a:pt x="153" y="13"/>
                  </a:cubicBezTo>
                  <a:cubicBezTo>
                    <a:pt x="153" y="18"/>
                    <a:pt x="153" y="18"/>
                    <a:pt x="153" y="18"/>
                  </a:cubicBezTo>
                  <a:cubicBezTo>
                    <a:pt x="153" y="25"/>
                    <a:pt x="148" y="31"/>
                    <a:pt x="141" y="3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17"/>
            <p:cNvSpPr/>
            <p:nvPr/>
          </p:nvSpPr>
          <p:spPr>
            <a:xfrm>
              <a:off x="5851526" y="3259138"/>
              <a:ext cx="511175" cy="66675"/>
            </a:xfrm>
            <a:custGeom>
              <a:avLst/>
              <a:gdLst/>
              <a:ahLst/>
              <a:cxnLst/>
              <a:rect l="l" t="t" r="r" b="b"/>
              <a:pathLst>
                <a:path w="231" h="30" extrusionOk="0">
                  <a:moveTo>
                    <a:pt x="216" y="30"/>
                  </a:moveTo>
                  <a:cubicBezTo>
                    <a:pt x="15" y="30"/>
                    <a:pt x="15" y="30"/>
                    <a:pt x="15" y="30"/>
                  </a:cubicBezTo>
                  <a:cubicBezTo>
                    <a:pt x="7" y="30"/>
                    <a:pt x="0" y="23"/>
                    <a:pt x="0" y="15"/>
                  </a:cubicBezTo>
                  <a:cubicBezTo>
                    <a:pt x="0" y="15"/>
                    <a:pt x="0" y="15"/>
                    <a:pt x="0" y="15"/>
                  </a:cubicBezTo>
                  <a:cubicBezTo>
                    <a:pt x="0" y="7"/>
                    <a:pt x="7" y="0"/>
                    <a:pt x="15" y="0"/>
                  </a:cubicBezTo>
                  <a:cubicBezTo>
                    <a:pt x="216" y="0"/>
                    <a:pt x="216" y="0"/>
                    <a:pt x="216" y="0"/>
                  </a:cubicBezTo>
                  <a:cubicBezTo>
                    <a:pt x="224" y="0"/>
                    <a:pt x="231" y="7"/>
                    <a:pt x="231" y="15"/>
                  </a:cubicBezTo>
                  <a:cubicBezTo>
                    <a:pt x="231" y="15"/>
                    <a:pt x="231" y="15"/>
                    <a:pt x="231" y="15"/>
                  </a:cubicBezTo>
                  <a:cubicBezTo>
                    <a:pt x="231" y="23"/>
                    <a:pt x="224" y="30"/>
                    <a:pt x="216" y="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17"/>
            <p:cNvSpPr/>
            <p:nvPr/>
          </p:nvSpPr>
          <p:spPr>
            <a:xfrm>
              <a:off x="5514976" y="1682750"/>
              <a:ext cx="1184275" cy="1549400"/>
            </a:xfrm>
            <a:custGeom>
              <a:avLst/>
              <a:gdLst/>
              <a:ahLst/>
              <a:cxnLst/>
              <a:rect l="l" t="t" r="r" b="b"/>
              <a:pathLst>
                <a:path w="535" h="700" extrusionOk="0">
                  <a:moveTo>
                    <a:pt x="382" y="669"/>
                  </a:moveTo>
                  <a:cubicBezTo>
                    <a:pt x="379" y="669"/>
                    <a:pt x="379" y="669"/>
                    <a:pt x="379" y="669"/>
                  </a:cubicBezTo>
                  <a:cubicBezTo>
                    <a:pt x="379" y="506"/>
                    <a:pt x="535" y="405"/>
                    <a:pt x="535" y="248"/>
                  </a:cubicBezTo>
                  <a:cubicBezTo>
                    <a:pt x="535" y="137"/>
                    <a:pt x="426" y="0"/>
                    <a:pt x="268" y="0"/>
                  </a:cubicBezTo>
                  <a:cubicBezTo>
                    <a:pt x="88" y="0"/>
                    <a:pt x="0" y="137"/>
                    <a:pt x="0" y="248"/>
                  </a:cubicBezTo>
                  <a:cubicBezTo>
                    <a:pt x="0" y="405"/>
                    <a:pt x="156" y="506"/>
                    <a:pt x="156" y="669"/>
                  </a:cubicBezTo>
                  <a:cubicBezTo>
                    <a:pt x="154" y="669"/>
                    <a:pt x="154" y="669"/>
                    <a:pt x="154" y="669"/>
                  </a:cubicBezTo>
                  <a:cubicBezTo>
                    <a:pt x="144" y="669"/>
                    <a:pt x="136" y="676"/>
                    <a:pt x="136" y="684"/>
                  </a:cubicBezTo>
                  <a:cubicBezTo>
                    <a:pt x="136" y="693"/>
                    <a:pt x="144" y="700"/>
                    <a:pt x="154" y="700"/>
                  </a:cubicBezTo>
                  <a:cubicBezTo>
                    <a:pt x="382" y="700"/>
                    <a:pt x="382" y="700"/>
                    <a:pt x="382" y="700"/>
                  </a:cubicBezTo>
                  <a:cubicBezTo>
                    <a:pt x="391" y="700"/>
                    <a:pt x="399" y="693"/>
                    <a:pt x="399" y="684"/>
                  </a:cubicBezTo>
                  <a:cubicBezTo>
                    <a:pt x="399" y="676"/>
                    <a:pt x="391" y="669"/>
                    <a:pt x="382" y="669"/>
                  </a:cubicBezTo>
                  <a:close/>
                  <a:moveTo>
                    <a:pt x="254" y="656"/>
                  </a:moveTo>
                  <a:cubicBezTo>
                    <a:pt x="254" y="661"/>
                    <a:pt x="250" y="665"/>
                    <a:pt x="245" y="665"/>
                  </a:cubicBezTo>
                  <a:cubicBezTo>
                    <a:pt x="239" y="665"/>
                    <a:pt x="235" y="661"/>
                    <a:pt x="235" y="656"/>
                  </a:cubicBezTo>
                  <a:cubicBezTo>
                    <a:pt x="235" y="556"/>
                    <a:pt x="235" y="556"/>
                    <a:pt x="235" y="556"/>
                  </a:cubicBezTo>
                  <a:cubicBezTo>
                    <a:pt x="180" y="467"/>
                    <a:pt x="180" y="467"/>
                    <a:pt x="180" y="467"/>
                  </a:cubicBezTo>
                  <a:cubicBezTo>
                    <a:pt x="177" y="463"/>
                    <a:pt x="178" y="457"/>
                    <a:pt x="183" y="454"/>
                  </a:cubicBezTo>
                  <a:cubicBezTo>
                    <a:pt x="187" y="452"/>
                    <a:pt x="193" y="453"/>
                    <a:pt x="196" y="457"/>
                  </a:cubicBezTo>
                  <a:cubicBezTo>
                    <a:pt x="252" y="548"/>
                    <a:pt x="252" y="548"/>
                    <a:pt x="252" y="548"/>
                  </a:cubicBezTo>
                  <a:cubicBezTo>
                    <a:pt x="253" y="549"/>
                    <a:pt x="254" y="551"/>
                    <a:pt x="254" y="553"/>
                  </a:cubicBezTo>
                  <a:lnTo>
                    <a:pt x="254" y="656"/>
                  </a:lnTo>
                  <a:close/>
                  <a:moveTo>
                    <a:pt x="355" y="467"/>
                  </a:moveTo>
                  <a:cubicBezTo>
                    <a:pt x="300" y="556"/>
                    <a:pt x="300" y="556"/>
                    <a:pt x="300" y="556"/>
                  </a:cubicBezTo>
                  <a:cubicBezTo>
                    <a:pt x="300" y="656"/>
                    <a:pt x="300" y="656"/>
                    <a:pt x="300" y="656"/>
                  </a:cubicBezTo>
                  <a:cubicBezTo>
                    <a:pt x="300" y="661"/>
                    <a:pt x="296" y="665"/>
                    <a:pt x="291" y="665"/>
                  </a:cubicBezTo>
                  <a:cubicBezTo>
                    <a:pt x="286" y="665"/>
                    <a:pt x="281" y="661"/>
                    <a:pt x="281" y="656"/>
                  </a:cubicBezTo>
                  <a:cubicBezTo>
                    <a:pt x="281" y="553"/>
                    <a:pt x="281" y="553"/>
                    <a:pt x="281" y="553"/>
                  </a:cubicBezTo>
                  <a:cubicBezTo>
                    <a:pt x="281" y="551"/>
                    <a:pt x="282" y="549"/>
                    <a:pt x="283" y="548"/>
                  </a:cubicBezTo>
                  <a:cubicBezTo>
                    <a:pt x="340" y="457"/>
                    <a:pt x="340" y="457"/>
                    <a:pt x="340" y="457"/>
                  </a:cubicBezTo>
                  <a:cubicBezTo>
                    <a:pt x="342" y="453"/>
                    <a:pt x="348" y="452"/>
                    <a:pt x="353" y="454"/>
                  </a:cubicBezTo>
                  <a:cubicBezTo>
                    <a:pt x="357" y="457"/>
                    <a:pt x="358" y="463"/>
                    <a:pt x="355" y="467"/>
                  </a:cubicBezTo>
                  <a:close/>
                  <a:moveTo>
                    <a:pt x="348" y="426"/>
                  </a:moveTo>
                  <a:cubicBezTo>
                    <a:pt x="188" y="426"/>
                    <a:pt x="188" y="426"/>
                    <a:pt x="188" y="426"/>
                  </a:cubicBezTo>
                  <a:cubicBezTo>
                    <a:pt x="183" y="426"/>
                    <a:pt x="178" y="422"/>
                    <a:pt x="178" y="417"/>
                  </a:cubicBezTo>
                  <a:cubicBezTo>
                    <a:pt x="178" y="411"/>
                    <a:pt x="183" y="407"/>
                    <a:pt x="188" y="407"/>
                  </a:cubicBezTo>
                  <a:cubicBezTo>
                    <a:pt x="348" y="407"/>
                    <a:pt x="348" y="407"/>
                    <a:pt x="348" y="407"/>
                  </a:cubicBezTo>
                  <a:cubicBezTo>
                    <a:pt x="353" y="407"/>
                    <a:pt x="357" y="411"/>
                    <a:pt x="357" y="417"/>
                  </a:cubicBezTo>
                  <a:cubicBezTo>
                    <a:pt x="357" y="422"/>
                    <a:pt x="353" y="426"/>
                    <a:pt x="348" y="426"/>
                  </a:cubicBezTo>
                  <a:close/>
                  <a:moveTo>
                    <a:pt x="348" y="385"/>
                  </a:moveTo>
                  <a:cubicBezTo>
                    <a:pt x="188" y="385"/>
                    <a:pt x="188" y="385"/>
                    <a:pt x="188" y="385"/>
                  </a:cubicBezTo>
                  <a:cubicBezTo>
                    <a:pt x="183" y="385"/>
                    <a:pt x="178" y="381"/>
                    <a:pt x="178" y="375"/>
                  </a:cubicBezTo>
                  <a:cubicBezTo>
                    <a:pt x="178" y="370"/>
                    <a:pt x="183" y="366"/>
                    <a:pt x="188" y="366"/>
                  </a:cubicBezTo>
                  <a:cubicBezTo>
                    <a:pt x="348" y="366"/>
                    <a:pt x="348" y="366"/>
                    <a:pt x="348" y="366"/>
                  </a:cubicBezTo>
                  <a:cubicBezTo>
                    <a:pt x="353" y="366"/>
                    <a:pt x="357" y="370"/>
                    <a:pt x="357" y="375"/>
                  </a:cubicBezTo>
                  <a:cubicBezTo>
                    <a:pt x="357" y="381"/>
                    <a:pt x="353" y="385"/>
                    <a:pt x="348" y="385"/>
                  </a:cubicBezTo>
                  <a:close/>
                  <a:moveTo>
                    <a:pt x="348" y="344"/>
                  </a:moveTo>
                  <a:cubicBezTo>
                    <a:pt x="188" y="344"/>
                    <a:pt x="188" y="344"/>
                    <a:pt x="188" y="344"/>
                  </a:cubicBezTo>
                  <a:cubicBezTo>
                    <a:pt x="183" y="344"/>
                    <a:pt x="178" y="339"/>
                    <a:pt x="178" y="334"/>
                  </a:cubicBezTo>
                  <a:cubicBezTo>
                    <a:pt x="178" y="329"/>
                    <a:pt x="183" y="325"/>
                    <a:pt x="188" y="325"/>
                  </a:cubicBezTo>
                  <a:cubicBezTo>
                    <a:pt x="348" y="325"/>
                    <a:pt x="348" y="325"/>
                    <a:pt x="348" y="325"/>
                  </a:cubicBezTo>
                  <a:cubicBezTo>
                    <a:pt x="353" y="325"/>
                    <a:pt x="357" y="329"/>
                    <a:pt x="357" y="334"/>
                  </a:cubicBezTo>
                  <a:cubicBezTo>
                    <a:pt x="357" y="339"/>
                    <a:pt x="353" y="344"/>
                    <a:pt x="348" y="34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17"/>
            <p:cNvSpPr/>
            <p:nvPr/>
          </p:nvSpPr>
          <p:spPr>
            <a:xfrm>
              <a:off x="6061076" y="1241425"/>
              <a:ext cx="69850" cy="1023938"/>
            </a:xfrm>
            <a:custGeom>
              <a:avLst/>
              <a:gdLst/>
              <a:ahLst/>
              <a:cxnLst/>
              <a:rect l="l" t="t" r="r" b="b"/>
              <a:pathLst>
                <a:path w="31" h="462" extrusionOk="0">
                  <a:moveTo>
                    <a:pt x="31" y="17"/>
                  </a:moveTo>
                  <a:cubicBezTo>
                    <a:pt x="21" y="462"/>
                    <a:pt x="21" y="462"/>
                    <a:pt x="21" y="462"/>
                  </a:cubicBezTo>
                  <a:cubicBezTo>
                    <a:pt x="0" y="17"/>
                    <a:pt x="0" y="17"/>
                    <a:pt x="0" y="17"/>
                  </a:cubicBezTo>
                  <a:cubicBezTo>
                    <a:pt x="0" y="9"/>
                    <a:pt x="6" y="1"/>
                    <a:pt x="15" y="1"/>
                  </a:cubicBezTo>
                  <a:cubicBezTo>
                    <a:pt x="24" y="0"/>
                    <a:pt x="31" y="7"/>
                    <a:pt x="31" y="16"/>
                  </a:cubicBezTo>
                  <a:cubicBezTo>
                    <a:pt x="31" y="16"/>
                    <a:pt x="31" y="16"/>
                    <a:pt x="31" y="1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17"/>
            <p:cNvSpPr/>
            <p:nvPr/>
          </p:nvSpPr>
          <p:spPr>
            <a:xfrm>
              <a:off x="5719763" y="1301750"/>
              <a:ext cx="388938" cy="963613"/>
            </a:xfrm>
            <a:custGeom>
              <a:avLst/>
              <a:gdLst/>
              <a:ahLst/>
              <a:cxnLst/>
              <a:rect l="l" t="t" r="r" b="b"/>
              <a:pathLst>
                <a:path w="175" h="435" extrusionOk="0">
                  <a:moveTo>
                    <a:pt x="32" y="13"/>
                  </a:moveTo>
                  <a:cubicBezTo>
                    <a:pt x="175" y="435"/>
                    <a:pt x="175" y="435"/>
                    <a:pt x="175" y="435"/>
                  </a:cubicBezTo>
                  <a:cubicBezTo>
                    <a:pt x="3" y="24"/>
                    <a:pt x="3" y="24"/>
                    <a:pt x="3" y="24"/>
                  </a:cubicBezTo>
                  <a:cubicBezTo>
                    <a:pt x="0" y="16"/>
                    <a:pt x="3" y="7"/>
                    <a:pt x="11" y="4"/>
                  </a:cubicBezTo>
                  <a:cubicBezTo>
                    <a:pt x="19" y="0"/>
                    <a:pt x="29" y="4"/>
                    <a:pt x="32" y="12"/>
                  </a:cubicBezTo>
                  <a:cubicBezTo>
                    <a:pt x="32" y="12"/>
                    <a:pt x="32" y="13"/>
                    <a:pt x="32" y="1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17"/>
            <p:cNvSpPr/>
            <p:nvPr/>
          </p:nvSpPr>
          <p:spPr>
            <a:xfrm>
              <a:off x="5426076" y="1479550"/>
              <a:ext cx="682625" cy="785813"/>
            </a:xfrm>
            <a:custGeom>
              <a:avLst/>
              <a:gdLst/>
              <a:ahLst/>
              <a:cxnLst/>
              <a:rect l="l" t="t" r="r" b="b"/>
              <a:pathLst>
                <a:path w="308" h="355" extrusionOk="0">
                  <a:moveTo>
                    <a:pt x="29" y="7"/>
                  </a:moveTo>
                  <a:cubicBezTo>
                    <a:pt x="308" y="355"/>
                    <a:pt x="308" y="355"/>
                    <a:pt x="308" y="355"/>
                  </a:cubicBezTo>
                  <a:cubicBezTo>
                    <a:pt x="6" y="28"/>
                    <a:pt x="6" y="28"/>
                    <a:pt x="6" y="28"/>
                  </a:cubicBezTo>
                  <a:cubicBezTo>
                    <a:pt x="0" y="21"/>
                    <a:pt x="0" y="11"/>
                    <a:pt x="7" y="5"/>
                  </a:cubicBezTo>
                  <a:cubicBezTo>
                    <a:pt x="13" y="0"/>
                    <a:pt x="23" y="0"/>
                    <a:pt x="29" y="6"/>
                  </a:cubicBezTo>
                  <a:cubicBezTo>
                    <a:pt x="29" y="7"/>
                    <a:pt x="29" y="7"/>
                    <a:pt x="29" y="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p17"/>
            <p:cNvSpPr/>
            <p:nvPr/>
          </p:nvSpPr>
          <p:spPr>
            <a:xfrm>
              <a:off x="5207001" y="1743075"/>
              <a:ext cx="901700" cy="522288"/>
            </a:xfrm>
            <a:custGeom>
              <a:avLst/>
              <a:gdLst/>
              <a:ahLst/>
              <a:cxnLst/>
              <a:rect l="l" t="t" r="r" b="b"/>
              <a:pathLst>
                <a:path w="407" h="236" extrusionOk="0">
                  <a:moveTo>
                    <a:pt x="26" y="4"/>
                  </a:moveTo>
                  <a:cubicBezTo>
                    <a:pt x="407" y="236"/>
                    <a:pt x="407" y="236"/>
                    <a:pt x="407" y="236"/>
                  </a:cubicBezTo>
                  <a:cubicBezTo>
                    <a:pt x="11" y="32"/>
                    <a:pt x="11" y="32"/>
                    <a:pt x="11" y="32"/>
                  </a:cubicBezTo>
                  <a:cubicBezTo>
                    <a:pt x="3" y="28"/>
                    <a:pt x="0" y="18"/>
                    <a:pt x="4" y="11"/>
                  </a:cubicBezTo>
                  <a:cubicBezTo>
                    <a:pt x="8" y="3"/>
                    <a:pt x="17" y="0"/>
                    <a:pt x="25" y="4"/>
                  </a:cubicBezTo>
                  <a:cubicBezTo>
                    <a:pt x="25" y="4"/>
                    <a:pt x="26" y="4"/>
                    <a:pt x="26" y="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p17"/>
            <p:cNvSpPr/>
            <p:nvPr/>
          </p:nvSpPr>
          <p:spPr>
            <a:xfrm>
              <a:off x="5095876" y="2066925"/>
              <a:ext cx="1012825" cy="198438"/>
            </a:xfrm>
            <a:custGeom>
              <a:avLst/>
              <a:gdLst/>
              <a:ahLst/>
              <a:cxnLst/>
              <a:rect l="l" t="t" r="r" b="b"/>
              <a:pathLst>
                <a:path w="457" h="89" extrusionOk="0">
                  <a:moveTo>
                    <a:pt x="20" y="2"/>
                  </a:moveTo>
                  <a:cubicBezTo>
                    <a:pt x="457" y="89"/>
                    <a:pt x="457" y="89"/>
                    <a:pt x="457" y="89"/>
                  </a:cubicBezTo>
                  <a:cubicBezTo>
                    <a:pt x="15" y="32"/>
                    <a:pt x="15" y="32"/>
                    <a:pt x="15" y="32"/>
                  </a:cubicBezTo>
                  <a:cubicBezTo>
                    <a:pt x="6" y="31"/>
                    <a:pt x="0" y="23"/>
                    <a:pt x="1" y="15"/>
                  </a:cubicBezTo>
                  <a:cubicBezTo>
                    <a:pt x="2" y="6"/>
                    <a:pt x="10" y="0"/>
                    <a:pt x="19" y="1"/>
                  </a:cubicBezTo>
                  <a:cubicBezTo>
                    <a:pt x="19" y="1"/>
                    <a:pt x="19" y="1"/>
                    <a:pt x="20" y="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17"/>
            <p:cNvSpPr/>
            <p:nvPr/>
          </p:nvSpPr>
          <p:spPr>
            <a:xfrm>
              <a:off x="5097463" y="2265363"/>
              <a:ext cx="1011238" cy="220663"/>
            </a:xfrm>
            <a:custGeom>
              <a:avLst/>
              <a:gdLst/>
              <a:ahLst/>
              <a:cxnLst/>
              <a:rect l="l" t="t" r="r" b="b"/>
              <a:pathLst>
                <a:path w="456" h="100" extrusionOk="0">
                  <a:moveTo>
                    <a:pt x="15" y="67"/>
                  </a:moveTo>
                  <a:cubicBezTo>
                    <a:pt x="456" y="0"/>
                    <a:pt x="456" y="0"/>
                    <a:pt x="456" y="0"/>
                  </a:cubicBezTo>
                  <a:cubicBezTo>
                    <a:pt x="21" y="98"/>
                    <a:pt x="21" y="98"/>
                    <a:pt x="21" y="98"/>
                  </a:cubicBezTo>
                  <a:cubicBezTo>
                    <a:pt x="12" y="100"/>
                    <a:pt x="4" y="95"/>
                    <a:pt x="2" y="86"/>
                  </a:cubicBezTo>
                  <a:cubicBezTo>
                    <a:pt x="0" y="78"/>
                    <a:pt x="5" y="69"/>
                    <a:pt x="14" y="67"/>
                  </a:cubicBezTo>
                  <a:cubicBezTo>
                    <a:pt x="14" y="67"/>
                    <a:pt x="15" y="67"/>
                    <a:pt x="15" y="6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93;p17"/>
            <p:cNvSpPr/>
            <p:nvPr/>
          </p:nvSpPr>
          <p:spPr>
            <a:xfrm>
              <a:off x="5218113" y="2265363"/>
              <a:ext cx="890588" cy="544513"/>
            </a:xfrm>
            <a:custGeom>
              <a:avLst/>
              <a:gdLst/>
              <a:ahLst/>
              <a:cxnLst/>
              <a:rect l="l" t="t" r="r" b="b"/>
              <a:pathLst>
                <a:path w="402" h="246" extrusionOk="0">
                  <a:moveTo>
                    <a:pt x="10" y="214"/>
                  </a:moveTo>
                  <a:cubicBezTo>
                    <a:pt x="402" y="0"/>
                    <a:pt x="402" y="0"/>
                    <a:pt x="402" y="0"/>
                  </a:cubicBezTo>
                  <a:cubicBezTo>
                    <a:pt x="26" y="241"/>
                    <a:pt x="26" y="241"/>
                    <a:pt x="26" y="241"/>
                  </a:cubicBezTo>
                  <a:cubicBezTo>
                    <a:pt x="19" y="246"/>
                    <a:pt x="9" y="243"/>
                    <a:pt x="5" y="236"/>
                  </a:cubicBezTo>
                  <a:cubicBezTo>
                    <a:pt x="0" y="229"/>
                    <a:pt x="2" y="219"/>
                    <a:pt x="9" y="214"/>
                  </a:cubicBezTo>
                  <a:cubicBezTo>
                    <a:pt x="10" y="214"/>
                    <a:pt x="10" y="214"/>
                    <a:pt x="10" y="21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94;p17"/>
            <p:cNvSpPr/>
            <p:nvPr/>
          </p:nvSpPr>
          <p:spPr>
            <a:xfrm>
              <a:off x="5441951" y="2265363"/>
              <a:ext cx="666750" cy="803275"/>
            </a:xfrm>
            <a:custGeom>
              <a:avLst/>
              <a:gdLst/>
              <a:ahLst/>
              <a:cxnLst/>
              <a:rect l="l" t="t" r="r" b="b"/>
              <a:pathLst>
                <a:path w="301" h="363" extrusionOk="0">
                  <a:moveTo>
                    <a:pt x="6" y="335"/>
                  </a:moveTo>
                  <a:cubicBezTo>
                    <a:pt x="301" y="0"/>
                    <a:pt x="301" y="0"/>
                    <a:pt x="301" y="0"/>
                  </a:cubicBezTo>
                  <a:cubicBezTo>
                    <a:pt x="30" y="355"/>
                    <a:pt x="30" y="355"/>
                    <a:pt x="30" y="355"/>
                  </a:cubicBezTo>
                  <a:cubicBezTo>
                    <a:pt x="25" y="362"/>
                    <a:pt x="15" y="363"/>
                    <a:pt x="8" y="358"/>
                  </a:cubicBezTo>
                  <a:cubicBezTo>
                    <a:pt x="1" y="352"/>
                    <a:pt x="0" y="343"/>
                    <a:pt x="5" y="336"/>
                  </a:cubicBezTo>
                  <a:cubicBezTo>
                    <a:pt x="6" y="335"/>
                    <a:pt x="6" y="335"/>
                    <a:pt x="6" y="3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17"/>
            <p:cNvSpPr/>
            <p:nvPr/>
          </p:nvSpPr>
          <p:spPr>
            <a:xfrm>
              <a:off x="6108701" y="2265363"/>
              <a:ext cx="679450" cy="787400"/>
            </a:xfrm>
            <a:custGeom>
              <a:avLst/>
              <a:gdLst/>
              <a:ahLst/>
              <a:cxnLst/>
              <a:rect l="l" t="t" r="r" b="b"/>
              <a:pathLst>
                <a:path w="307" h="356" extrusionOk="0">
                  <a:moveTo>
                    <a:pt x="278" y="349"/>
                  </a:moveTo>
                  <a:cubicBezTo>
                    <a:pt x="0" y="0"/>
                    <a:pt x="0" y="0"/>
                    <a:pt x="0" y="0"/>
                  </a:cubicBezTo>
                  <a:cubicBezTo>
                    <a:pt x="302" y="328"/>
                    <a:pt x="302" y="328"/>
                    <a:pt x="302" y="328"/>
                  </a:cubicBezTo>
                  <a:cubicBezTo>
                    <a:pt x="307" y="334"/>
                    <a:pt x="307" y="344"/>
                    <a:pt x="301" y="350"/>
                  </a:cubicBezTo>
                  <a:cubicBezTo>
                    <a:pt x="294" y="356"/>
                    <a:pt x="284" y="356"/>
                    <a:pt x="279" y="349"/>
                  </a:cubicBezTo>
                  <a:cubicBezTo>
                    <a:pt x="278" y="349"/>
                    <a:pt x="278" y="349"/>
                    <a:pt x="278" y="34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17"/>
            <p:cNvSpPr/>
            <p:nvPr/>
          </p:nvSpPr>
          <p:spPr>
            <a:xfrm>
              <a:off x="6108701" y="2265363"/>
              <a:ext cx="898525" cy="523875"/>
            </a:xfrm>
            <a:custGeom>
              <a:avLst/>
              <a:gdLst/>
              <a:ahLst/>
              <a:cxnLst/>
              <a:rect l="l" t="t" r="r" b="b"/>
              <a:pathLst>
                <a:path w="406" h="237" extrusionOk="0">
                  <a:moveTo>
                    <a:pt x="380" y="232"/>
                  </a:moveTo>
                  <a:cubicBezTo>
                    <a:pt x="0" y="0"/>
                    <a:pt x="0" y="0"/>
                    <a:pt x="0" y="0"/>
                  </a:cubicBezTo>
                  <a:cubicBezTo>
                    <a:pt x="395" y="205"/>
                    <a:pt x="395" y="205"/>
                    <a:pt x="395" y="205"/>
                  </a:cubicBezTo>
                  <a:cubicBezTo>
                    <a:pt x="403" y="209"/>
                    <a:pt x="406" y="218"/>
                    <a:pt x="402" y="226"/>
                  </a:cubicBezTo>
                  <a:cubicBezTo>
                    <a:pt x="398" y="234"/>
                    <a:pt x="389" y="237"/>
                    <a:pt x="381" y="233"/>
                  </a:cubicBezTo>
                  <a:cubicBezTo>
                    <a:pt x="381" y="233"/>
                    <a:pt x="380" y="233"/>
                    <a:pt x="380" y="23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17"/>
            <p:cNvSpPr/>
            <p:nvPr/>
          </p:nvSpPr>
          <p:spPr>
            <a:xfrm>
              <a:off x="6108701" y="2265363"/>
              <a:ext cx="1009650" cy="198438"/>
            </a:xfrm>
            <a:custGeom>
              <a:avLst/>
              <a:gdLst/>
              <a:ahLst/>
              <a:cxnLst/>
              <a:rect l="l" t="t" r="r" b="b"/>
              <a:pathLst>
                <a:path w="456" h="90" extrusionOk="0">
                  <a:moveTo>
                    <a:pt x="437" y="88"/>
                  </a:moveTo>
                  <a:cubicBezTo>
                    <a:pt x="0" y="0"/>
                    <a:pt x="0" y="0"/>
                    <a:pt x="0" y="0"/>
                  </a:cubicBezTo>
                  <a:cubicBezTo>
                    <a:pt x="442" y="57"/>
                    <a:pt x="442" y="57"/>
                    <a:pt x="442" y="57"/>
                  </a:cubicBezTo>
                  <a:cubicBezTo>
                    <a:pt x="450" y="58"/>
                    <a:pt x="456" y="66"/>
                    <a:pt x="455" y="75"/>
                  </a:cubicBezTo>
                  <a:cubicBezTo>
                    <a:pt x="454" y="83"/>
                    <a:pt x="446" y="90"/>
                    <a:pt x="438" y="88"/>
                  </a:cubicBezTo>
                  <a:cubicBezTo>
                    <a:pt x="437" y="88"/>
                    <a:pt x="437" y="88"/>
                    <a:pt x="437" y="8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98;p17"/>
            <p:cNvSpPr/>
            <p:nvPr/>
          </p:nvSpPr>
          <p:spPr>
            <a:xfrm>
              <a:off x="6108701" y="2046288"/>
              <a:ext cx="1008063" cy="219075"/>
            </a:xfrm>
            <a:custGeom>
              <a:avLst/>
              <a:gdLst/>
              <a:ahLst/>
              <a:cxnLst/>
              <a:rect l="l" t="t" r="r" b="b"/>
              <a:pathLst>
                <a:path w="455" h="99" extrusionOk="0">
                  <a:moveTo>
                    <a:pt x="440" y="33"/>
                  </a:moveTo>
                  <a:cubicBezTo>
                    <a:pt x="0" y="99"/>
                    <a:pt x="0" y="99"/>
                    <a:pt x="0" y="99"/>
                  </a:cubicBezTo>
                  <a:cubicBezTo>
                    <a:pt x="434" y="2"/>
                    <a:pt x="434" y="2"/>
                    <a:pt x="434" y="2"/>
                  </a:cubicBezTo>
                  <a:cubicBezTo>
                    <a:pt x="443" y="0"/>
                    <a:pt x="451" y="5"/>
                    <a:pt x="453" y="14"/>
                  </a:cubicBezTo>
                  <a:cubicBezTo>
                    <a:pt x="455" y="22"/>
                    <a:pt x="450" y="30"/>
                    <a:pt x="441" y="32"/>
                  </a:cubicBezTo>
                  <a:cubicBezTo>
                    <a:pt x="441" y="32"/>
                    <a:pt x="441" y="32"/>
                    <a:pt x="440" y="3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599;p17"/>
            <p:cNvSpPr/>
            <p:nvPr/>
          </p:nvSpPr>
          <p:spPr>
            <a:xfrm>
              <a:off x="6108701" y="1722438"/>
              <a:ext cx="887413" cy="542925"/>
            </a:xfrm>
            <a:custGeom>
              <a:avLst/>
              <a:gdLst/>
              <a:ahLst/>
              <a:cxnLst/>
              <a:rect l="l" t="t" r="r" b="b"/>
              <a:pathLst>
                <a:path w="401" h="245" extrusionOk="0">
                  <a:moveTo>
                    <a:pt x="391" y="32"/>
                  </a:moveTo>
                  <a:cubicBezTo>
                    <a:pt x="0" y="245"/>
                    <a:pt x="0" y="245"/>
                    <a:pt x="0" y="245"/>
                  </a:cubicBezTo>
                  <a:cubicBezTo>
                    <a:pt x="375" y="5"/>
                    <a:pt x="375" y="5"/>
                    <a:pt x="375" y="5"/>
                  </a:cubicBezTo>
                  <a:cubicBezTo>
                    <a:pt x="382" y="0"/>
                    <a:pt x="392" y="2"/>
                    <a:pt x="396" y="10"/>
                  </a:cubicBezTo>
                  <a:cubicBezTo>
                    <a:pt x="401" y="17"/>
                    <a:pt x="399" y="27"/>
                    <a:pt x="392" y="31"/>
                  </a:cubicBezTo>
                  <a:cubicBezTo>
                    <a:pt x="391" y="31"/>
                    <a:pt x="391" y="32"/>
                    <a:pt x="391" y="3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17"/>
            <p:cNvSpPr/>
            <p:nvPr/>
          </p:nvSpPr>
          <p:spPr>
            <a:xfrm>
              <a:off x="6108701" y="1463675"/>
              <a:ext cx="663575" cy="801688"/>
            </a:xfrm>
            <a:custGeom>
              <a:avLst/>
              <a:gdLst/>
              <a:ahLst/>
              <a:cxnLst/>
              <a:rect l="l" t="t" r="r" b="b"/>
              <a:pathLst>
                <a:path w="300" h="362" extrusionOk="0">
                  <a:moveTo>
                    <a:pt x="294" y="28"/>
                  </a:moveTo>
                  <a:cubicBezTo>
                    <a:pt x="0" y="362"/>
                    <a:pt x="0" y="362"/>
                    <a:pt x="0" y="362"/>
                  </a:cubicBezTo>
                  <a:cubicBezTo>
                    <a:pt x="270" y="8"/>
                    <a:pt x="270" y="8"/>
                    <a:pt x="270" y="8"/>
                  </a:cubicBezTo>
                  <a:cubicBezTo>
                    <a:pt x="275" y="1"/>
                    <a:pt x="285" y="0"/>
                    <a:pt x="292" y="5"/>
                  </a:cubicBezTo>
                  <a:cubicBezTo>
                    <a:pt x="299" y="10"/>
                    <a:pt x="300" y="20"/>
                    <a:pt x="295" y="27"/>
                  </a:cubicBezTo>
                  <a:cubicBezTo>
                    <a:pt x="295" y="27"/>
                    <a:pt x="294" y="28"/>
                    <a:pt x="294" y="2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601;p17"/>
            <p:cNvSpPr/>
            <p:nvPr/>
          </p:nvSpPr>
          <p:spPr>
            <a:xfrm>
              <a:off x="6108701" y="1295400"/>
              <a:ext cx="365125" cy="969963"/>
            </a:xfrm>
            <a:custGeom>
              <a:avLst/>
              <a:gdLst/>
              <a:ahLst/>
              <a:cxnLst/>
              <a:rect l="l" t="t" r="r" b="b"/>
              <a:pathLst>
                <a:path w="165" h="438" extrusionOk="0">
                  <a:moveTo>
                    <a:pt x="162" y="23"/>
                  </a:moveTo>
                  <a:cubicBezTo>
                    <a:pt x="0" y="438"/>
                    <a:pt x="0" y="438"/>
                    <a:pt x="0" y="438"/>
                  </a:cubicBezTo>
                  <a:cubicBezTo>
                    <a:pt x="132" y="13"/>
                    <a:pt x="132" y="13"/>
                    <a:pt x="132" y="13"/>
                  </a:cubicBezTo>
                  <a:cubicBezTo>
                    <a:pt x="135" y="5"/>
                    <a:pt x="144" y="0"/>
                    <a:pt x="152" y="3"/>
                  </a:cubicBezTo>
                  <a:cubicBezTo>
                    <a:pt x="160" y="5"/>
                    <a:pt x="165" y="14"/>
                    <a:pt x="162" y="22"/>
                  </a:cubicBezTo>
                  <a:cubicBezTo>
                    <a:pt x="162" y="23"/>
                    <a:pt x="162" y="23"/>
                    <a:pt x="162" y="2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02" name="Google Shape;602;p17"/>
          <p:cNvSpPr/>
          <p:nvPr/>
        </p:nvSpPr>
        <p:spPr>
          <a:xfrm>
            <a:off x="8348499" y="1667967"/>
            <a:ext cx="26347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rgbClr val="3F3F3F"/>
                </a:solidFill>
                <a:latin typeface="Calibri"/>
                <a:ea typeface="Calibri"/>
                <a:cs typeface="Calibri"/>
                <a:sym typeface="Calibri"/>
              </a:rPr>
              <a:t>Cell Manufacture</a:t>
            </a:r>
            <a:endParaRPr/>
          </a:p>
        </p:txBody>
      </p:sp>
      <p:sp>
        <p:nvSpPr>
          <p:cNvPr id="603" name="Google Shape;603;p17"/>
          <p:cNvSpPr/>
          <p:nvPr/>
        </p:nvSpPr>
        <p:spPr>
          <a:xfrm>
            <a:off x="8947151" y="2986683"/>
            <a:ext cx="25125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rgbClr val="3F3F3F"/>
                </a:solidFill>
                <a:latin typeface="Calibri"/>
                <a:ea typeface="Calibri"/>
                <a:cs typeface="Calibri"/>
                <a:sym typeface="Calibri"/>
              </a:rPr>
              <a:t>Balance of System (BoS)</a:t>
            </a:r>
            <a:endParaRPr/>
          </a:p>
        </p:txBody>
      </p:sp>
      <p:sp>
        <p:nvSpPr>
          <p:cNvPr id="604" name="Google Shape;604;p17"/>
          <p:cNvSpPr/>
          <p:nvPr/>
        </p:nvSpPr>
        <p:spPr>
          <a:xfrm>
            <a:off x="926276" y="2867950"/>
            <a:ext cx="2445576" cy="43088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200">
                <a:solidFill>
                  <a:srgbClr val="3F3F3F"/>
                </a:solidFill>
                <a:latin typeface="Calibri"/>
                <a:ea typeface="Calibri"/>
                <a:cs typeface="Calibri"/>
                <a:sym typeface="Calibri"/>
              </a:rPr>
              <a:t>Raw Silicon Material</a:t>
            </a:r>
            <a:endParaRPr sz="2200">
              <a:solidFill>
                <a:schemeClr val="dk1"/>
              </a:solidFill>
              <a:latin typeface="Calibri"/>
              <a:ea typeface="Calibri"/>
              <a:cs typeface="Calibri"/>
              <a:sym typeface="Calibri"/>
            </a:endParaRPr>
          </a:p>
        </p:txBody>
      </p:sp>
      <p:sp>
        <p:nvSpPr>
          <p:cNvPr id="605" name="Google Shape;605;p17"/>
          <p:cNvSpPr/>
          <p:nvPr/>
        </p:nvSpPr>
        <p:spPr>
          <a:xfrm>
            <a:off x="1211284" y="4423569"/>
            <a:ext cx="2516808"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200">
                <a:solidFill>
                  <a:srgbClr val="3F3F3F"/>
                </a:solidFill>
                <a:latin typeface="Calibri"/>
                <a:ea typeface="Calibri"/>
                <a:cs typeface="Calibri"/>
                <a:sym typeface="Calibri"/>
              </a:rPr>
              <a:t>Module Assembly</a:t>
            </a:r>
            <a:endParaRPr/>
          </a:p>
        </p:txBody>
      </p:sp>
      <p:sp>
        <p:nvSpPr>
          <p:cNvPr id="610" name="Google Shape;610;p17"/>
          <p:cNvSpPr txBox="1"/>
          <p:nvPr/>
        </p:nvSpPr>
        <p:spPr>
          <a:xfrm>
            <a:off x="536217" y="650908"/>
            <a:ext cx="4936993"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chemeClr val="dk1"/>
                </a:solidFill>
                <a:latin typeface="Calibri"/>
                <a:ea typeface="Calibri"/>
                <a:cs typeface="Calibri"/>
                <a:sym typeface="Calibri"/>
              </a:rPr>
              <a:t>Value Chain for Manufacturers</a:t>
            </a:r>
            <a:endParaRPr/>
          </a:p>
        </p:txBody>
      </p:sp>
    </p:spTree>
    <p:extLst>
      <p:ext uri="{BB962C8B-B14F-4D97-AF65-F5344CB8AC3E}">
        <p14:creationId xmlns:p14="http://schemas.microsoft.com/office/powerpoint/2010/main" val="22416455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heme/theme1.xml><?xml version="1.0" encoding="utf-8"?>
<a:theme xmlns:a="http://schemas.openxmlformats.org/drawingml/2006/main" name="Office Theme">
  <a:themeElements>
    <a:clrScheme name="slidemarket-colors-1">
      <a:dk1>
        <a:srgbClr val="000000"/>
      </a:dk1>
      <a:lt1>
        <a:srgbClr val="FFFFFF"/>
      </a:lt1>
      <a:dk2>
        <a:srgbClr val="1F497D"/>
      </a:dk2>
      <a:lt2>
        <a:srgbClr val="EEECE1"/>
      </a:lt2>
      <a:accent1>
        <a:srgbClr val="034265"/>
      </a:accent1>
      <a:accent2>
        <a:srgbClr val="C02230"/>
      </a:accent2>
      <a:accent3>
        <a:srgbClr val="2DBCCA"/>
      </a:accent3>
      <a:accent4>
        <a:srgbClr val="791038"/>
      </a:accent4>
      <a:accent5>
        <a:srgbClr val="EF8F21"/>
      </a:accent5>
      <a:accent6>
        <a:srgbClr val="0090C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Map">
      <a:dk1>
        <a:srgbClr val="000000"/>
      </a:dk1>
      <a:lt1>
        <a:srgbClr val="FFFFFF"/>
      </a:lt1>
      <a:dk2>
        <a:srgbClr val="240D58"/>
      </a:dk2>
      <a:lt2>
        <a:srgbClr val="EEECE1"/>
      </a:lt2>
      <a:accent1>
        <a:srgbClr val="45209D"/>
      </a:accent1>
      <a:accent2>
        <a:srgbClr val="34DFCB"/>
      </a:accent2>
      <a:accent3>
        <a:srgbClr val="2DBCCA"/>
      </a:accent3>
      <a:accent4>
        <a:srgbClr val="791038"/>
      </a:accent4>
      <a:accent5>
        <a:srgbClr val="EF8F21"/>
      </a:accent5>
      <a:accent6>
        <a:srgbClr val="0090C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2949</Words>
  <Application>Microsoft Office PowerPoint</Application>
  <PresentationFormat>Widescreen</PresentationFormat>
  <Paragraphs>482</Paragraphs>
  <Slides>54</Slides>
  <Notes>40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54</vt:i4>
      </vt:variant>
    </vt:vector>
  </HeadingPairs>
  <TitlesOfParts>
    <vt:vector size="65" baseType="lpstr">
      <vt:lpstr>Open Sans</vt:lpstr>
      <vt:lpstr>Twentieth Century</vt:lpstr>
      <vt:lpstr>Calibri</vt:lpstr>
      <vt:lpstr>Times New Roman</vt:lpstr>
      <vt:lpstr>Arial</vt:lpstr>
      <vt:lpstr>Verdana</vt:lpstr>
      <vt:lpstr>Cambria</vt:lpstr>
      <vt:lpstr>Wingdings</vt:lpstr>
      <vt:lpstr>Office Theme</vt:lpstr>
      <vt:lpstr>1_Office Theme</vt:lpstr>
      <vt:lpstr>Worksheet</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Setting up a 5MWp manufacturing plant in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SWELECT: 7Ps</vt:lpstr>
      <vt:lpstr>3)Place                                  4) Promotion</vt:lpstr>
      <vt:lpstr>5)Process:                              6)People </vt:lpstr>
      <vt:lpstr>7)Physical Evidence: </vt:lpstr>
      <vt:lpstr>BCG Matrix: Boston Consulting Group Matrix classifies the various products offered by the company  </vt:lpstr>
      <vt:lpstr>ANSOFF Matrix: Growth Strategy matrix</vt:lpstr>
      <vt:lpstr>ANSOFF Matrix</vt:lpstr>
      <vt:lpstr>Adani Solar: India's largest Solar Cell and Module Manufacturing Company with a capacity of 1.2 GW. It is one of the fastest growing roof-top and distributed solar EPC Company with over 250 MW projects commissioned and 400 MW under execution in over four continents.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Tamrakar, Animesh</dc:creator>
  <cp:lastModifiedBy>Animesh Tamrakar</cp:lastModifiedBy>
  <cp:revision>48</cp:revision>
  <dcterms:created xsi:type="dcterms:W3CDTF">2020-03-14T15:41:58Z</dcterms:created>
  <dcterms:modified xsi:type="dcterms:W3CDTF">2020-11-05T16:59:55Z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Animesh.Tamrakar@emc.com</vt:lpwstr>
  </property>
  <property fmtid="{D5CDD505-2E9C-101B-9397-08002B2CF9AE}" pid="5" name="MSIP_Label_17cb76b2-10b8-4fe1-93d4-2202842406cd_SetDate">
    <vt:lpwstr>2020-03-14T15:42:28.6463531Z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ActionId">
    <vt:lpwstr>93e316da-1aef-453f-867c-d0a553ee8984</vt:lpwstr>
  </property>
  <property fmtid="{D5CDD505-2E9C-101B-9397-08002B2CF9AE}" pid="9" name="MSIP_Label_17cb76b2-10b8-4fe1-93d4-2202842406cd_Extended_MSFT_Method">
    <vt:lpwstr>Manual</vt:lpwstr>
  </property>
  <property fmtid="{D5CDD505-2E9C-101B-9397-08002B2CF9AE}" pid="10" name="aiplabel">
    <vt:lpwstr>External Public</vt:lpwstr>
  </property>
</Properties>
</file>